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4" r:id="rId2"/>
    <p:sldMasterId id="2147483655" r:id="rId3"/>
  </p:sldMasterIdLst>
  <p:notesMasterIdLst>
    <p:notesMasterId r:id="rId13"/>
  </p:notesMasterIdLst>
  <p:sldIdLst>
    <p:sldId id="642" r:id="rId4"/>
    <p:sldId id="811" r:id="rId5"/>
    <p:sldId id="812" r:id="rId6"/>
    <p:sldId id="813" r:id="rId7"/>
    <p:sldId id="764" r:id="rId8"/>
    <p:sldId id="808" r:id="rId9"/>
    <p:sldId id="809" r:id="rId10"/>
    <p:sldId id="810" r:id="rId11"/>
    <p:sldId id="703" r:id="rId12"/>
  </p:sldIdLst>
  <p:sldSz cx="11887200" cy="68580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674"/>
    <a:srgbClr val="FFFF66"/>
    <a:srgbClr val="3333CC"/>
    <a:srgbClr val="FFFFCC"/>
    <a:srgbClr val="36B871"/>
    <a:srgbClr val="349E69"/>
    <a:srgbClr val="37A76F"/>
    <a:srgbClr val="333399"/>
    <a:srgbClr val="FF0000"/>
    <a:srgbClr val="E1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40" autoAdjust="0"/>
    <p:restoredTop sz="94722" autoAdjust="0"/>
  </p:normalViewPr>
  <p:slideViewPr>
    <p:cSldViewPr>
      <p:cViewPr varScale="1">
        <p:scale>
          <a:sx n="70" d="100"/>
          <a:sy n="70" d="100"/>
        </p:scale>
        <p:origin x="926" y="62"/>
      </p:cViewPr>
      <p:guideLst>
        <p:guide orient="horz" pos="2160"/>
        <p:guide pos="37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4023092"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501650" y="704850"/>
            <a:ext cx="6099175" cy="351948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10248" y="4459526"/>
            <a:ext cx="5681980" cy="4224814"/>
          </a:xfrm>
          <a:prstGeom prst="rect">
            <a:avLst/>
          </a:prstGeom>
          <a:noFill/>
          <a:ln>
            <a:noFill/>
          </a:ln>
          <a:effectLst/>
          <a:ex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4023092"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r">
              <a:defRPr sz="1200">
                <a:latin typeface="Arial" pitchFamily="34" charset="0"/>
                <a:cs typeface="Arial" pitchFamily="34" charset="0"/>
              </a:defRPr>
            </a:lvl1pPr>
          </a:lstStyle>
          <a:p>
            <a:pPr>
              <a:defRPr/>
            </a:pPr>
            <a:fld id="{9138C63C-3BD2-426F-854A-72649AB77BF2}" type="slidenum">
              <a:rPr lang="en-US"/>
              <a:pPr>
                <a:defRPr/>
              </a:pPr>
              <a:t>‹#›</a:t>
            </a:fld>
            <a:endParaRPr lang="en-US"/>
          </a:p>
        </p:txBody>
      </p:sp>
    </p:spTree>
    <p:extLst>
      <p:ext uri="{BB962C8B-B14F-4D97-AF65-F5344CB8AC3E}">
        <p14:creationId xmlns:p14="http://schemas.microsoft.com/office/powerpoint/2010/main" val="178541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CFFC1EF-BBCE-4823-A225-CE6DBBBE0A1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E4424EBD-E13E-478A-8843-EF1F5D4B0F2D}" type="datetime1">
              <a:rPr lang="en-US" altLang="en-US"/>
              <a:pPr>
                <a:defRPr/>
              </a:pPr>
              <a:t>2/17/2016</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1AE529-F1A1-4405-8C24-7FD399AA805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57DD6B13-B539-4084-A2CF-3F6CFDCE4327}" type="datetime1">
              <a:rPr lang="en-US" altLang="en-US"/>
              <a:pPr>
                <a:defRPr/>
              </a:pPr>
              <a:t>2/17/2016</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7438" y="457200"/>
            <a:ext cx="2822575"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 y="457200"/>
            <a:ext cx="8316913"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C36885F-5CFA-45A9-950E-F458DAFE87E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25AFE122-51F0-4BFD-946E-8BC56C5C7316}" type="datetime1">
              <a:rPr lang="en-US" altLang="en-US"/>
              <a:pPr>
                <a:defRPr/>
              </a:pPr>
              <a:t>2/17/2016</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1828800"/>
            <a:ext cx="11291888" cy="44910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5568950"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9950" y="1828800"/>
            <a:ext cx="5570538"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163EFC-C947-4978-B298-04A2BF603432}"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F65E4EE1-E75B-4723-96C9-C3C9C18AB6D6}" type="datetime1">
              <a:rPr lang="en-US" altLang="en-US"/>
              <a:pPr>
                <a:defRPr/>
              </a:pPr>
              <a:t>2/17/2016</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828800"/>
            <a:ext cx="11291888" cy="44910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5850" y="515938"/>
            <a:ext cx="2824163" cy="5803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515938"/>
            <a:ext cx="8324850" cy="58039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51000"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61075"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7566505-B161-4BDD-A11B-CF12D21FFF88}"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AA04878D-0F9C-41B9-8CCE-A1D64CAEB8F5}" type="datetime1">
              <a:rPr lang="en-US" altLang="en-US"/>
              <a:pPr>
                <a:defRPr/>
              </a:pPr>
              <a:t>2/17/2016</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3" y="2133600"/>
            <a:ext cx="2744787" cy="365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8050" y="2133600"/>
            <a:ext cx="8081963" cy="365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 y="1863725"/>
            <a:ext cx="5568950"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59475" y="1863725"/>
            <a:ext cx="5570538"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7BEB011-61E0-45D6-B902-AB7297DD7240}"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171AD106-BE79-4239-9970-719F296C3F76}" type="datetime1">
              <a:rPr lang="en-US" altLang="en-US"/>
              <a:pPr>
                <a:defRPr/>
              </a:pPr>
              <a:t>2/17/2016</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7279B77-850F-40D9-9DE3-FD907E21EB68}" type="slidenum">
              <a:rPr lang="en-US"/>
              <a:pPr>
                <a:defRPr/>
              </a:pPr>
              <a:t>‹#›</a:t>
            </a:fld>
            <a:endParaRPr lang="en-US"/>
          </a:p>
        </p:txBody>
      </p:sp>
      <p:sp>
        <p:nvSpPr>
          <p:cNvPr id="8" name="Rectangle 8"/>
          <p:cNvSpPr>
            <a:spLocks noGrp="1" noChangeArrowheads="1"/>
          </p:cNvSpPr>
          <p:nvPr>
            <p:ph type="dt" sz="half" idx="11"/>
          </p:nvPr>
        </p:nvSpPr>
        <p:spPr>
          <a:ln/>
        </p:spPr>
        <p:txBody>
          <a:bodyPr/>
          <a:lstStyle>
            <a:lvl1pPr>
              <a:defRPr/>
            </a:lvl1pPr>
          </a:lstStyle>
          <a:p>
            <a:pPr>
              <a:defRPr/>
            </a:pPr>
            <a:fld id="{4AF905DA-59AB-4D47-8680-4736641EAFD2}" type="datetime1">
              <a:rPr lang="en-US" altLang="en-US"/>
              <a:pPr>
                <a:defRPr/>
              </a:pPr>
              <a:t>2/17/2016</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CE9D54-7CF0-494C-B0FF-C678D01D5864}" type="slidenum">
              <a:rPr lang="en-US"/>
              <a:pPr>
                <a:defRPr/>
              </a:pPr>
              <a:t>‹#›</a:t>
            </a:fld>
            <a:endParaRPr lang="en-US"/>
          </a:p>
        </p:txBody>
      </p:sp>
      <p:sp>
        <p:nvSpPr>
          <p:cNvPr id="4" name="Rectangle 8"/>
          <p:cNvSpPr>
            <a:spLocks noGrp="1" noChangeArrowheads="1"/>
          </p:cNvSpPr>
          <p:nvPr>
            <p:ph type="dt" sz="half" idx="11"/>
          </p:nvPr>
        </p:nvSpPr>
        <p:spPr>
          <a:ln/>
        </p:spPr>
        <p:txBody>
          <a:bodyPr/>
          <a:lstStyle>
            <a:lvl1pPr>
              <a:defRPr/>
            </a:lvl1pPr>
          </a:lstStyle>
          <a:p>
            <a:pPr>
              <a:defRPr/>
            </a:pPr>
            <a:fld id="{E9D646C2-BAFB-430C-B5F9-D0407ECF0282}" type="datetime1">
              <a:rPr lang="en-US" altLang="en-US"/>
              <a:pPr>
                <a:defRPr/>
              </a:pPr>
              <a:t>2/17/2016</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D0A9D15-6AD5-4E7F-8829-3A2A455B323B}" type="slidenum">
              <a:rPr lang="en-US"/>
              <a:pPr>
                <a:defRPr/>
              </a:pPr>
              <a:t>‹#›</a:t>
            </a:fld>
            <a:endParaRPr lang="en-US"/>
          </a:p>
        </p:txBody>
      </p:sp>
      <p:sp>
        <p:nvSpPr>
          <p:cNvPr id="3" name="Rectangle 8"/>
          <p:cNvSpPr>
            <a:spLocks noGrp="1" noChangeArrowheads="1"/>
          </p:cNvSpPr>
          <p:nvPr>
            <p:ph type="dt" sz="half" idx="11"/>
          </p:nvPr>
        </p:nvSpPr>
        <p:spPr>
          <a:ln/>
        </p:spPr>
        <p:txBody>
          <a:bodyPr/>
          <a:lstStyle>
            <a:lvl1pPr>
              <a:defRPr/>
            </a:lvl1pPr>
          </a:lstStyle>
          <a:p>
            <a:pPr>
              <a:defRPr/>
            </a:pPr>
            <a:fld id="{6E6A3F20-15F6-4A75-AF67-81AA9AAE863D}" type="datetime1">
              <a:rPr lang="en-US" altLang="en-US"/>
              <a:pPr>
                <a:defRPr/>
              </a:pPr>
              <a:t>2/17/2016</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CA80012-20C7-4582-A96F-DB4DF81A3666}"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CAA404E5-97E3-4BFE-BD74-DDF460A6C8DC}" type="datetime1">
              <a:rPr lang="en-US" altLang="en-US"/>
              <a:pPr>
                <a:defRPr/>
              </a:pPr>
              <a:t>2/17/2016</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5A842D-0426-4C3D-B27F-577349F27674}"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51001BC0-5D60-4571-A477-822E4A9685C6}" type="datetime1">
              <a:rPr lang="en-US" altLang="en-US"/>
              <a:pPr>
                <a:defRPr/>
              </a:pPr>
              <a:t>2/17/2016</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457200"/>
            <a:ext cx="11291888"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38125" y="1863725"/>
            <a:ext cx="11291888" cy="4491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1028" name="Line 4"/>
          <p:cNvSpPr>
            <a:spLocks noChangeShapeType="1"/>
          </p:cNvSpPr>
          <p:nvPr/>
        </p:nvSpPr>
        <p:spPr bwMode="auto">
          <a:xfrm flipV="1">
            <a:off x="381000" y="968375"/>
            <a:ext cx="11172825" cy="0"/>
          </a:xfrm>
          <a:prstGeom prst="line">
            <a:avLst/>
          </a:prstGeom>
          <a:noFill/>
          <a:ln w="9525">
            <a:solidFill>
              <a:schemeClr val="tx1"/>
            </a:solidFill>
            <a:round/>
            <a:headEnd/>
            <a:tailEnd/>
          </a:ln>
        </p:spPr>
        <p:txBody>
          <a:bodyPr/>
          <a:lstStyle/>
          <a:p>
            <a:pPr algn="ctr">
              <a:defRPr/>
            </a:pPr>
            <a:endParaRPr lang="en-US"/>
          </a:p>
        </p:txBody>
      </p:sp>
      <p:sp>
        <p:nvSpPr>
          <p:cNvPr id="448518" name="Rectangle 6"/>
          <p:cNvSpPr>
            <a:spLocks noGrp="1" noChangeArrowheads="1"/>
          </p:cNvSpPr>
          <p:nvPr>
            <p:ph type="sldNum" sz="quarter" idx="4"/>
          </p:nvPr>
        </p:nvSpPr>
        <p:spPr bwMode="black">
          <a:xfrm>
            <a:off x="228600" y="6553200"/>
            <a:ext cx="476250"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1" hangingPunct="1">
              <a:spcBef>
                <a:spcPct val="0"/>
              </a:spcBef>
              <a:defRPr sz="800">
                <a:latin typeface="+mn-lt"/>
                <a:cs typeface="+mn-cs"/>
              </a:defRPr>
            </a:lvl1pPr>
          </a:lstStyle>
          <a:p>
            <a:pPr>
              <a:defRPr/>
            </a:pPr>
            <a:fld id="{D698C850-EE6C-4C99-BF89-30256EE745F8}" type="slidenum">
              <a:rPr lang="en-US"/>
              <a:pPr>
                <a:defRPr/>
              </a:pPr>
              <a:t>‹#›</a:t>
            </a:fld>
            <a:endParaRPr lang="en-US"/>
          </a:p>
        </p:txBody>
      </p:sp>
      <p:sp>
        <p:nvSpPr>
          <p:cNvPr id="448520" name="Rectangle 8"/>
          <p:cNvSpPr>
            <a:spLocks noGrp="1" noChangeArrowheads="1"/>
          </p:cNvSpPr>
          <p:nvPr>
            <p:ph type="dt" sz="half" idx="2"/>
          </p:nvPr>
        </p:nvSpPr>
        <p:spPr bwMode="auto">
          <a:xfrm>
            <a:off x="685800" y="6553200"/>
            <a:ext cx="1306513"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800"/>
            </a:lvl1pPr>
          </a:lstStyle>
          <a:p>
            <a:pPr>
              <a:defRPr/>
            </a:pPr>
            <a:fld id="{3510AAFF-23FC-48F1-BB03-522193471CA7}" type="datetime1">
              <a:rPr lang="en-US" altLang="en-US"/>
              <a:pPr>
                <a:defRPr/>
              </a:pPr>
              <a:t>2/17/2016</a:t>
            </a:fld>
            <a:endParaRPr lang="en-US" altLang="en-US"/>
          </a:p>
        </p:txBody>
      </p:sp>
      <p:sp>
        <p:nvSpPr>
          <p:cNvPr id="98315"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98316"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pic>
        <p:nvPicPr>
          <p:cNvPr id="1036" name="Picture 8" descr="SMT Logo"/>
          <p:cNvPicPr>
            <a:picLocks noChangeAspect="1" noChangeArrowheads="1"/>
          </p:cNvPicPr>
          <p:nvPr/>
        </p:nvPicPr>
        <p:blipFill>
          <a:blip r:embed="rId13"/>
          <a:srcRect/>
          <a:stretch>
            <a:fillRect/>
          </a:stretch>
        </p:blipFill>
        <p:spPr bwMode="auto">
          <a:xfrm>
            <a:off x="203200" y="152400"/>
            <a:ext cx="1244600" cy="358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2pPr>
      <a:lvl3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3pPr>
      <a:lvl4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4pPr>
      <a:lvl5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5pPr>
      <a:lvl6pPr marL="4572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6pPr>
      <a:lvl7pPr marL="9144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7pPr>
      <a:lvl8pPr marL="13716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8pPr>
      <a:lvl9pPr marL="18288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9pPr>
    </p:titleStyle>
    <p:bodyStyle>
      <a:lvl1pPr marL="173038" indent="-173038" algn="l" rtl="0" eaLnBrk="0" fontAlgn="base" hangingPunct="0">
        <a:spcBef>
          <a:spcPct val="20000"/>
        </a:spcBef>
        <a:spcAft>
          <a:spcPct val="0"/>
        </a:spcAft>
        <a:buClr>
          <a:schemeClr val="tx1"/>
        </a:buClr>
        <a:buFont typeface="Wingdings" pitchFamily="2" charset="2"/>
        <a:buChar char="§"/>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buChar char="–"/>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eaLnBrk="0" fontAlgn="base" hangingPunct="0">
        <a:spcBef>
          <a:spcPct val="20000"/>
        </a:spcBef>
        <a:spcAft>
          <a:spcPct val="0"/>
        </a:spcAft>
        <a:buClr>
          <a:schemeClr val="bg1"/>
        </a:buClr>
        <a:buChar char="»"/>
        <a:defRPr sz="1600">
          <a:solidFill>
            <a:schemeClr val="bg1"/>
          </a:solidFill>
          <a:latin typeface="+mn-lt"/>
          <a:cs typeface="+mn-cs"/>
        </a:defRPr>
      </a:lvl6pPr>
      <a:lvl7pPr marL="2454275" indent="-163513" algn="l" rtl="0" eaLnBrk="0" fontAlgn="base" hangingPunct="0">
        <a:spcBef>
          <a:spcPct val="20000"/>
        </a:spcBef>
        <a:spcAft>
          <a:spcPct val="0"/>
        </a:spcAft>
        <a:buClr>
          <a:schemeClr val="bg1"/>
        </a:buClr>
        <a:buChar char="»"/>
        <a:defRPr sz="1600">
          <a:solidFill>
            <a:schemeClr val="bg1"/>
          </a:solidFill>
          <a:latin typeface="+mn-lt"/>
          <a:cs typeface="+mn-cs"/>
        </a:defRPr>
      </a:lvl7pPr>
      <a:lvl8pPr marL="2911475" indent="-163513" algn="l" rtl="0" eaLnBrk="0" fontAlgn="base" hangingPunct="0">
        <a:spcBef>
          <a:spcPct val="20000"/>
        </a:spcBef>
        <a:spcAft>
          <a:spcPct val="0"/>
        </a:spcAft>
        <a:buClr>
          <a:schemeClr val="bg1"/>
        </a:buClr>
        <a:buChar char="»"/>
        <a:defRPr sz="1600">
          <a:solidFill>
            <a:schemeClr val="bg1"/>
          </a:solidFill>
          <a:latin typeface="+mn-lt"/>
          <a:cs typeface="+mn-cs"/>
        </a:defRPr>
      </a:lvl8pPr>
      <a:lvl9pPr marL="3368675" indent="-163513" algn="l" rtl="0" eaLnBrk="0" fontAlgn="base" hangingPunct="0">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pic>
        <p:nvPicPr>
          <p:cNvPr id="13316"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13317"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9"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13321" name="Rectangle 2"/>
          <p:cNvSpPr>
            <a:spLocks noGrp="1" noChangeArrowheads="1"/>
          </p:cNvSpPr>
          <p:nvPr>
            <p:ph type="title"/>
          </p:nvPr>
        </p:nvSpPr>
        <p:spPr bwMode="auto">
          <a:xfrm>
            <a:off x="238125" y="515938"/>
            <a:ext cx="11291888" cy="8159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sp>
        <p:nvSpPr>
          <p:cNvPr id="275459" name="Rectangle 6"/>
          <p:cNvSpPr>
            <a:spLocks noChangeArrowheads="1"/>
          </p:cNvSpPr>
          <p:nvPr/>
        </p:nvSpPr>
        <p:spPr bwMode="black">
          <a:xfrm>
            <a:off x="9866313" y="6537325"/>
            <a:ext cx="1784350" cy="184150"/>
          </a:xfrm>
          <a:prstGeom prst="rect">
            <a:avLst/>
          </a:prstGeom>
          <a:noFill/>
          <a:ln>
            <a:noFill/>
          </a:ln>
          <a:extLst/>
        </p:spPr>
        <p:txBody>
          <a:bodyPr lIns="92075" tIns="46038" rIns="92075" bIns="46038"/>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altLang="en-US" sz="800" smtClean="0"/>
              <a:t>© 2013 IBM Corporation</a:t>
            </a:r>
            <a:endParaRPr lang="en-US" altLang="en-US" smtClean="0"/>
          </a:p>
        </p:txBody>
      </p:sp>
      <p:pic>
        <p:nvPicPr>
          <p:cNvPr id="25604"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25605"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0246" name="Text Box 8"/>
          <p:cNvSpPr txBox="1">
            <a:spLocks noChangeArrowheads="1"/>
          </p:cNvSpPr>
          <p:nvPr/>
        </p:nvSpPr>
        <p:spPr bwMode="auto">
          <a:xfrm>
            <a:off x="296863" y="6172200"/>
            <a:ext cx="5111750" cy="458788"/>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800" smtClean="0"/>
              <a:t>This report is solely for the use of Client personnel.  No part of it may be circulated, quoted, or reproduced for distribution outside the Client organization without prior written approval from IBM. This material was used by IBM during an oral presentation;  it is not a complete record of the discussion.</a:t>
            </a:r>
          </a:p>
        </p:txBody>
      </p:sp>
      <p:pic>
        <p:nvPicPr>
          <p:cNvPr id="25607" name="Picture 9"/>
          <p:cNvPicPr>
            <a:picLocks noChangeAspect="1" noChangeArrowheads="1"/>
          </p:cNvPicPr>
          <p:nvPr/>
        </p:nvPicPr>
        <p:blipFill>
          <a:blip r:embed="rId14"/>
          <a:srcRect/>
          <a:stretch>
            <a:fillRect/>
          </a:stretch>
        </p:blipFill>
        <p:spPr bwMode="auto">
          <a:xfrm>
            <a:off x="355600" y="3665538"/>
            <a:ext cx="11222038" cy="2420937"/>
          </a:xfrm>
          <a:prstGeom prst="rect">
            <a:avLst/>
          </a:prstGeom>
          <a:noFill/>
          <a:ln w="12700" algn="ctr">
            <a:noFill/>
            <a:miter lim="800000"/>
            <a:headEnd/>
            <a:tailEnd/>
          </a:ln>
        </p:spPr>
      </p:pic>
      <p:sp>
        <p:nvSpPr>
          <p:cNvPr id="10248"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25609" name="Rectangle 2"/>
          <p:cNvSpPr>
            <a:spLocks noGrp="1" noChangeArrowheads="1"/>
          </p:cNvSpPr>
          <p:nvPr>
            <p:ph type="title"/>
          </p:nvPr>
        </p:nvSpPr>
        <p:spPr bwMode="auto">
          <a:xfrm>
            <a:off x="908050" y="2133600"/>
            <a:ext cx="10979150" cy="1501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5610" name="Rectangle 3"/>
          <p:cNvSpPr>
            <a:spLocks noGrp="1" noChangeArrowheads="1"/>
          </p:cNvSpPr>
          <p:nvPr>
            <p:ph type="body" idx="1"/>
          </p:nvPr>
        </p:nvSpPr>
        <p:spPr bwMode="auto">
          <a:xfrm>
            <a:off x="1651000" y="4038600"/>
            <a:ext cx="866775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add subtitle</a:t>
            </a:r>
          </a:p>
        </p:txBody>
      </p:sp>
    </p:spTree>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678"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charset="0"/>
          <a:cs typeface="Arial" charset="0"/>
        </a:defRPr>
      </a:lvl2pPr>
      <a:lvl3pPr algn="l" rtl="0" eaLnBrk="0" fontAlgn="base" hangingPunct="0">
        <a:lnSpc>
          <a:spcPct val="90000"/>
        </a:lnSpc>
        <a:spcBef>
          <a:spcPct val="0"/>
        </a:spcBef>
        <a:spcAft>
          <a:spcPct val="0"/>
        </a:spcAft>
        <a:defRPr sz="2200">
          <a:solidFill>
            <a:schemeClr val="hlink"/>
          </a:solidFill>
          <a:latin typeface="Arial" charset="0"/>
          <a:cs typeface="Arial" charset="0"/>
        </a:defRPr>
      </a:lvl3pPr>
      <a:lvl4pPr algn="l" rtl="0" eaLnBrk="0" fontAlgn="base" hangingPunct="0">
        <a:lnSpc>
          <a:spcPct val="90000"/>
        </a:lnSpc>
        <a:spcBef>
          <a:spcPct val="0"/>
        </a:spcBef>
        <a:spcAft>
          <a:spcPct val="0"/>
        </a:spcAft>
        <a:defRPr sz="2200">
          <a:solidFill>
            <a:schemeClr val="hlink"/>
          </a:solidFill>
          <a:latin typeface="Arial" charset="0"/>
          <a:cs typeface="Arial" charset="0"/>
        </a:defRPr>
      </a:lvl4pPr>
      <a:lvl5pPr algn="l" rtl="0" eaLnBrk="0" fontAlgn="base" hangingPunct="0">
        <a:lnSpc>
          <a:spcPct val="90000"/>
        </a:lnSpc>
        <a:spcBef>
          <a:spcPct val="0"/>
        </a:spcBef>
        <a:spcAft>
          <a:spcPct val="0"/>
        </a:spcAft>
        <a:defRPr sz="2200">
          <a:solidFill>
            <a:schemeClr val="hlink"/>
          </a:solidFill>
          <a:latin typeface="Arial" charset="0"/>
          <a:cs typeface="Arial" charset="0"/>
        </a:defRPr>
      </a:lvl5pPr>
      <a:lvl6pPr marL="457200" algn="l" rtl="0" fontAlgn="base">
        <a:lnSpc>
          <a:spcPct val="90000"/>
        </a:lnSpc>
        <a:spcBef>
          <a:spcPct val="0"/>
        </a:spcBef>
        <a:spcAft>
          <a:spcPct val="0"/>
        </a:spcAft>
        <a:defRPr sz="2200">
          <a:solidFill>
            <a:schemeClr val="hlink"/>
          </a:solidFill>
          <a:latin typeface="Arial" charset="0"/>
          <a:cs typeface="Arial" charset="0"/>
        </a:defRPr>
      </a:lvl6pPr>
      <a:lvl7pPr marL="914400" algn="l" rtl="0" fontAlgn="base">
        <a:lnSpc>
          <a:spcPct val="90000"/>
        </a:lnSpc>
        <a:spcBef>
          <a:spcPct val="0"/>
        </a:spcBef>
        <a:spcAft>
          <a:spcPct val="0"/>
        </a:spcAft>
        <a:defRPr sz="2200">
          <a:solidFill>
            <a:schemeClr val="hlink"/>
          </a:solidFill>
          <a:latin typeface="Arial" charset="0"/>
          <a:cs typeface="Arial" charset="0"/>
        </a:defRPr>
      </a:lvl7pPr>
      <a:lvl8pPr marL="1371600" algn="l" rtl="0" fontAlgn="base">
        <a:lnSpc>
          <a:spcPct val="90000"/>
        </a:lnSpc>
        <a:spcBef>
          <a:spcPct val="0"/>
        </a:spcBef>
        <a:spcAft>
          <a:spcPct val="0"/>
        </a:spcAft>
        <a:defRPr sz="2200">
          <a:solidFill>
            <a:schemeClr val="hlink"/>
          </a:solidFill>
          <a:latin typeface="Arial" charset="0"/>
          <a:cs typeface="Arial" charset="0"/>
        </a:defRPr>
      </a:lvl8pPr>
      <a:lvl9pPr marL="1828800" algn="l" rtl="0" fontAlgn="base">
        <a:lnSpc>
          <a:spcPct val="90000"/>
        </a:lnSpc>
        <a:spcBef>
          <a:spcPct val="0"/>
        </a:spcBef>
        <a:spcAft>
          <a:spcPct val="0"/>
        </a:spcAft>
        <a:defRPr sz="2200">
          <a:solidFill>
            <a:schemeClr val="hlink"/>
          </a:solidFill>
          <a:latin typeface="Arial" charset="0"/>
          <a:cs typeface="Arial" charset="0"/>
        </a:defRPr>
      </a:lvl9pPr>
    </p:titleStyle>
    <p:bodyStyle>
      <a:lvl1pPr marL="173038" indent="-173038" algn="ctr" rtl="0" eaLnBrk="0" fontAlgn="base" hangingPunct="0">
        <a:spcBef>
          <a:spcPct val="20000"/>
        </a:spcBef>
        <a:spcAft>
          <a:spcPct val="0"/>
        </a:spcAft>
        <a:buClr>
          <a:schemeClr val="tx1"/>
        </a:buClr>
        <a:buFont typeface="Wingdings" pitchFamily="2" charset="2"/>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fontAlgn="base">
        <a:spcBef>
          <a:spcPct val="20000"/>
        </a:spcBef>
        <a:spcAft>
          <a:spcPct val="0"/>
        </a:spcAft>
        <a:buClr>
          <a:schemeClr val="bg1"/>
        </a:buClr>
        <a:buChar char="»"/>
        <a:defRPr sz="1600">
          <a:solidFill>
            <a:schemeClr val="bg1"/>
          </a:solidFill>
          <a:latin typeface="+mn-lt"/>
          <a:cs typeface="+mn-cs"/>
        </a:defRPr>
      </a:lvl6pPr>
      <a:lvl7pPr marL="2454275" indent="-163513" algn="l" rtl="0" fontAlgn="base">
        <a:spcBef>
          <a:spcPct val="20000"/>
        </a:spcBef>
        <a:spcAft>
          <a:spcPct val="0"/>
        </a:spcAft>
        <a:buClr>
          <a:schemeClr val="bg1"/>
        </a:buClr>
        <a:buChar char="»"/>
        <a:defRPr sz="1600">
          <a:solidFill>
            <a:schemeClr val="bg1"/>
          </a:solidFill>
          <a:latin typeface="+mn-lt"/>
          <a:cs typeface="+mn-cs"/>
        </a:defRPr>
      </a:lvl7pPr>
      <a:lvl8pPr marL="2911475" indent="-163513" algn="l" rtl="0" fontAlgn="base">
        <a:spcBef>
          <a:spcPct val="20000"/>
        </a:spcBef>
        <a:spcAft>
          <a:spcPct val="0"/>
        </a:spcAft>
        <a:buClr>
          <a:schemeClr val="bg1"/>
        </a:buClr>
        <a:buChar char="»"/>
        <a:defRPr sz="1600">
          <a:solidFill>
            <a:schemeClr val="bg1"/>
          </a:solidFill>
          <a:latin typeface="+mn-lt"/>
          <a:cs typeface="+mn-cs"/>
        </a:defRPr>
      </a:lvl8pPr>
      <a:lvl9pPr marL="3368675" indent="-163513" algn="l" rtl="0" fontAlgn="base">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pPr algn="ctr"/>
            <a:r>
              <a:rPr lang="en-US" sz="3600" b="1" dirty="0" smtClean="0">
                <a:solidFill>
                  <a:schemeClr val="tx1"/>
                </a:solidFill>
                <a:cs typeface="Aharoni" pitchFamily="2" charset="-79"/>
              </a:rPr>
              <a:t>SMT Update </a:t>
            </a:r>
            <a:r>
              <a:rPr lang="en-US" sz="3600" b="1" dirty="0" smtClean="0">
                <a:solidFill>
                  <a:schemeClr val="tx1"/>
                </a:solidFill>
              </a:rPr>
              <a:t>To AMWG</a:t>
            </a:r>
            <a:br>
              <a:rPr lang="en-US" sz="3600" b="1" dirty="0" smtClean="0">
                <a:solidFill>
                  <a:schemeClr val="tx1"/>
                </a:solidFill>
              </a:rPr>
            </a:br>
            <a:endParaRPr lang="en-US" sz="3600" dirty="0">
              <a:solidFill>
                <a:schemeClr val="tx1"/>
              </a:solidFill>
            </a:endParaRPr>
          </a:p>
        </p:txBody>
      </p:sp>
      <p:sp>
        <p:nvSpPr>
          <p:cNvPr id="12" name="Subtitle 11"/>
          <p:cNvSpPr>
            <a:spLocks noGrp="1"/>
          </p:cNvSpPr>
          <p:nvPr>
            <p:ph type="subTitle" idx="1"/>
          </p:nvPr>
        </p:nvSpPr>
        <p:spPr>
          <a:xfrm>
            <a:off x="1783080" y="3581400"/>
            <a:ext cx="8321040" cy="1752600"/>
          </a:xfrm>
        </p:spPr>
        <p:txBody>
          <a:bodyPr/>
          <a:lstStyle/>
          <a:p>
            <a:r>
              <a:rPr lang="en-US" sz="2800" b="1" dirty="0" smtClean="0">
                <a:cs typeface="Aharoni" pitchFamily="2" charset="-79"/>
              </a:rPr>
              <a:t>February 23</a:t>
            </a:r>
            <a:r>
              <a:rPr lang="en-US" sz="2800" b="1" dirty="0" smtClean="0">
                <a:solidFill>
                  <a:schemeClr val="tx1"/>
                </a:solidFill>
                <a:cs typeface="Aharoni" pitchFamily="2" charset="-79"/>
              </a:rPr>
              <a:t>, 2016</a:t>
            </a:r>
            <a:r>
              <a:rPr lang="en-US" sz="2000" b="1" dirty="0">
                <a:cs typeface="Aharoni" pitchFamily="2" charset="-79"/>
              </a:rPr>
              <a:t/>
            </a:r>
            <a:br>
              <a:rPr lang="en-US" sz="2000" b="1" dirty="0">
                <a:cs typeface="Aharoni" pitchFamily="2" charset="-79"/>
              </a:rPr>
            </a:br>
            <a:endParaRPr lang="en-US" sz="2000" dirty="0"/>
          </a:p>
        </p:txBody>
      </p:sp>
    </p:spTree>
    <p:extLst>
      <p:ext uri="{BB962C8B-B14F-4D97-AF65-F5344CB8AC3E}">
        <p14:creationId xmlns:p14="http://schemas.microsoft.com/office/powerpoint/2010/main" val="854974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SMT Issues Observed in January of 2016 </a:t>
            </a:r>
            <a:endParaRPr lang="en-US" sz="3600" dirty="0"/>
          </a:p>
        </p:txBody>
      </p:sp>
    </p:spTree>
    <p:extLst>
      <p:ext uri="{BB962C8B-B14F-4D97-AF65-F5344CB8AC3E}">
        <p14:creationId xmlns:p14="http://schemas.microsoft.com/office/powerpoint/2010/main" val="2139574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4360" y="-228600"/>
            <a:ext cx="10698480" cy="1143000"/>
          </a:xfrm>
        </p:spPr>
        <p:txBody>
          <a:bodyPr>
            <a:normAutofit/>
          </a:bodyPr>
          <a:lstStyle/>
          <a:p>
            <a:pPr algn="ctr"/>
            <a:r>
              <a:rPr lang="en-US" sz="2600" dirty="0" smtClean="0">
                <a:solidFill>
                  <a:srgbClr val="C00000"/>
                </a:solidFill>
              </a:rPr>
              <a:t>SMT Issues Observed In January 2016</a:t>
            </a: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3</a:t>
            </a:fld>
            <a:endParaRPr lang="en-US"/>
          </a:p>
        </p:txBody>
      </p:sp>
      <p:sp>
        <p:nvSpPr>
          <p:cNvPr id="6" name="Content Placeholder 12"/>
          <p:cNvSpPr>
            <a:spLocks noGrp="1"/>
          </p:cNvSpPr>
          <p:nvPr>
            <p:ph idx="1"/>
          </p:nvPr>
        </p:nvSpPr>
        <p:spPr>
          <a:xfrm>
            <a:off x="594360" y="1371600"/>
            <a:ext cx="10698480" cy="4876800"/>
          </a:xfrm>
        </p:spPr>
        <p:txBody>
          <a:bodyPr>
            <a:normAutofit lnSpcReduction="10000"/>
          </a:bodyPr>
          <a:lstStyle/>
          <a:p>
            <a:pPr marL="63500" indent="0">
              <a:buNone/>
            </a:pPr>
            <a:r>
              <a:rPr lang="en-US" sz="2400" dirty="0" smtClean="0">
                <a:cs typeface="Aharoni" pitchFamily="2" charset="-79"/>
              </a:rPr>
              <a:t>January 18, 2016 </a:t>
            </a:r>
          </a:p>
          <a:p>
            <a:pPr marL="406400" indent="-342900"/>
            <a:r>
              <a:rPr lang="en-US" sz="2400" dirty="0" smtClean="0">
                <a:cs typeface="Aharoni" pitchFamily="2" charset="-79"/>
              </a:rPr>
              <a:t>On </a:t>
            </a:r>
            <a:r>
              <a:rPr lang="en-US" sz="2400" dirty="0" smtClean="0"/>
              <a:t>Monday </a:t>
            </a:r>
            <a:r>
              <a:rPr lang="en-US" sz="2400" dirty="0"/>
              <a:t>January 18, 2016 from 3:30 P.M. CST until 5:45 P.M. </a:t>
            </a:r>
            <a:r>
              <a:rPr lang="en-US" sz="2400" dirty="0" smtClean="0"/>
              <a:t>CST Smart </a:t>
            </a:r>
            <a:r>
              <a:rPr lang="en-US" sz="2400" dirty="0"/>
              <a:t>Meter Texas experienced intermittent services issues with HAN, ODR, and API Ad Hoc </a:t>
            </a:r>
            <a:r>
              <a:rPr lang="en-US" sz="2400" dirty="0" smtClean="0"/>
              <a:t>reporting</a:t>
            </a:r>
          </a:p>
          <a:p>
            <a:pPr marL="406400" indent="-342900"/>
            <a:r>
              <a:rPr lang="en-US" sz="2400" dirty="0" smtClean="0">
                <a:cs typeface="Aharoni" pitchFamily="2" charset="-79"/>
              </a:rPr>
              <a:t>SMT Support determined the issue was </a:t>
            </a:r>
            <a:r>
              <a:rPr lang="en-US" sz="2400" dirty="0" smtClean="0"/>
              <a:t>a </a:t>
            </a:r>
            <a:r>
              <a:rPr lang="en-US" sz="2400" dirty="0"/>
              <a:t>malfunction </a:t>
            </a:r>
            <a:r>
              <a:rPr lang="en-US" sz="2400" dirty="0" smtClean="0"/>
              <a:t>in the system planar board that affected </a:t>
            </a:r>
            <a:r>
              <a:rPr lang="en-US" sz="2400" dirty="0"/>
              <a:t>partial hardware </a:t>
            </a:r>
            <a:r>
              <a:rPr lang="en-US" sz="2400" dirty="0" smtClean="0"/>
              <a:t>capacity</a:t>
            </a:r>
          </a:p>
          <a:p>
            <a:pPr marL="406400" indent="-342900"/>
            <a:r>
              <a:rPr lang="en-US" sz="2400" dirty="0" smtClean="0">
                <a:cs typeface="Aharoni" pitchFamily="2" charset="-79"/>
              </a:rPr>
              <a:t>The planar board failure was corrected</a:t>
            </a:r>
          </a:p>
          <a:p>
            <a:pPr marL="406400" indent="-342900"/>
            <a:r>
              <a:rPr lang="en-US" sz="2400" dirty="0" smtClean="0">
                <a:cs typeface="Aharoni" pitchFamily="2" charset="-79"/>
              </a:rPr>
              <a:t>One Market Notice was sent due to the short outage length</a:t>
            </a:r>
            <a:endParaRPr lang="en-US" sz="2400" dirty="0">
              <a:cs typeface="Aharoni" pitchFamily="2" charset="-79"/>
            </a:endParaRPr>
          </a:p>
          <a:p>
            <a:pPr marL="406400" indent="-342900"/>
            <a:r>
              <a:rPr lang="en-US" sz="2400" dirty="0" smtClean="0">
                <a:cs typeface="Aharoni" pitchFamily="2" charset="-79"/>
              </a:rPr>
              <a:t>The SMT system planar board does have dual redundancy that did not function as designed</a:t>
            </a:r>
          </a:p>
          <a:p>
            <a:pPr marL="406400" indent="-342900"/>
            <a:r>
              <a:rPr lang="en-US" sz="2400" dirty="0" smtClean="0">
                <a:cs typeface="Aharoni" pitchFamily="2" charset="-79"/>
              </a:rPr>
              <a:t>The SMT system planar board is currently in the IBM lab to determine the cause of the redundancy failure </a:t>
            </a:r>
          </a:p>
          <a:p>
            <a:pPr marL="406400" indent="-342900"/>
            <a:endParaRPr lang="en-US" sz="2400" dirty="0" smtClean="0">
              <a:cs typeface="Aharoni" pitchFamily="2" charset="-79"/>
            </a:endParaRPr>
          </a:p>
          <a:p>
            <a:pPr marL="406400" indent="-342900"/>
            <a:endParaRPr lang="en-US" sz="2400" dirty="0" smtClean="0">
              <a:cs typeface="Aharoni" pitchFamily="2" charset="-79"/>
            </a:endParaRPr>
          </a:p>
        </p:txBody>
      </p:sp>
    </p:spTree>
    <p:extLst>
      <p:ext uri="{BB962C8B-B14F-4D97-AF65-F5344CB8AC3E}">
        <p14:creationId xmlns:p14="http://schemas.microsoft.com/office/powerpoint/2010/main" val="257718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4360" y="-228600"/>
            <a:ext cx="10698480" cy="1143000"/>
          </a:xfrm>
        </p:spPr>
        <p:txBody>
          <a:bodyPr>
            <a:normAutofit/>
          </a:bodyPr>
          <a:lstStyle/>
          <a:p>
            <a:pPr algn="ctr"/>
            <a:r>
              <a:rPr lang="en-US" sz="2600" dirty="0" smtClean="0">
                <a:solidFill>
                  <a:srgbClr val="C00000"/>
                </a:solidFill>
              </a:rPr>
              <a:t>SMT Issues Observed In January 2016</a:t>
            </a: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4</a:t>
            </a:fld>
            <a:endParaRPr lang="en-US"/>
          </a:p>
        </p:txBody>
      </p:sp>
      <p:sp>
        <p:nvSpPr>
          <p:cNvPr id="6" name="Content Placeholder 12"/>
          <p:cNvSpPr>
            <a:spLocks noGrp="1"/>
          </p:cNvSpPr>
          <p:nvPr>
            <p:ph idx="1"/>
          </p:nvPr>
        </p:nvSpPr>
        <p:spPr>
          <a:xfrm>
            <a:off x="594360" y="1371600"/>
            <a:ext cx="10698480" cy="4876800"/>
          </a:xfrm>
        </p:spPr>
        <p:txBody>
          <a:bodyPr>
            <a:normAutofit fontScale="92500"/>
          </a:bodyPr>
          <a:lstStyle/>
          <a:p>
            <a:pPr marL="63500" indent="0">
              <a:buNone/>
            </a:pPr>
            <a:r>
              <a:rPr lang="en-US" sz="2400" dirty="0" smtClean="0">
                <a:cs typeface="Aharoni" pitchFamily="2" charset="-79"/>
              </a:rPr>
              <a:t>January 25, 2016 </a:t>
            </a:r>
          </a:p>
          <a:p>
            <a:pPr marL="406400" indent="-342900"/>
            <a:r>
              <a:rPr lang="en-US" sz="2400" dirty="0" smtClean="0">
                <a:cs typeface="Aharoni" pitchFamily="2" charset="-79"/>
              </a:rPr>
              <a:t>On </a:t>
            </a:r>
            <a:r>
              <a:rPr lang="en-US" sz="2400" dirty="0" smtClean="0"/>
              <a:t>Monday </a:t>
            </a:r>
            <a:r>
              <a:rPr lang="en-US" sz="2400" dirty="0"/>
              <a:t>January 25, 2016 from 2:30 PM CST until January 26, 2016 9:00 AM </a:t>
            </a:r>
            <a:r>
              <a:rPr lang="en-US" sz="2400" dirty="0" smtClean="0"/>
              <a:t>CST Smart </a:t>
            </a:r>
            <a:r>
              <a:rPr lang="en-US" sz="2400" dirty="0"/>
              <a:t>Meter Texas experienced </a:t>
            </a:r>
            <a:r>
              <a:rPr lang="en-US" sz="2400" dirty="0" smtClean="0"/>
              <a:t>an </a:t>
            </a:r>
            <a:r>
              <a:rPr lang="en-US" sz="2400" dirty="0"/>
              <a:t>unplanned outage to all of its </a:t>
            </a:r>
            <a:r>
              <a:rPr lang="en-US" sz="2400" dirty="0" smtClean="0"/>
              <a:t>services</a:t>
            </a:r>
          </a:p>
          <a:p>
            <a:pPr marL="406400" indent="-342900"/>
            <a:r>
              <a:rPr lang="en-US" sz="2400" dirty="0" smtClean="0">
                <a:cs typeface="Aharoni" pitchFamily="2" charset="-79"/>
              </a:rPr>
              <a:t>SMT Support determined the issue </a:t>
            </a:r>
            <a:r>
              <a:rPr lang="en-US" sz="2400" dirty="0" smtClean="0"/>
              <a:t>was </a:t>
            </a:r>
            <a:r>
              <a:rPr lang="en-US" sz="2400" dirty="0"/>
              <a:t>caused by a failure in the fiber switch connection between the portal and the database</a:t>
            </a:r>
            <a:endParaRPr lang="en-US" sz="2400" dirty="0" smtClean="0"/>
          </a:p>
          <a:p>
            <a:pPr marL="406400" indent="-342900"/>
            <a:r>
              <a:rPr lang="en-US" sz="2400" dirty="0"/>
              <a:t>The fiber switch </a:t>
            </a:r>
            <a:r>
              <a:rPr lang="en-US" sz="2400" dirty="0" smtClean="0"/>
              <a:t>was reinstalled, reconfigured, the </a:t>
            </a:r>
            <a:r>
              <a:rPr lang="en-US" sz="2400" dirty="0"/>
              <a:t>solution servers </a:t>
            </a:r>
            <a:r>
              <a:rPr lang="en-US" sz="2400" dirty="0" smtClean="0"/>
              <a:t>were rebooted, brought online, and the SMT applications were validated </a:t>
            </a:r>
          </a:p>
          <a:p>
            <a:pPr marL="406400" indent="-342900"/>
            <a:r>
              <a:rPr lang="en-US" sz="2400" dirty="0" smtClean="0">
                <a:cs typeface="Aharoni" pitchFamily="2" charset="-79"/>
              </a:rPr>
              <a:t>Market Notices were sent to keep the Market apprised of the status of the outage until services were reinstated</a:t>
            </a:r>
            <a:endParaRPr lang="en-US" sz="2400" dirty="0">
              <a:cs typeface="Aharoni" pitchFamily="2" charset="-79"/>
            </a:endParaRPr>
          </a:p>
          <a:p>
            <a:pPr marL="406400" indent="-342900"/>
            <a:r>
              <a:rPr lang="en-US" sz="2400" dirty="0" smtClean="0">
                <a:cs typeface="Aharoni" pitchFamily="2" charset="-79"/>
              </a:rPr>
              <a:t>The SMT fiber switch does have dual redundancy that did not function as designed</a:t>
            </a:r>
          </a:p>
          <a:p>
            <a:pPr marL="406400" indent="-342900"/>
            <a:r>
              <a:rPr lang="en-US" sz="2400" dirty="0" smtClean="0">
                <a:cs typeface="Aharoni" pitchFamily="2" charset="-79"/>
              </a:rPr>
              <a:t>The SMT fiber switch design is currently in the IBM lab to determine the cause of the redundancy failure </a:t>
            </a:r>
          </a:p>
          <a:p>
            <a:pPr marL="406400" indent="-342900"/>
            <a:endParaRPr lang="en-US" sz="2400" dirty="0" smtClean="0">
              <a:cs typeface="Aharoni" pitchFamily="2" charset="-79"/>
            </a:endParaRPr>
          </a:p>
          <a:p>
            <a:pPr marL="406400" indent="-342900"/>
            <a:endParaRPr lang="en-US" sz="2400" dirty="0" smtClean="0">
              <a:cs typeface="Aharoni" pitchFamily="2" charset="-79"/>
            </a:endParaRPr>
          </a:p>
        </p:txBody>
      </p:sp>
    </p:spTree>
    <p:extLst>
      <p:ext uri="{BB962C8B-B14F-4D97-AF65-F5344CB8AC3E}">
        <p14:creationId xmlns:p14="http://schemas.microsoft.com/office/powerpoint/2010/main" val="67015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Update on SMT Minor Release to Correct Deficiencies and Usability Defects </a:t>
            </a:r>
            <a:endParaRPr lang="en-US" sz="3600" dirty="0"/>
          </a:p>
        </p:txBody>
      </p:sp>
    </p:spTree>
    <p:extLst>
      <p:ext uri="{BB962C8B-B14F-4D97-AF65-F5344CB8AC3E}">
        <p14:creationId xmlns:p14="http://schemas.microsoft.com/office/powerpoint/2010/main" val="3337164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27, 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6</a:t>
            </a:fld>
            <a:endParaRPr lang="en-US"/>
          </a:p>
        </p:txBody>
      </p:sp>
      <p:sp>
        <p:nvSpPr>
          <p:cNvPr id="6" name="Content Placeholder 12"/>
          <p:cNvSpPr>
            <a:spLocks noGrp="1"/>
          </p:cNvSpPr>
          <p:nvPr>
            <p:ph idx="1"/>
          </p:nvPr>
        </p:nvSpPr>
        <p:spPr>
          <a:xfrm>
            <a:off x="533400" y="1371600"/>
            <a:ext cx="10698480" cy="4876800"/>
          </a:xfrm>
        </p:spPr>
        <p:txBody>
          <a:bodyPr>
            <a:normAutofit fontScale="85000" lnSpcReduction="10000"/>
          </a:bodyPr>
          <a:lstStyle/>
          <a:p>
            <a:pPr marL="63500" indent="0">
              <a:buNone/>
            </a:pPr>
            <a:r>
              <a:rPr lang="en-US" sz="1800" dirty="0" smtClean="0">
                <a:cs typeface="Aharoni" pitchFamily="2" charset="-79"/>
              </a:rPr>
              <a:t>Planned Release for February </a:t>
            </a:r>
            <a:r>
              <a:rPr lang="en-US" sz="1800" dirty="0">
                <a:cs typeface="Aharoni" pitchFamily="2" charset="-79"/>
              </a:rPr>
              <a:t>2</a:t>
            </a:r>
            <a:r>
              <a:rPr lang="en-US" sz="1800" dirty="0" smtClean="0">
                <a:cs typeface="Aharoni" pitchFamily="2" charset="-79"/>
              </a:rPr>
              <a:t>7 2016 SMT to include the following:</a:t>
            </a:r>
          </a:p>
          <a:p>
            <a:pPr marL="63500" indent="0">
              <a:buNone/>
            </a:pPr>
            <a:endParaRPr lang="en-US" sz="1800" dirty="0" smtClean="0"/>
          </a:p>
          <a:p>
            <a:r>
              <a:rPr lang="en-US" sz="1800" dirty="0" smtClean="0"/>
              <a:t>Allow user entered date ranges to be maintained while the user toggles between the daily usage view and the interval read view on the SMT website </a:t>
            </a:r>
            <a:r>
              <a:rPr lang="en-US" sz="1800" dirty="0" smtClean="0">
                <a:solidFill>
                  <a:srgbClr val="FF0000"/>
                </a:solidFill>
              </a:rPr>
              <a:t> </a:t>
            </a:r>
          </a:p>
          <a:p>
            <a:pPr lvl="1"/>
            <a:r>
              <a:rPr lang="en-US" sz="1800" dirty="0" smtClean="0"/>
              <a:t>This is AMWG CR 2013 014 that was supposed to be delivered with the Third Party release in 2014</a:t>
            </a:r>
          </a:p>
          <a:p>
            <a:pPr lvl="1"/>
            <a:r>
              <a:rPr lang="en-US" sz="1800" dirty="0" smtClean="0"/>
              <a:t>Currently for viewing usage the SMT website utilizes the default of most recent day that data exists in SMT for both the daily usage view and the interval reads view</a:t>
            </a:r>
          </a:p>
          <a:p>
            <a:pPr lvl="1"/>
            <a:r>
              <a:rPr lang="en-US" sz="1800" dirty="0" smtClean="0"/>
              <a:t>If a user modifies the date range in a usage view and then moves to another view that modified date range is lost and the default of most recent day data is reinserted </a:t>
            </a:r>
          </a:p>
          <a:p>
            <a:pPr lvl="1"/>
            <a:r>
              <a:rPr lang="en-US" sz="1800" dirty="0" smtClean="0"/>
              <a:t>SMT will now maintain user entered modified date ranges across usage views on the website</a:t>
            </a:r>
          </a:p>
          <a:p>
            <a:pPr marL="346075" lvl="1" indent="0">
              <a:buNone/>
            </a:pPr>
            <a:endParaRPr lang="en-US" sz="1800" dirty="0" smtClean="0"/>
          </a:p>
          <a:p>
            <a:r>
              <a:rPr lang="en-US" sz="1800" dirty="0" smtClean="0"/>
              <a:t>Allow a user to open SMT in multiple tabs in the same browser without having to re-enter login credentials (Browser </a:t>
            </a:r>
            <a:r>
              <a:rPr lang="en-US" sz="1800" dirty="0"/>
              <a:t>experience session </a:t>
            </a:r>
            <a:r>
              <a:rPr lang="en-US" sz="1800" dirty="0" smtClean="0"/>
              <a:t>management best practice) – </a:t>
            </a:r>
            <a:r>
              <a:rPr lang="en-US" sz="1800" b="1" dirty="0" smtClean="0">
                <a:solidFill>
                  <a:srgbClr val="FF0000"/>
                </a:solidFill>
              </a:rPr>
              <a:t>REMOVED from February 27 Release - Requires </a:t>
            </a:r>
            <a:r>
              <a:rPr lang="en-US" sz="1800" b="1" dirty="0">
                <a:solidFill>
                  <a:srgbClr val="FF0000"/>
                </a:solidFill>
              </a:rPr>
              <a:t>more time </a:t>
            </a:r>
            <a:endParaRPr lang="en-US" sz="1800" b="1" dirty="0"/>
          </a:p>
          <a:p>
            <a:pPr lvl="1"/>
            <a:r>
              <a:rPr lang="en-US" sz="1800" dirty="0"/>
              <a:t>Currently when a user is logged into SMT and opens another tab in the same browser to utilize a second session of SMT they must re-enter their log in credentials again into the new tab</a:t>
            </a:r>
          </a:p>
          <a:p>
            <a:pPr lvl="1"/>
            <a:r>
              <a:rPr lang="en-US" sz="1800" dirty="0"/>
              <a:t>Per better industry practice when a user is already logged into a website and they open another tab for that same website they should not have to log in again</a:t>
            </a:r>
          </a:p>
          <a:p>
            <a:pPr lvl="1"/>
            <a:r>
              <a:rPr lang="en-US" sz="1800" dirty="0"/>
              <a:t>SMT will be corrected so that if a user is already logged into SMT and they open a tab in the same browser for a second SMT session they will not have to enter login credentials.  The user will be taken directly to the SMT landing page.</a:t>
            </a:r>
          </a:p>
          <a:p>
            <a:pPr lvl="1"/>
            <a:endParaRPr lang="en-US" sz="1800" dirty="0"/>
          </a:p>
        </p:txBody>
      </p:sp>
    </p:spTree>
    <p:extLst>
      <p:ext uri="{BB962C8B-B14F-4D97-AF65-F5344CB8AC3E}">
        <p14:creationId xmlns:p14="http://schemas.microsoft.com/office/powerpoint/2010/main" val="51681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27, 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7</a:t>
            </a:fld>
            <a:endParaRPr lang="en-US"/>
          </a:p>
        </p:txBody>
      </p:sp>
      <p:sp>
        <p:nvSpPr>
          <p:cNvPr id="6" name="Content Placeholder 12"/>
          <p:cNvSpPr>
            <a:spLocks noGrp="1"/>
          </p:cNvSpPr>
          <p:nvPr>
            <p:ph idx="1"/>
          </p:nvPr>
        </p:nvSpPr>
        <p:spPr>
          <a:xfrm>
            <a:off x="594360" y="1066800"/>
            <a:ext cx="10698480" cy="4876800"/>
          </a:xfrm>
        </p:spPr>
        <p:txBody>
          <a:bodyPr>
            <a:noAutofit/>
          </a:bodyPr>
          <a:lstStyle/>
          <a:p>
            <a:pPr marL="63500" indent="0">
              <a:buNone/>
            </a:pPr>
            <a:r>
              <a:rPr lang="en-US" sz="1500" dirty="0" smtClean="0">
                <a:cs typeface="Aharoni" pitchFamily="2" charset="-79"/>
              </a:rPr>
              <a:t>Planned Release for February </a:t>
            </a:r>
            <a:r>
              <a:rPr lang="en-US" sz="1500" dirty="0">
                <a:cs typeface="Aharoni" pitchFamily="2" charset="-79"/>
              </a:rPr>
              <a:t>2</a:t>
            </a:r>
            <a:r>
              <a:rPr lang="en-US" sz="1500" dirty="0" smtClean="0">
                <a:cs typeface="Aharoni" pitchFamily="2" charset="-79"/>
              </a:rPr>
              <a:t>7 2016 SMT to include the following:</a:t>
            </a:r>
          </a:p>
          <a:p>
            <a:pPr marL="63500" indent="0">
              <a:buNone/>
            </a:pPr>
            <a:endParaRPr lang="en-US" sz="1500" dirty="0" smtClean="0"/>
          </a:p>
          <a:p>
            <a:r>
              <a:rPr lang="en-US" sz="1500" dirty="0"/>
              <a:t>Implement </a:t>
            </a:r>
            <a:r>
              <a:rPr lang="en-US" sz="1500" dirty="0" smtClean="0"/>
              <a:t>FTPS and API </a:t>
            </a:r>
            <a:r>
              <a:rPr lang="en-US" sz="1500" dirty="0"/>
              <a:t>SSL certificate expiration alerts for REPs and Third </a:t>
            </a:r>
            <a:r>
              <a:rPr lang="en-US" sz="1500" dirty="0" smtClean="0"/>
              <a:t>Parties</a:t>
            </a:r>
          </a:p>
          <a:p>
            <a:pPr lvl="1"/>
            <a:r>
              <a:rPr lang="en-US" sz="1500" dirty="0" smtClean="0"/>
              <a:t>REPs and Third Party’s utilize SSL certificates to integrate with SMT FTPS and API</a:t>
            </a:r>
          </a:p>
          <a:p>
            <a:pPr lvl="1"/>
            <a:r>
              <a:rPr lang="en-US" sz="1500" dirty="0" smtClean="0"/>
              <a:t>These certificates periodically expire and must be renewed by REPs and Third Party’s</a:t>
            </a:r>
          </a:p>
          <a:p>
            <a:pPr lvl="1"/>
            <a:r>
              <a:rPr lang="en-US" sz="1500" dirty="0" smtClean="0"/>
              <a:t>SMT will implement sending email reminders concerning FTPS and API SSL certificate expirations to REPs and Third Parties</a:t>
            </a:r>
          </a:p>
          <a:p>
            <a:pPr lvl="1"/>
            <a:r>
              <a:rPr lang="en-US" sz="1500" dirty="0" smtClean="0"/>
              <a:t>These email reminders will begin 60 days prior to expiration and continue weekly until expiration date or the certificate is renewed </a:t>
            </a:r>
          </a:p>
          <a:p>
            <a:pPr lvl="1"/>
            <a:r>
              <a:rPr lang="en-US" sz="1500" dirty="0" smtClean="0"/>
              <a:t>SMIT will also send an internal email to the maintenance support team in order to prepare them to support implementation of the new certificates</a:t>
            </a:r>
          </a:p>
          <a:p>
            <a:pPr marL="346075" lvl="1" indent="0">
              <a:buNone/>
            </a:pPr>
            <a:endParaRPr lang="en-US" sz="1500" dirty="0" smtClean="0"/>
          </a:p>
          <a:p>
            <a:r>
              <a:rPr lang="en-US" sz="1500" dirty="0" smtClean="0"/>
              <a:t>Enhance the </a:t>
            </a:r>
            <a:r>
              <a:rPr lang="en-US" sz="1500" dirty="0"/>
              <a:t>SMT GUI usability </a:t>
            </a:r>
            <a:r>
              <a:rPr lang="en-US" sz="1500" dirty="0" smtClean="0"/>
              <a:t>so that the ad </a:t>
            </a:r>
            <a:r>
              <a:rPr lang="en-US" sz="1500" dirty="0"/>
              <a:t>hoc </a:t>
            </a:r>
            <a:r>
              <a:rPr lang="en-US" sz="1500" dirty="0" smtClean="0"/>
              <a:t>report status information is more accurate</a:t>
            </a:r>
          </a:p>
          <a:p>
            <a:pPr lvl="1"/>
            <a:r>
              <a:rPr lang="en-US" sz="1500" dirty="0" smtClean="0"/>
              <a:t>Currently when an ad hoc report status is presented as complete the corresponding detail information states “Your report has been sent to your email”.  </a:t>
            </a:r>
            <a:endParaRPr lang="en-US" sz="1500" dirty="0"/>
          </a:p>
          <a:p>
            <a:pPr lvl="1"/>
            <a:r>
              <a:rPr lang="en-US" sz="1500" dirty="0" smtClean="0"/>
              <a:t>There can be various types of delays from the time the report states complete and it is actually received into the email box of the user.  This lag can cause help desk calls.</a:t>
            </a:r>
          </a:p>
          <a:p>
            <a:pPr lvl="1"/>
            <a:r>
              <a:rPr lang="en-US" sz="1500" dirty="0" smtClean="0"/>
              <a:t>The corresponding detail information for the complete status will be modified to state “Your report has been generated”.  </a:t>
            </a:r>
          </a:p>
          <a:p>
            <a:pPr lvl="1"/>
            <a:r>
              <a:rPr lang="en-US" sz="1500" dirty="0" smtClean="0"/>
              <a:t>In addition, there will be an overall header at the top of the ad hoc report screen stating “When the status changes to “completed” the report is generated at SMT and SMT typically sends it to your email within a few minutes.  If you do not receive the report within 24 hours, please check your e-mail spam filters and then call the SMT Help Desk.</a:t>
            </a:r>
          </a:p>
          <a:p>
            <a:pPr lvl="1"/>
            <a:endParaRPr lang="en-US" sz="1800" dirty="0"/>
          </a:p>
        </p:txBody>
      </p:sp>
    </p:spTree>
    <p:extLst>
      <p:ext uri="{BB962C8B-B14F-4D97-AF65-F5344CB8AC3E}">
        <p14:creationId xmlns:p14="http://schemas.microsoft.com/office/powerpoint/2010/main" val="953984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27, 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8</a:t>
            </a:fld>
            <a:endParaRPr lang="en-US"/>
          </a:p>
        </p:txBody>
      </p:sp>
      <p:sp>
        <p:nvSpPr>
          <p:cNvPr id="6" name="Content Placeholder 12"/>
          <p:cNvSpPr>
            <a:spLocks noGrp="1"/>
          </p:cNvSpPr>
          <p:nvPr>
            <p:ph idx="1"/>
          </p:nvPr>
        </p:nvSpPr>
        <p:spPr>
          <a:xfrm>
            <a:off x="533400" y="1371600"/>
            <a:ext cx="10698480" cy="4876800"/>
          </a:xfrm>
        </p:spPr>
        <p:txBody>
          <a:bodyPr>
            <a:normAutofit lnSpcReduction="10000"/>
          </a:bodyPr>
          <a:lstStyle/>
          <a:p>
            <a:pPr marL="63500" indent="0">
              <a:buNone/>
            </a:pPr>
            <a:r>
              <a:rPr lang="en-US" sz="1800" dirty="0" smtClean="0">
                <a:cs typeface="Aharoni" pitchFamily="2" charset="-79"/>
              </a:rPr>
              <a:t>Planned Release for February </a:t>
            </a:r>
            <a:r>
              <a:rPr lang="en-US" sz="1800" dirty="0">
                <a:cs typeface="Aharoni" pitchFamily="2" charset="-79"/>
              </a:rPr>
              <a:t>2</a:t>
            </a:r>
            <a:r>
              <a:rPr lang="en-US" sz="1800" dirty="0" smtClean="0">
                <a:cs typeface="Aharoni" pitchFamily="2" charset="-79"/>
              </a:rPr>
              <a:t>7 2016 SMT to include the following:</a:t>
            </a:r>
          </a:p>
          <a:p>
            <a:pPr marL="63500" indent="0">
              <a:buNone/>
            </a:pPr>
            <a:endParaRPr lang="en-US" sz="1800" dirty="0" smtClean="0"/>
          </a:p>
          <a:p>
            <a:r>
              <a:rPr lang="en-US" sz="1800" dirty="0" smtClean="0"/>
              <a:t>Correct the error message on the SMT website Ad </a:t>
            </a:r>
            <a:r>
              <a:rPr lang="en-US" sz="1800" dirty="0"/>
              <a:t>Hoc Monthly </a:t>
            </a:r>
            <a:r>
              <a:rPr lang="en-US" sz="1800" dirty="0" smtClean="0"/>
              <a:t>reporting page</a:t>
            </a:r>
          </a:p>
          <a:p>
            <a:pPr lvl="1"/>
            <a:r>
              <a:rPr lang="en-US" sz="1800" dirty="0" smtClean="0"/>
              <a:t>Currently for the SMT ad hoc monthly reporting the error message displayed for an incorrectly requested date range is “ERROR! A Smart Meter Texas website </a:t>
            </a:r>
            <a:r>
              <a:rPr lang="en-US" sz="1800" dirty="0"/>
              <a:t>e</a:t>
            </a:r>
            <a:r>
              <a:rPr lang="en-US" sz="1800" dirty="0" smtClean="0"/>
              <a:t>rror </a:t>
            </a:r>
            <a:r>
              <a:rPr lang="en-US" sz="1800" dirty="0"/>
              <a:t>h</a:t>
            </a:r>
            <a:r>
              <a:rPr lang="en-US" sz="1800" dirty="0" smtClean="0"/>
              <a:t>as occurred.  Please try again later”</a:t>
            </a:r>
          </a:p>
          <a:p>
            <a:pPr lvl="1"/>
            <a:r>
              <a:rPr lang="en-US" sz="1800" dirty="0" smtClean="0"/>
              <a:t>This message will be corrected and enhanced to state “You are requesting a date range longer than the allowed latest 12 months”</a:t>
            </a:r>
          </a:p>
          <a:p>
            <a:pPr marL="346075" lvl="1" indent="0">
              <a:buNone/>
            </a:pPr>
            <a:endParaRPr lang="en-US" sz="1800" dirty="0" smtClean="0"/>
          </a:p>
          <a:p>
            <a:pPr marL="0" indent="0">
              <a:buNone/>
            </a:pPr>
            <a:r>
              <a:rPr lang="en-US" sz="1800" dirty="0"/>
              <a:t>The Release </a:t>
            </a:r>
            <a:r>
              <a:rPr lang="en-US" sz="1800" dirty="0" smtClean="0"/>
              <a:t>is planned for implementation </a:t>
            </a:r>
            <a:r>
              <a:rPr lang="en-US" sz="1800" dirty="0"/>
              <a:t>on </a:t>
            </a:r>
            <a:r>
              <a:rPr lang="en-US" sz="1800" dirty="0" smtClean="0"/>
              <a:t>February </a:t>
            </a:r>
            <a:r>
              <a:rPr lang="en-US" sz="1800" dirty="0" smtClean="0"/>
              <a:t>26, </a:t>
            </a:r>
            <a:r>
              <a:rPr lang="en-US" sz="1800" dirty="0" smtClean="0"/>
              <a:t>2016 and will require </a:t>
            </a:r>
            <a:r>
              <a:rPr lang="en-US" sz="1800" dirty="0"/>
              <a:t>an outage of the portal website, HAN and ODR from </a:t>
            </a:r>
            <a:r>
              <a:rPr lang="en-US" sz="1800" dirty="0" smtClean="0"/>
              <a:t>Friday </a:t>
            </a:r>
            <a:r>
              <a:rPr lang="en-US" sz="1800" dirty="0" smtClean="0"/>
              <a:t>February </a:t>
            </a:r>
            <a:r>
              <a:rPr lang="en-US" sz="1800" dirty="0" smtClean="0"/>
              <a:t>26, </a:t>
            </a:r>
            <a:r>
              <a:rPr lang="en-US" sz="1800" dirty="0" smtClean="0"/>
              <a:t>2016 </a:t>
            </a:r>
            <a:r>
              <a:rPr lang="en-US" sz="1800" dirty="0"/>
              <a:t>9:00 P.M. CST until </a:t>
            </a:r>
            <a:r>
              <a:rPr lang="en-US" sz="1800" dirty="0" smtClean="0"/>
              <a:t>Saturday </a:t>
            </a:r>
            <a:r>
              <a:rPr lang="en-US" sz="1800" dirty="0" smtClean="0"/>
              <a:t>February </a:t>
            </a:r>
            <a:r>
              <a:rPr lang="en-US" sz="1800" dirty="0" smtClean="0"/>
              <a:t>27, </a:t>
            </a:r>
            <a:r>
              <a:rPr lang="en-US" sz="1800" dirty="0" smtClean="0"/>
              <a:t>2016 </a:t>
            </a:r>
            <a:r>
              <a:rPr lang="en-US" sz="1800" dirty="0"/>
              <a:t>9:00 A.M. CST</a:t>
            </a:r>
          </a:p>
          <a:p>
            <a:pPr marL="0" indent="0">
              <a:buNone/>
            </a:pPr>
            <a:endParaRPr lang="en-US" sz="1800" dirty="0"/>
          </a:p>
          <a:p>
            <a:pPr marL="0" indent="0">
              <a:buNone/>
            </a:pPr>
            <a:r>
              <a:rPr lang="en-US" sz="1800" dirty="0"/>
              <a:t>LSE file delivery and the FTPS folders </a:t>
            </a:r>
            <a:r>
              <a:rPr lang="en-US" sz="1800" dirty="0" smtClean="0"/>
              <a:t>will not be affected</a:t>
            </a:r>
            <a:r>
              <a:rPr lang="en-US" sz="1800" dirty="0"/>
              <a:t>.</a:t>
            </a:r>
          </a:p>
          <a:p>
            <a:pPr marL="0" indent="0">
              <a:buNone/>
            </a:pPr>
            <a:endParaRPr lang="en-US" sz="1800" dirty="0"/>
          </a:p>
          <a:p>
            <a:pPr marL="0" indent="0">
              <a:buNone/>
            </a:pPr>
            <a:r>
              <a:rPr lang="en-US" sz="1800" dirty="0"/>
              <a:t>Market Notices </a:t>
            </a:r>
            <a:r>
              <a:rPr lang="en-US" sz="1800" dirty="0" smtClean="0"/>
              <a:t>- </a:t>
            </a:r>
            <a:r>
              <a:rPr lang="en-US" sz="1800" b="1" dirty="0" smtClean="0">
                <a:solidFill>
                  <a:srgbClr val="FF0000"/>
                </a:solidFill>
              </a:rPr>
              <a:t>SENT</a:t>
            </a:r>
            <a:r>
              <a:rPr lang="en-US" sz="1800" dirty="0" smtClean="0"/>
              <a:t> 30 day (1/27/16), </a:t>
            </a:r>
            <a:r>
              <a:rPr lang="en-US" sz="1800" b="1" dirty="0" smtClean="0">
                <a:solidFill>
                  <a:srgbClr val="FF0000"/>
                </a:solidFill>
              </a:rPr>
              <a:t>SENT</a:t>
            </a:r>
            <a:r>
              <a:rPr lang="en-US" sz="1800" dirty="0" smtClean="0"/>
              <a:t>10 day (2/17/16), PLANNED 3 day (2/24/16) </a:t>
            </a:r>
            <a:r>
              <a:rPr lang="en-US" sz="1800" dirty="0"/>
              <a:t>and </a:t>
            </a:r>
            <a:r>
              <a:rPr lang="en-US" sz="1800" dirty="0" smtClean="0"/>
              <a:t>PLANNED 1 day (2/26/16)</a:t>
            </a:r>
            <a:endParaRPr lang="en-US" sz="1800" dirty="0"/>
          </a:p>
          <a:p>
            <a:pPr lvl="1"/>
            <a:endParaRPr lang="en-US" sz="1800" dirty="0"/>
          </a:p>
        </p:txBody>
      </p:sp>
    </p:spTree>
    <p:extLst>
      <p:ext uri="{BB962C8B-B14F-4D97-AF65-F5344CB8AC3E}">
        <p14:creationId xmlns:p14="http://schemas.microsoft.com/office/powerpoint/2010/main" val="3793813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Q&amp;A Monthly SMT Reports to AMWG</a:t>
            </a:r>
            <a:br>
              <a:rPr lang="en-US" sz="3600" b="1" dirty="0" smtClean="0"/>
            </a:br>
            <a:r>
              <a:rPr lang="en-US" sz="3600" b="1" dirty="0" smtClean="0"/>
              <a:t>Data Through January 2016</a:t>
            </a:r>
            <a:endParaRPr lang="en-US" sz="3600" dirty="0"/>
          </a:p>
        </p:txBody>
      </p:sp>
    </p:spTree>
    <p:extLst>
      <p:ext uri="{BB962C8B-B14F-4D97-AF65-F5344CB8AC3E}">
        <p14:creationId xmlns:p14="http://schemas.microsoft.com/office/powerpoint/2010/main" val="3734869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C-2010">
  <a:themeElements>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S&amp;C-2010">
  <a:themeElements>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7_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7_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7_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33104</TotalTime>
  <Words>1035</Words>
  <Application>Microsoft Office PowerPoint</Application>
  <PresentationFormat>Custom</PresentationFormat>
  <Paragraphs>66</Paragraphs>
  <Slides>9</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Aharoni</vt:lpstr>
      <vt:lpstr>Arial</vt:lpstr>
      <vt:lpstr>Wingdings</vt:lpstr>
      <vt:lpstr>S&amp;C-2010</vt:lpstr>
      <vt:lpstr>Custom Design</vt:lpstr>
      <vt:lpstr>7_S&amp;C-2010</vt:lpstr>
      <vt:lpstr>SMT Update To AMWG </vt:lpstr>
      <vt:lpstr>SMT Issues Observed in January of 2016 </vt:lpstr>
      <vt:lpstr>SMT Issues Observed In January 2016</vt:lpstr>
      <vt:lpstr>SMT Issues Observed In January 2016</vt:lpstr>
      <vt:lpstr>Update on SMT Minor Release to Correct Deficiencies and Usability Defects </vt:lpstr>
      <vt:lpstr>February 27, 2016 SMT Minor Release to Correct Deficiencies and Usability Defects </vt:lpstr>
      <vt:lpstr>February 27, 2016 SMT Minor Release to Correct Deficiencies and Usability Defects </vt:lpstr>
      <vt:lpstr>February 27, 2016 SMT Minor Release to Correct Deficiencies and Usability Defects </vt:lpstr>
      <vt:lpstr>Q&amp;A Monthly SMT Reports to AMWG Data Through January 2016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SMT Usability</dc:title>
  <dc:creator>akhandu</dc:creator>
  <cp:lastModifiedBy>Microsoft account</cp:lastModifiedBy>
  <cp:revision>892</cp:revision>
  <cp:lastPrinted>2015-07-20T13:29:16Z</cp:lastPrinted>
  <dcterms:modified xsi:type="dcterms:W3CDTF">2016-02-17T14:59:09Z</dcterms:modified>
</cp:coreProperties>
</file>