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4"/>
  </p:sldMasterIdLst>
  <p:notesMasterIdLst>
    <p:notesMasterId r:id="rId15"/>
  </p:notesMasterIdLst>
  <p:handoutMasterIdLst>
    <p:handoutMasterId r:id="rId16"/>
  </p:handoutMasterIdLst>
  <p:sldIdLst>
    <p:sldId id="258" r:id="rId5"/>
    <p:sldId id="282" r:id="rId6"/>
    <p:sldId id="283" r:id="rId7"/>
    <p:sldId id="284" r:id="rId8"/>
    <p:sldId id="285" r:id="rId9"/>
    <p:sldId id="286" r:id="rId10"/>
    <p:sldId id="276" r:id="rId11"/>
    <p:sldId id="278" r:id="rId12"/>
    <p:sldId id="279" r:id="rId13"/>
    <p:sldId id="273" r:id="rId14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CC0"/>
    <a:srgbClr val="B6CEEA"/>
    <a:srgbClr val="D3DFBD"/>
    <a:srgbClr val="5469A2"/>
    <a:srgbClr val="40949A"/>
    <a:srgbClr val="0000CC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3375" autoAdjust="0"/>
  </p:normalViewPr>
  <p:slideViewPr>
    <p:cSldViewPr>
      <p:cViewPr>
        <p:scale>
          <a:sx n="80" d="100"/>
          <a:sy n="80" d="100"/>
        </p:scale>
        <p:origin x="-1518" y="-318"/>
      </p:cViewPr>
      <p:guideLst>
        <p:guide orient="horz" pos="4224"/>
        <p:guide pos="1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3576" y="-96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6895" y="0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40AB873-8418-4FF9-B0E9-7EEE62B7D353}" type="datetimeFigureOut">
              <a:rPr lang="en-US"/>
              <a:pPr>
                <a:defRPr/>
              </a:pPr>
              <a:t>2/17/2016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638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6895" y="8757638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D2BE994-B40A-42B7-A99C-1CC25E30AC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70691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6895" y="0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90563"/>
            <a:ext cx="4613275" cy="3459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4353" y="4380371"/>
            <a:ext cx="5545496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7638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6895" y="8757638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EB1E30D-9A37-4BCB-AD80-742C44C0EC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6313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B1E30D-9A37-4BCB-AD80-742C44C0ECA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01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8/11/2015</a:t>
            </a:r>
            <a:endParaRPr lang="en-US" dirty="0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</p:spTree>
    <p:extLst>
      <p:ext uri="{BB962C8B-B14F-4D97-AF65-F5344CB8AC3E}">
        <p14:creationId xmlns:p14="http://schemas.microsoft.com/office/powerpoint/2010/main" val="277463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6457950"/>
            <a:ext cx="25146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1143000" y="6457950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890DD-8BB0-466C-ABE3-744940DF90D5}" type="datetime1">
              <a:rPr lang="en-US" smtClean="0"/>
              <a:t>2/17/2016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896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15C95-74DC-4513-A0C6-741B56F2C5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2703522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27DEF-85A0-4C73-A6ED-9422E96817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39619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7FD1-B434-402C-A8B9-A4C57B57E9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417223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8626E-994C-4043-99F8-E38CDDD67F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220890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67EF7-275A-4CBB-9ED3-3C812C3F6A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13689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BB353-2F96-4FCA-B929-B852567D6D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347324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08E-C36B-45E0-B8A3-8A51423F42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113451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1886128-D83E-425A-9A97-C8B7B01196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1033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8/11/2015</a:t>
            </a:r>
            <a:endParaRPr lang="en-US" dirty="0"/>
          </a:p>
        </p:txBody>
      </p:sp>
      <p:sp>
        <p:nvSpPr>
          <p:cNvPr id="1035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4BCA8036-EEAC-4AF0-BC5E-EE390FA20DE7}" type="slidenum">
              <a:rPr lang="en-US" altLang="en-US" sz="1200" smtClean="0"/>
              <a:pPr algn="ctr" eaLnBrk="1" hangingPunct="1">
                <a:defRPr/>
              </a:pPr>
              <a:t>‹#›</a:t>
            </a:fld>
            <a:endParaRPr lang="en-US" altLang="en-US" sz="12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6" r:id="rId1"/>
    <p:sldLayoutId id="2147484697" r:id="rId2"/>
    <p:sldLayoutId id="2147484665" r:id="rId3"/>
    <p:sldLayoutId id="2147484666" r:id="rId4"/>
    <p:sldLayoutId id="2147484667" r:id="rId5"/>
    <p:sldLayoutId id="2147484668" r:id="rId6"/>
    <p:sldLayoutId id="2147484669" r:id="rId7"/>
    <p:sldLayoutId id="2147484670" r:id="rId8"/>
    <p:sldLayoutId id="2147484671" r:id="rId9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key_documents_lists/72980/Disclosure_Reports_draft_082615.xls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February 10, 2016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MDWG Update to COPS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MDWG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Tuesday, February 23, 2016</a:t>
            </a:r>
          </a:p>
          <a:p>
            <a:pPr lvl="1"/>
            <a:r>
              <a:rPr lang="en-US" dirty="0" smtClean="0"/>
              <a:t>9:30 AM – noon</a:t>
            </a:r>
          </a:p>
          <a:p>
            <a:pPr lvl="1"/>
            <a:r>
              <a:rPr lang="en-US" dirty="0" smtClean="0"/>
              <a:t>WebEx only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E0AB946-8795-420C-AED1-0465333D42BF}" type="datetime1">
              <a:rPr lang="en-US" smtClean="0"/>
              <a:t>2/17/2016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2986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2016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Nominations for Chair and Vice-Chair</a:t>
            </a:r>
          </a:p>
          <a:p>
            <a:pPr lvl="1"/>
            <a:r>
              <a:rPr lang="en-US" dirty="0" smtClean="0"/>
              <a:t>Chair – Julie Thomas (Luminant)</a:t>
            </a:r>
          </a:p>
          <a:p>
            <a:pPr lvl="1"/>
            <a:r>
              <a:rPr lang="en-US" dirty="0" smtClean="0"/>
              <a:t>Vice-Chair – Kaci Jacobs (TXU Energy)</a:t>
            </a:r>
          </a:p>
          <a:p>
            <a:r>
              <a:rPr lang="en-US" dirty="0" smtClean="0"/>
              <a:t>Both are willing to continue serving</a:t>
            </a:r>
          </a:p>
          <a:p>
            <a:r>
              <a:rPr lang="en-US" dirty="0" smtClean="0"/>
              <a:t>Elected by acclamation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2/17/2016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159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2016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Continue TAC-directed review of reports for usefulness and accuracy</a:t>
            </a:r>
          </a:p>
          <a:p>
            <a:pPr lvl="1"/>
            <a:r>
              <a:rPr lang="en-US" dirty="0"/>
              <a:t>Identify reports for automation with appropriate NPRRs</a:t>
            </a:r>
          </a:p>
          <a:p>
            <a:pPr lvl="1"/>
            <a:r>
              <a:rPr lang="en-US" dirty="0"/>
              <a:t>Review existing reports on MIS for SCRs</a:t>
            </a:r>
          </a:p>
          <a:p>
            <a:pPr lvl="0"/>
            <a:r>
              <a:rPr lang="en-US" dirty="0"/>
              <a:t>Advance NOGRR084 Daily Operations Report </a:t>
            </a:r>
            <a:r>
              <a:rPr lang="en-US" dirty="0" smtClean="0"/>
              <a:t>project</a:t>
            </a:r>
            <a:endParaRPr lang="en-US" dirty="0"/>
          </a:p>
          <a:p>
            <a:pPr lvl="0"/>
            <a:r>
              <a:rPr lang="en-US" dirty="0"/>
              <a:t>Advance EWS Modification initiative</a:t>
            </a:r>
          </a:p>
          <a:p>
            <a:pPr lvl="0"/>
            <a:r>
              <a:rPr lang="en-US" dirty="0"/>
              <a:t>Maintain Open Items List to reflect status of active issues and smaller efforts</a:t>
            </a:r>
          </a:p>
          <a:p>
            <a:pPr lvl="0"/>
            <a:r>
              <a:rPr lang="en-US" dirty="0"/>
              <a:t>Other items as directed by </a:t>
            </a:r>
            <a:r>
              <a:rPr lang="en-US" dirty="0" smtClean="0"/>
              <a:t>COPS</a:t>
            </a:r>
            <a:endParaRPr lang="en-US" dirty="0"/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Additional Comment</a:t>
            </a:r>
          </a:p>
          <a:p>
            <a:pPr lvl="0"/>
            <a:r>
              <a:rPr lang="en-US" dirty="0" smtClean="0"/>
              <a:t>While MDWG is not the official forum for ERCOT.com website, it is willing to be a conduit and pass information along to ERCOT.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2/17/2016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098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Market Data Transparency 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Dave </a:t>
            </a:r>
            <a:r>
              <a:rPr lang="en-US" dirty="0" err="1" smtClean="0"/>
              <a:t>Pagliai</a:t>
            </a:r>
            <a:r>
              <a:rPr lang="en-US" dirty="0" smtClean="0"/>
              <a:t> was present to review and discuss the Market Data Transparency Service Level Agreement (SLA)</a:t>
            </a:r>
          </a:p>
          <a:p>
            <a:pPr lvl="1"/>
            <a:r>
              <a:rPr lang="en-US" dirty="0" smtClean="0"/>
              <a:t>Changes for 2016 were primarily release dates</a:t>
            </a:r>
          </a:p>
          <a:p>
            <a:r>
              <a:rPr lang="en-US" dirty="0" smtClean="0"/>
              <a:t>MDWG will undertake review of the SLA document in 2016</a:t>
            </a:r>
          </a:p>
          <a:p>
            <a:r>
              <a:rPr lang="en-US" dirty="0" smtClean="0"/>
              <a:t>Request was made to provide high level notification of wide-spread MIS and EWS unplanned outages</a:t>
            </a:r>
          </a:p>
          <a:p>
            <a:pPr lvl="1"/>
            <a:r>
              <a:rPr lang="en-US" dirty="0" smtClean="0"/>
              <a:t>ERCOT will look into what could be done</a:t>
            </a:r>
          </a:p>
          <a:p>
            <a:pPr lvl="1"/>
            <a:r>
              <a:rPr lang="en-US" dirty="0" smtClean="0"/>
              <a:t>Added to potential scope for EWS Modification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2/17/2016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89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NOGRR084 – Daily Grid Ops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Language and data elements still under ERCOT internal review</a:t>
            </a:r>
            <a:endParaRPr lang="en-US" dirty="0"/>
          </a:p>
          <a:p>
            <a:r>
              <a:rPr lang="en-US" dirty="0" smtClean="0"/>
              <a:t>Possibility for phased implementation</a:t>
            </a:r>
            <a:endParaRPr lang="en-US" dirty="0"/>
          </a:p>
          <a:p>
            <a:r>
              <a:rPr lang="en-US" dirty="0" smtClean="0"/>
              <a:t>Once </a:t>
            </a:r>
            <a:r>
              <a:rPr lang="en-US" dirty="0"/>
              <a:t>ERCOT review </a:t>
            </a:r>
            <a:r>
              <a:rPr lang="en-US" dirty="0" smtClean="0"/>
              <a:t>complete</a:t>
            </a:r>
            <a:r>
              <a:rPr lang="en-US" dirty="0"/>
              <a:t>, new </a:t>
            </a:r>
            <a:r>
              <a:rPr lang="en-US" dirty="0" smtClean="0"/>
              <a:t>NOGRR and Impact Analysis </a:t>
            </a:r>
            <a:r>
              <a:rPr lang="en-US" dirty="0"/>
              <a:t>will be prepared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2/17/2016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146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 to be Automated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A4F6397-0919-4EEA-BB48-109A7AEDBDF5}" type="datetime1">
              <a:rPr lang="en-US" smtClean="0"/>
              <a:t>2/17/2016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303805"/>
              </p:ext>
            </p:extLst>
          </p:nvPr>
        </p:nvGraphicFramePr>
        <p:xfrm>
          <a:off x="152400" y="844952"/>
          <a:ext cx="8763000" cy="5251048"/>
        </p:xfrm>
        <a:graphic>
          <a:graphicData uri="http://schemas.openxmlformats.org/drawingml/2006/table">
            <a:tbl>
              <a:tblPr/>
              <a:tblGrid>
                <a:gridCol w="2358163"/>
                <a:gridCol w="4323299"/>
                <a:gridCol w="1059667"/>
                <a:gridCol w="1021871"/>
              </a:tblGrid>
              <a:tr h="221848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Report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Description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FREQUENCY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21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Dependable Capability Test Report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dependable real power capability testing for resources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CEER1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21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Reactive Capability Test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Reactive testing for generation resources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CEER1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21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Hydro Responsive Testing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Record of when hydro responsive test was received at ERCOT and results.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Event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CEER1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4386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Governor Test Results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Report of generation resources governor speed tests received from generation entities.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Event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CEER1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4386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Constant Frequency Control Report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Attestation that QSEs have the capability to operate in constant frequency control mode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CEER1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4386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Generic Transmission Limits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Posting of GTL effective in any ERCOT application.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Daily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CEER1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5495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ROS System Operations Report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 synopsis of several items pertaining to real-time operations.. 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Roll into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NOGRR084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</a:tr>
              <a:tr h="221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CSA Report for CRs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Information needed by CRs to audit their CSA's ownership.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CEER2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21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Retail Performance Measures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Compliance tracking against ERCOT Retail Protocols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Quarterly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CEER2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34386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Customer Billing Contact Information &amp; ESIID Counts by Rep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Provides compliance with CBCI that includes ESIID counts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CEER2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21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IAG RMS Report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Trending data on Inadvertent Gain issues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RMS meetings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CEER2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51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ESIIDs Excercising Option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ESIIDs that have exercised provider option to not be affiliated with the AREP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Ad-Hoc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CEER2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21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 Transaction Summary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Month-end Retail Transaction Volumes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CEER2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34386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Operations Overview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Details regarding previous month’s Reliability &amp; Commercial Operations.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Roll into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NOGRR084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</a:tr>
              <a:tr h="44301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ERCOT Monthly Financials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Statement of Financial Position, Statement of Activities, and Statement of Cash Flows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Automation not needed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21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QSEs in ERCOT Region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List of QSEs in ERCOT Region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CEER3</a:t>
                      </a:r>
                    </a:p>
                  </a:txBody>
                  <a:tcPr marL="36576" marR="36576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66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Load Forecast Distribution Factors Report Change</a:t>
            </a:r>
          </a:p>
          <a:p>
            <a:pPr lvl="1"/>
            <a:r>
              <a:rPr lang="en-US" dirty="0" smtClean="0"/>
              <a:t>Recommended ERCOT change publication timing</a:t>
            </a:r>
          </a:p>
          <a:p>
            <a:pPr lvl="2"/>
            <a:r>
              <a:rPr lang="en-US" dirty="0" smtClean="0"/>
              <a:t>Once per day</a:t>
            </a:r>
          </a:p>
          <a:p>
            <a:pPr lvl="2"/>
            <a:r>
              <a:rPr lang="en-US" dirty="0" smtClean="0"/>
              <a:t>5 AM</a:t>
            </a:r>
          </a:p>
          <a:p>
            <a:pPr lvl="1"/>
            <a:r>
              <a:rPr lang="en-US" dirty="0" smtClean="0"/>
              <a:t>NPRR754 submitted</a:t>
            </a:r>
          </a:p>
          <a:p>
            <a:pPr lvl="2"/>
            <a:r>
              <a:rPr lang="en-US" dirty="0" smtClean="0"/>
              <a:t>Revise Load Distribution Factors Report Posting Frequency</a:t>
            </a:r>
          </a:p>
          <a:p>
            <a:pPr lvl="1"/>
            <a:r>
              <a:rPr lang="en-US" dirty="0" smtClean="0"/>
              <a:t>Potential timeline:</a:t>
            </a:r>
          </a:p>
          <a:p>
            <a:pPr lvl="2"/>
            <a:r>
              <a:rPr lang="en-US" dirty="0" smtClean="0"/>
              <a:t>February PRS</a:t>
            </a:r>
          </a:p>
          <a:p>
            <a:pPr lvl="2"/>
            <a:r>
              <a:rPr lang="en-US" dirty="0" smtClean="0"/>
              <a:t>Impact Analysis at March PRS</a:t>
            </a:r>
          </a:p>
          <a:p>
            <a:pPr lvl="2"/>
            <a:r>
              <a:rPr lang="en-US" dirty="0" smtClean="0"/>
              <a:t>TAC review</a:t>
            </a:r>
          </a:p>
          <a:p>
            <a:pPr lvl="2"/>
            <a:r>
              <a:rPr lang="en-US" dirty="0" smtClean="0"/>
              <a:t>Board approval</a:t>
            </a:r>
          </a:p>
          <a:p>
            <a:pPr lvl="2"/>
            <a:r>
              <a:rPr lang="en-US" dirty="0" smtClean="0"/>
              <a:t>Implementation 1-2 months after approval</a:t>
            </a:r>
          </a:p>
          <a:p>
            <a:r>
              <a:rPr lang="en-US" dirty="0"/>
              <a:t>60-Day Disclosure data</a:t>
            </a:r>
          </a:p>
          <a:p>
            <a:pPr lvl="1"/>
            <a:r>
              <a:rPr lang="en-US" dirty="0"/>
              <a:t>Data in the offer curves is published as zero when </a:t>
            </a:r>
            <a:r>
              <a:rPr lang="en-US" dirty="0" smtClean="0"/>
              <a:t>should be </a:t>
            </a:r>
            <a:r>
              <a:rPr lang="en-US" dirty="0"/>
              <a:t>null</a:t>
            </a:r>
          </a:p>
          <a:p>
            <a:pPr lvl="1"/>
            <a:r>
              <a:rPr lang="en-US" dirty="0"/>
              <a:t>Fix </a:t>
            </a:r>
            <a:r>
              <a:rPr lang="en-US" dirty="0" smtClean="0"/>
              <a:t>under </a:t>
            </a:r>
            <a:r>
              <a:rPr lang="en-US" dirty="0"/>
              <a:t>development</a:t>
            </a:r>
          </a:p>
          <a:p>
            <a:pPr lvl="1"/>
            <a:r>
              <a:rPr lang="en-US" dirty="0" smtClean="0"/>
              <a:t>Implementation early </a:t>
            </a:r>
            <a:r>
              <a:rPr lang="en-US" dirty="0"/>
              <a:t>2016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2/17/2016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38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Disclosure Data User Guides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/>
          <a:lstStyle/>
          <a:p>
            <a:r>
              <a:rPr lang="en-US" dirty="0" smtClean="0"/>
              <a:t>Additional column definitions will be added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www.ercot.com/content/wcm/key_documents_lists/72980/Disclosure_Reports_draft_082615.xlsx</a:t>
            </a:r>
            <a:endParaRPr lang="en-US" dirty="0" smtClean="0"/>
          </a:p>
          <a:p>
            <a:pPr lvl="1"/>
            <a:r>
              <a:rPr lang="en-US" dirty="0" smtClean="0"/>
              <a:t>Contains</a:t>
            </a:r>
          </a:p>
          <a:p>
            <a:pPr lvl="2"/>
            <a:r>
              <a:rPr lang="en-US" dirty="0" smtClean="0"/>
              <a:t>Report names and numbers</a:t>
            </a:r>
          </a:p>
          <a:p>
            <a:pPr lvl="2"/>
            <a:r>
              <a:rPr lang="en-US" dirty="0" smtClean="0"/>
              <a:t>Files contained in reports</a:t>
            </a:r>
          </a:p>
          <a:p>
            <a:pPr lvl="2"/>
            <a:r>
              <a:rPr lang="en-US" dirty="0" smtClean="0"/>
              <a:t>Column definitions</a:t>
            </a:r>
          </a:p>
          <a:p>
            <a:pPr lvl="2"/>
            <a:r>
              <a:rPr lang="en-US" dirty="0" smtClean="0"/>
              <a:t>Brief description of data</a:t>
            </a:r>
          </a:p>
          <a:p>
            <a:r>
              <a:rPr lang="en-US" dirty="0" smtClean="0"/>
              <a:t>Will be added as an official user guide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2/17/2016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552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EWS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Establishing EWS Modification as a project</a:t>
            </a:r>
          </a:p>
          <a:p>
            <a:pPr lvl="1"/>
            <a:r>
              <a:rPr lang="en-US" dirty="0" smtClean="0"/>
              <a:t>Looking </a:t>
            </a:r>
            <a:r>
              <a:rPr lang="en-US" dirty="0"/>
              <a:t>to find sponsorship</a:t>
            </a:r>
          </a:p>
          <a:p>
            <a:pPr lvl="0"/>
            <a:r>
              <a:rPr lang="en-US" dirty="0" smtClean="0"/>
              <a:t>Solution evaluation</a:t>
            </a:r>
          </a:p>
          <a:p>
            <a:pPr lvl="1"/>
            <a:r>
              <a:rPr lang="en-US" dirty="0" smtClean="0"/>
              <a:t>Reviewed </a:t>
            </a:r>
            <a:r>
              <a:rPr lang="en-US" dirty="0"/>
              <a:t>development environment </a:t>
            </a:r>
            <a:r>
              <a:rPr lang="en-US" dirty="0" smtClean="0"/>
              <a:t>for </a:t>
            </a:r>
            <a:r>
              <a:rPr lang="en-US" dirty="0"/>
              <a:t>concurrent </a:t>
            </a:r>
            <a:r>
              <a:rPr lang="en-US" dirty="0" smtClean="0"/>
              <a:t>messages</a:t>
            </a:r>
          </a:p>
          <a:p>
            <a:pPr lvl="2"/>
            <a:r>
              <a:rPr lang="en-US" dirty="0" smtClean="0"/>
              <a:t>Can </a:t>
            </a:r>
            <a:r>
              <a:rPr lang="en-US" dirty="0"/>
              <a:t>support ~1k </a:t>
            </a:r>
            <a:r>
              <a:rPr lang="en-US" dirty="0" smtClean="0"/>
              <a:t>messages/second</a:t>
            </a:r>
            <a:endParaRPr lang="en-US" dirty="0"/>
          </a:p>
          <a:p>
            <a:pPr lvl="1"/>
            <a:r>
              <a:rPr lang="en-US" dirty="0"/>
              <a:t>Prototyping has not discovered flaws in </a:t>
            </a:r>
            <a:r>
              <a:rPr lang="en-US" dirty="0" smtClean="0"/>
              <a:t>approach</a:t>
            </a:r>
          </a:p>
          <a:p>
            <a:r>
              <a:rPr lang="en-US" dirty="0" smtClean="0"/>
              <a:t>Efforts in progress</a:t>
            </a:r>
            <a:endParaRPr lang="en-US" dirty="0"/>
          </a:p>
          <a:p>
            <a:pPr lvl="1"/>
            <a:r>
              <a:rPr lang="en-US" dirty="0" smtClean="0"/>
              <a:t>Develop quick </a:t>
            </a:r>
            <a:r>
              <a:rPr lang="en-US" dirty="0"/>
              <a:t>start guide </a:t>
            </a:r>
            <a:r>
              <a:rPr lang="en-US" dirty="0" smtClean="0"/>
              <a:t>for Market Participants</a:t>
            </a:r>
            <a:endParaRPr lang="en-US" dirty="0"/>
          </a:p>
          <a:p>
            <a:pPr lvl="1"/>
            <a:r>
              <a:rPr lang="en-US" dirty="0" smtClean="0"/>
              <a:t>Open source version of API</a:t>
            </a:r>
            <a:endParaRPr lang="en-US" dirty="0"/>
          </a:p>
          <a:p>
            <a:r>
              <a:rPr lang="en-US" dirty="0"/>
              <a:t>Business case discussion</a:t>
            </a:r>
          </a:p>
          <a:p>
            <a:pPr lvl="1"/>
            <a:r>
              <a:rPr lang="en-US" dirty="0" smtClean="0"/>
              <a:t>Establishing cost/benefits</a:t>
            </a:r>
            <a:endParaRPr lang="en-US" dirty="0"/>
          </a:p>
          <a:p>
            <a:pPr lvl="1"/>
            <a:r>
              <a:rPr lang="en-US" dirty="0" smtClean="0"/>
              <a:t>Lightweight, </a:t>
            </a:r>
            <a:r>
              <a:rPr lang="en-US" dirty="0"/>
              <a:t>modern design</a:t>
            </a:r>
          </a:p>
          <a:p>
            <a:pPr lvl="1"/>
            <a:r>
              <a:rPr lang="en-US" dirty="0" smtClean="0"/>
              <a:t>Decreased barrier to entry for new MPs and smaller shops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2/17/2016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994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/>
  </documentManagement>
</p:properties>
</file>

<file path=customXml/itemProps1.xml><?xml version="1.0" encoding="utf-8"?>
<ds:datastoreItem xmlns:ds="http://schemas.openxmlformats.org/officeDocument/2006/customXml" ds:itemID="{0825E013-A11A-4E41-BBD9-78105CDE0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B91161-3323-48F3-8EC8-C98D5648DB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206FDB-A00F-4E50-B10F-7F91EE97870B}">
  <ds:schemaRefs>
    <ds:schemaRef ds:uri="c34af464-7aa1-4edd-9be4-83dffc1cb926"/>
    <ds:schemaRef ds:uri="http://purl.org/dc/terms/"/>
    <ds:schemaRef ds:uri="http://www.w3.org/XML/1998/namespace"/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14576</TotalTime>
  <Words>668</Words>
  <Application>Microsoft Office PowerPoint</Application>
  <PresentationFormat>On-screen Show (4:3)</PresentationFormat>
  <Paragraphs>153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Custom Design</vt:lpstr>
      <vt:lpstr>MDWG Update to COPS</vt:lpstr>
      <vt:lpstr>2016 Leadership</vt:lpstr>
      <vt:lpstr>2016 Goals</vt:lpstr>
      <vt:lpstr>Review of Market Data Transparency SLA</vt:lpstr>
      <vt:lpstr>NOGRR084 – Daily Grid Ops Report</vt:lpstr>
      <vt:lpstr>Reports to be Automated</vt:lpstr>
      <vt:lpstr>Open Items</vt:lpstr>
      <vt:lpstr>Disclosure Data User Guides</vt:lpstr>
      <vt:lpstr>EWS Modification</vt:lpstr>
      <vt:lpstr>Next MDWG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Apodaca, Amy</dc:creator>
  <cp:lastModifiedBy>Jacobs, Kaci</cp:lastModifiedBy>
  <cp:revision>885</cp:revision>
  <cp:lastPrinted>2015-04-13T14:50:48Z</cp:lastPrinted>
  <dcterms:created xsi:type="dcterms:W3CDTF">2005-04-21T14:28:35Z</dcterms:created>
  <dcterms:modified xsi:type="dcterms:W3CDTF">2016-02-17T21:37:08Z</dcterms:modified>
</cp:coreProperties>
</file>