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9" r:id="rId4"/>
  </p:sldMasterIdLst>
  <p:notesMasterIdLst>
    <p:notesMasterId r:id="rId10"/>
  </p:notesMasterIdLst>
  <p:handoutMasterIdLst>
    <p:handoutMasterId r:id="rId11"/>
  </p:handoutMasterIdLst>
  <p:sldIdLst>
    <p:sldId id="288" r:id="rId5"/>
    <p:sldId id="284" r:id="rId6"/>
    <p:sldId id="285" r:id="rId7"/>
    <p:sldId id="286" r:id="rId8"/>
    <p:sldId id="287" r:id="rId9"/>
  </p:sldIdLst>
  <p:sldSz cx="9144000" cy="6858000" type="screen4x3"/>
  <p:notesSz cx="7010400" cy="92964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469A2"/>
    <a:srgbClr val="40949A"/>
    <a:srgbClr val="0000CC"/>
    <a:srgbClr val="FF3300"/>
    <a:srgbClr val="FF9900"/>
    <a:srgbClr val="294171"/>
    <a:srgbClr val="DDDDD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1534" autoAdjust="0"/>
  </p:normalViewPr>
  <p:slideViewPr>
    <p:cSldViewPr>
      <p:cViewPr>
        <p:scale>
          <a:sx n="80" d="100"/>
          <a:sy n="80" d="100"/>
        </p:scale>
        <p:origin x="-1518" y="-282"/>
      </p:cViewPr>
      <p:guideLst>
        <p:guide orient="horz" pos="4224"/>
        <p:guide pos="1536"/>
      </p:guideLst>
    </p:cSldViewPr>
  </p:slideViewPr>
  <p:notesTextViewPr>
    <p:cViewPr>
      <p:scale>
        <a:sx n="100" d="100"/>
        <a:sy n="100" d="100"/>
      </p:scale>
      <p:origin x="0" y="0"/>
    </p:cViewPr>
  </p:notesTextViewPr>
  <p:notesViewPr>
    <p:cSldViewPr>
      <p:cViewPr varScale="1">
        <p:scale>
          <a:sx n="101" d="100"/>
          <a:sy n="101" d="100"/>
        </p:scale>
        <p:origin x="-3576" y="-102"/>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handoutMaster" Target="handoutMasters/handoutMaster1.xml"/><Relationship Id="rId5" Type="http://schemas.openxmlformats.org/officeDocument/2006/relationships/slide" Target="slides/slide1.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3177" tIns="46589" rIns="93177" bIns="46589" rtlCol="0"/>
          <a:lstStyle>
            <a:lvl1pPr algn="l">
              <a:defRPr sz="1200"/>
            </a:lvl1pPr>
          </a:lstStyle>
          <a:p>
            <a:pPr>
              <a:defRPr/>
            </a:pPr>
            <a:endParaRPr lang="en-US"/>
          </a:p>
        </p:txBody>
      </p:sp>
      <p:sp>
        <p:nvSpPr>
          <p:cNvPr id="3" name="Date Placeholder 2"/>
          <p:cNvSpPr>
            <a:spLocks noGrp="1"/>
          </p:cNvSpPr>
          <p:nvPr>
            <p:ph type="dt" sz="quarter" idx="1"/>
          </p:nvPr>
        </p:nvSpPr>
        <p:spPr>
          <a:xfrm>
            <a:off x="3970338" y="0"/>
            <a:ext cx="3038475" cy="465138"/>
          </a:xfrm>
          <a:prstGeom prst="rect">
            <a:avLst/>
          </a:prstGeom>
        </p:spPr>
        <p:txBody>
          <a:bodyPr vert="horz" lIns="93177" tIns="46589" rIns="93177" bIns="46589" rtlCol="0"/>
          <a:lstStyle>
            <a:lvl1pPr algn="r">
              <a:defRPr sz="1200"/>
            </a:lvl1pPr>
          </a:lstStyle>
          <a:p>
            <a:pPr>
              <a:defRPr/>
            </a:pPr>
            <a:fld id="{ECF0B181-D0E7-4643-8D96-C86FA746ECC2}" type="datetimeFigureOut">
              <a:rPr lang="en-US"/>
              <a:pPr>
                <a:defRPr/>
              </a:pPr>
              <a:t>2/17/2016</a:t>
            </a:fld>
            <a:endParaRPr lang="en-US"/>
          </a:p>
        </p:txBody>
      </p:sp>
      <p:sp>
        <p:nvSpPr>
          <p:cNvPr id="4" name="Footer Placeholder 3"/>
          <p:cNvSpPr>
            <a:spLocks noGrp="1"/>
          </p:cNvSpPr>
          <p:nvPr>
            <p:ph type="ftr" sz="quarter" idx="2"/>
          </p:nvPr>
        </p:nvSpPr>
        <p:spPr>
          <a:xfrm>
            <a:off x="0" y="8829675"/>
            <a:ext cx="3038475" cy="465138"/>
          </a:xfrm>
          <a:prstGeom prst="rect">
            <a:avLst/>
          </a:prstGeom>
        </p:spPr>
        <p:txBody>
          <a:bodyPr vert="horz" lIns="93177" tIns="46589" rIns="93177" bIns="46589" rtlCol="0" anchor="b"/>
          <a:lstStyle>
            <a:lvl1pPr algn="l">
              <a:defRPr sz="1200"/>
            </a:lvl1pPr>
          </a:lstStyle>
          <a:p>
            <a:pPr>
              <a:defRPr/>
            </a:pPr>
            <a:endParaRPr lang="en-US"/>
          </a:p>
        </p:txBody>
      </p:sp>
      <p:sp>
        <p:nvSpPr>
          <p:cNvPr id="5" name="Slide Number Placeholder 4"/>
          <p:cNvSpPr>
            <a:spLocks noGrp="1"/>
          </p:cNvSpPr>
          <p:nvPr>
            <p:ph type="sldNum" sz="quarter" idx="3"/>
          </p:nvPr>
        </p:nvSpPr>
        <p:spPr>
          <a:xfrm>
            <a:off x="3970338" y="8829675"/>
            <a:ext cx="3038475" cy="465138"/>
          </a:xfrm>
          <a:prstGeom prst="rect">
            <a:avLst/>
          </a:prstGeom>
        </p:spPr>
        <p:txBody>
          <a:bodyPr vert="horz" lIns="93177" tIns="46589" rIns="93177" bIns="46589" rtlCol="0" anchor="b"/>
          <a:lstStyle>
            <a:lvl1pPr algn="r">
              <a:defRPr sz="1200"/>
            </a:lvl1pPr>
          </a:lstStyle>
          <a:p>
            <a:pPr>
              <a:defRPr/>
            </a:pPr>
            <a:fld id="{B147134E-5D60-49EC-958A-C1754A0E9C43}" type="slidenum">
              <a:rPr lang="en-US"/>
              <a:pPr>
                <a:defRPr/>
              </a:pPr>
              <a:t>‹#›</a:t>
            </a:fld>
            <a:endParaRPr lang="en-US"/>
          </a:p>
        </p:txBody>
      </p:sp>
    </p:spTree>
    <p:extLst>
      <p:ext uri="{BB962C8B-B14F-4D97-AF65-F5344CB8AC3E}">
        <p14:creationId xmlns:p14="http://schemas.microsoft.com/office/powerpoint/2010/main" val="388579049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7650" name="Rectangle 2"/>
          <p:cNvSpPr>
            <a:spLocks noGrp="1" noChangeArrowheads="1"/>
          </p:cNvSpPr>
          <p:nvPr>
            <p:ph type="hdr" sz="quarter"/>
          </p:nvPr>
        </p:nvSpPr>
        <p:spPr bwMode="auto">
          <a:xfrm>
            <a:off x="0" y="0"/>
            <a:ext cx="3038475" cy="465138"/>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defRPr sz="1200"/>
            </a:lvl1pPr>
          </a:lstStyle>
          <a:p>
            <a:pPr>
              <a:defRPr/>
            </a:pPr>
            <a:endParaRPr lang="en-US"/>
          </a:p>
        </p:txBody>
      </p:sp>
      <p:sp>
        <p:nvSpPr>
          <p:cNvPr id="27651" name="Rectangle 3"/>
          <p:cNvSpPr>
            <a:spLocks noGrp="1" noChangeArrowheads="1"/>
          </p:cNvSpPr>
          <p:nvPr>
            <p:ph type="dt" idx="1"/>
          </p:nvPr>
        </p:nvSpPr>
        <p:spPr bwMode="auto">
          <a:xfrm>
            <a:off x="3970338" y="0"/>
            <a:ext cx="3038475" cy="465138"/>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lgn="r">
              <a:defRPr sz="1200"/>
            </a:lvl1pPr>
          </a:lstStyle>
          <a:p>
            <a:pPr>
              <a:defRPr/>
            </a:pPr>
            <a:endParaRPr lang="en-US"/>
          </a:p>
        </p:txBody>
      </p:sp>
      <p:sp>
        <p:nvSpPr>
          <p:cNvPr id="22532" name="Rectangle 4"/>
          <p:cNvSpPr>
            <a:spLocks noGrp="1" noRot="1" noChangeAspect="1" noChangeArrowheads="1" noTextEdit="1"/>
          </p:cNvSpPr>
          <p:nvPr>
            <p:ph type="sldImg" idx="2"/>
          </p:nvPr>
        </p:nvSpPr>
        <p:spPr bwMode="auto">
          <a:xfrm>
            <a:off x="1181100" y="696913"/>
            <a:ext cx="4648200" cy="34861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3" name="Rectangle 5"/>
          <p:cNvSpPr>
            <a:spLocks noGrp="1" noChangeArrowheads="1"/>
          </p:cNvSpPr>
          <p:nvPr>
            <p:ph type="body" sz="quarter" idx="3"/>
          </p:nvPr>
        </p:nvSpPr>
        <p:spPr bwMode="auto">
          <a:xfrm>
            <a:off x="701675" y="4416425"/>
            <a:ext cx="5607050" cy="4183063"/>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7654" name="Rectangle 6"/>
          <p:cNvSpPr>
            <a:spLocks noGrp="1" noChangeArrowheads="1"/>
          </p:cNvSpPr>
          <p:nvPr>
            <p:ph type="ftr" sz="quarter" idx="4"/>
          </p:nvPr>
        </p:nvSpPr>
        <p:spPr bwMode="auto">
          <a:xfrm>
            <a:off x="0" y="8829675"/>
            <a:ext cx="3038475" cy="465138"/>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defRPr sz="1200"/>
            </a:lvl1pPr>
          </a:lstStyle>
          <a:p>
            <a:pPr>
              <a:defRPr/>
            </a:pPr>
            <a:endParaRPr lang="en-US"/>
          </a:p>
        </p:txBody>
      </p:sp>
      <p:sp>
        <p:nvSpPr>
          <p:cNvPr id="27655" name="Rectangle 7"/>
          <p:cNvSpPr>
            <a:spLocks noGrp="1" noChangeArrowheads="1"/>
          </p:cNvSpPr>
          <p:nvPr>
            <p:ph type="sldNum" sz="quarter" idx="5"/>
          </p:nvPr>
        </p:nvSpPr>
        <p:spPr bwMode="auto">
          <a:xfrm>
            <a:off x="3970338" y="8829675"/>
            <a:ext cx="3038475" cy="465138"/>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lgn="r">
              <a:defRPr sz="1200"/>
            </a:lvl1pPr>
          </a:lstStyle>
          <a:p>
            <a:pPr>
              <a:defRPr/>
            </a:pPr>
            <a:fld id="{070AF632-A6B7-4DC3-8001-5F2EF22C56AE}" type="slidenum">
              <a:rPr lang="en-US"/>
              <a:pPr>
                <a:defRPr/>
              </a:pPr>
              <a:t>‹#›</a:t>
            </a:fld>
            <a:endParaRPr lang="en-US"/>
          </a:p>
        </p:txBody>
      </p:sp>
    </p:spTree>
    <p:extLst>
      <p:ext uri="{BB962C8B-B14F-4D97-AF65-F5344CB8AC3E}">
        <p14:creationId xmlns:p14="http://schemas.microsoft.com/office/powerpoint/2010/main" val="30087419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12" descr="logo"/>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28600" y="304800"/>
            <a:ext cx="12954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Rectangle 4"/>
          <p:cNvSpPr>
            <a:spLocks noChangeArrowheads="1"/>
          </p:cNvSpPr>
          <p:nvPr userDrawn="1"/>
        </p:nvSpPr>
        <p:spPr bwMode="auto">
          <a:xfrm>
            <a:off x="0" y="1143000"/>
            <a:ext cx="9144000" cy="5715000"/>
          </a:xfrm>
          <a:prstGeom prst="rect">
            <a:avLst/>
          </a:prstGeom>
          <a:solidFill>
            <a:srgbClr val="5469A2"/>
          </a:solidFill>
          <a:ln w="9525">
            <a:noFill/>
            <a:miter lim="800000"/>
            <a:headEnd/>
            <a:tailEnd/>
          </a:ln>
          <a:effectLst/>
        </p:spPr>
        <p:txBody>
          <a:bodyPr wrap="none" anchor="ctr"/>
          <a:lstStyle/>
          <a:p>
            <a:pPr>
              <a:defRPr/>
            </a:pPr>
            <a:endParaRPr lang="en-US"/>
          </a:p>
        </p:txBody>
      </p:sp>
      <p:sp>
        <p:nvSpPr>
          <p:cNvPr id="6" name="Line 14"/>
          <p:cNvSpPr>
            <a:spLocks noChangeShapeType="1"/>
          </p:cNvSpPr>
          <p:nvPr userDrawn="1"/>
        </p:nvSpPr>
        <p:spPr bwMode="auto">
          <a:xfrm>
            <a:off x="0" y="1143000"/>
            <a:ext cx="9144000" cy="0"/>
          </a:xfrm>
          <a:prstGeom prst="line">
            <a:avLst/>
          </a:prstGeom>
          <a:noFill/>
          <a:ln w="57150">
            <a:solidFill>
              <a:schemeClr val="hlink"/>
            </a:solidFill>
            <a:round/>
            <a:headEnd/>
            <a:tailEnd/>
          </a:ln>
          <a:effectLst/>
        </p:spPr>
        <p:txBody>
          <a:bodyPr/>
          <a:lstStyle/>
          <a:p>
            <a:pPr>
              <a:defRPr/>
            </a:pPr>
            <a:endParaRPr lang="en-US"/>
          </a:p>
        </p:txBody>
      </p:sp>
      <p:sp>
        <p:nvSpPr>
          <p:cNvPr id="43010" name="Rectangle 2"/>
          <p:cNvSpPr>
            <a:spLocks noGrp="1" noChangeArrowheads="1"/>
          </p:cNvSpPr>
          <p:nvPr>
            <p:ph type="subTitle" idx="1"/>
          </p:nvPr>
        </p:nvSpPr>
        <p:spPr>
          <a:xfrm>
            <a:off x="2343150" y="3581400"/>
            <a:ext cx="6343650" cy="1143000"/>
          </a:xfrm>
        </p:spPr>
        <p:txBody>
          <a:bodyPr/>
          <a:lstStyle>
            <a:lvl1pPr marL="0" indent="0">
              <a:buFontTx/>
              <a:buNone/>
              <a:defRPr b="0">
                <a:solidFill>
                  <a:schemeClr val="bg1"/>
                </a:solidFill>
                <a:latin typeface="Arial Black" pitchFamily="34" charset="0"/>
              </a:defRPr>
            </a:lvl1pPr>
          </a:lstStyle>
          <a:p>
            <a:r>
              <a:rPr lang="en-US"/>
              <a:t>Click to edit Master subtitle style</a:t>
            </a:r>
          </a:p>
        </p:txBody>
      </p:sp>
      <p:sp>
        <p:nvSpPr>
          <p:cNvPr id="43015" name="Rectangle 7"/>
          <p:cNvSpPr>
            <a:spLocks noGrp="1" noChangeArrowheads="1"/>
          </p:cNvSpPr>
          <p:nvPr>
            <p:ph type="ctrTitle"/>
          </p:nvPr>
        </p:nvSpPr>
        <p:spPr>
          <a:xfrm>
            <a:off x="2333625" y="1905000"/>
            <a:ext cx="6477000" cy="1241425"/>
          </a:xfrm>
        </p:spPr>
        <p:txBody>
          <a:bodyPr/>
          <a:lstStyle>
            <a:lvl1pPr>
              <a:defRPr sz="2800"/>
            </a:lvl1pPr>
          </a:lstStyle>
          <a:p>
            <a:r>
              <a:rPr lang="en-US"/>
              <a:t>Click to edit Master title style</a:t>
            </a:r>
          </a:p>
        </p:txBody>
      </p:sp>
      <p:sp>
        <p:nvSpPr>
          <p:cNvPr id="7" name="Rectangle 10"/>
          <p:cNvSpPr>
            <a:spLocks noGrp="1" noChangeArrowheads="1"/>
          </p:cNvSpPr>
          <p:nvPr>
            <p:ph type="dt" sz="half" idx="10"/>
          </p:nvPr>
        </p:nvSpPr>
        <p:spPr>
          <a:xfrm>
            <a:off x="2333625" y="5467350"/>
            <a:ext cx="6276975" cy="476250"/>
          </a:xfrm>
        </p:spPr>
        <p:txBody>
          <a:bodyPr/>
          <a:lstStyle>
            <a:lvl1pPr>
              <a:defRPr sz="1800" b="1">
                <a:solidFill>
                  <a:schemeClr val="bg1"/>
                </a:solidFill>
              </a:defRPr>
            </a:lvl1pPr>
          </a:lstStyle>
          <a:p>
            <a:pPr>
              <a:defRPr/>
            </a:pPr>
            <a:fld id="{352A565E-ABDC-458C-889C-E7AF2E2D6C6C}" type="datetime1">
              <a:rPr lang="en-US" smtClean="0"/>
              <a:t>2/17/2016</a:t>
            </a:fld>
            <a:endParaRPr lang="en-US" dirty="0"/>
          </a:p>
        </p:txBody>
      </p:sp>
      <p:sp>
        <p:nvSpPr>
          <p:cNvPr id="8" name="Rectangle 15"/>
          <p:cNvSpPr>
            <a:spLocks noGrp="1" noChangeArrowheads="1"/>
          </p:cNvSpPr>
          <p:nvPr>
            <p:ph type="ftr" sz="quarter" idx="11"/>
          </p:nvPr>
        </p:nvSpPr>
        <p:spPr>
          <a:xfrm>
            <a:off x="2333625" y="5067300"/>
            <a:ext cx="6276975" cy="419100"/>
          </a:xfrm>
        </p:spPr>
        <p:txBody>
          <a:bodyPr/>
          <a:lstStyle>
            <a:lvl1pPr algn="l">
              <a:defRPr sz="1800" b="1">
                <a:solidFill>
                  <a:schemeClr val="bg1"/>
                </a:solidFill>
              </a:defRPr>
            </a:lvl1pPr>
          </a:lstStyle>
          <a:p>
            <a:pPr>
              <a:defRPr/>
            </a:pPr>
            <a:r>
              <a:rPr lang="en-US" dirty="0" smtClean="0"/>
              <a:t>Market Data Working Group (MDWG)</a:t>
            </a:r>
            <a:endParaRPr lang="en-US" dirty="0"/>
          </a:p>
        </p:txBody>
      </p:sp>
    </p:spTree>
    <p:extLst>
      <p:ext uri="{BB962C8B-B14F-4D97-AF65-F5344CB8AC3E}">
        <p14:creationId xmlns:p14="http://schemas.microsoft.com/office/powerpoint/2010/main" val="2082747314"/>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Rectangle 5"/>
          <p:cNvSpPr>
            <a:spLocks noGrp="1" noChangeArrowheads="1"/>
          </p:cNvSpPr>
          <p:nvPr>
            <p:ph type="ftr" sz="quarter" idx="10"/>
          </p:nvPr>
        </p:nvSpPr>
        <p:spPr/>
        <p:txBody>
          <a:bodyPr/>
          <a:lstStyle>
            <a:lvl1pPr>
              <a:defRPr/>
            </a:lvl1pPr>
          </a:lstStyle>
          <a:p>
            <a:pPr>
              <a:defRPr/>
            </a:pPr>
            <a:r>
              <a:rPr lang="en-US" dirty="0" smtClean="0"/>
              <a:t>MDWG</a:t>
            </a:r>
            <a:endParaRPr lang="en-US" dirty="0"/>
          </a:p>
        </p:txBody>
      </p:sp>
      <p:sp>
        <p:nvSpPr>
          <p:cNvPr id="5" name="Rectangle 4"/>
          <p:cNvSpPr>
            <a:spLocks noGrp="1" noChangeArrowheads="1"/>
          </p:cNvSpPr>
          <p:nvPr>
            <p:ph type="dt" sz="half" idx="11"/>
          </p:nvPr>
        </p:nvSpPr>
        <p:spPr/>
        <p:txBody>
          <a:bodyPr/>
          <a:lstStyle>
            <a:lvl1pPr>
              <a:defRPr/>
            </a:lvl1pPr>
          </a:lstStyle>
          <a:p>
            <a:pPr>
              <a:defRPr/>
            </a:pPr>
            <a:fld id="{450BCC4A-A239-4C7D-A8C6-35322F72CA0D}" type="datetime1">
              <a:rPr lang="en-US" smtClean="0"/>
              <a:t>2/17/2016</a:t>
            </a:fld>
            <a:endParaRPr lang="en-US" dirty="0"/>
          </a:p>
        </p:txBody>
      </p:sp>
    </p:spTree>
    <p:extLst>
      <p:ext uri="{BB962C8B-B14F-4D97-AF65-F5344CB8AC3E}">
        <p14:creationId xmlns:p14="http://schemas.microsoft.com/office/powerpoint/2010/main" val="3088061526"/>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Rectangle 4"/>
          <p:cNvSpPr>
            <a:spLocks noGrp="1" noChangeArrowheads="1"/>
          </p:cNvSpPr>
          <p:nvPr>
            <p:ph type="dt" sz="half" idx="12"/>
          </p:nvPr>
        </p:nvSpPr>
        <p:spPr>
          <a:ln/>
        </p:spPr>
        <p:txBody>
          <a:bodyPr/>
          <a:lstStyle>
            <a:lvl1pPr>
              <a:defRPr/>
            </a:lvl1pPr>
          </a:lstStyle>
          <a:p>
            <a:pPr>
              <a:defRPr/>
            </a:pPr>
            <a:fld id="{C184ECE1-EAB8-475D-B01B-92EB94BAA961}" type="datetime1">
              <a:rPr lang="en-US" smtClean="0"/>
              <a:t>2/17/2016</a:t>
            </a:fld>
            <a:endParaRPr lang="en-US" dirty="0"/>
          </a:p>
        </p:txBody>
      </p:sp>
      <p:sp>
        <p:nvSpPr>
          <p:cNvPr id="4" name="Rectangle 5"/>
          <p:cNvSpPr>
            <a:spLocks noGrp="1" noChangeArrowheads="1"/>
          </p:cNvSpPr>
          <p:nvPr>
            <p:ph type="ftr" sz="quarter" idx="10"/>
          </p:nvPr>
        </p:nvSpPr>
        <p:spPr>
          <a:xfrm>
            <a:off x="6248400" y="6457950"/>
            <a:ext cx="2514600" cy="457200"/>
          </a:xfrm>
        </p:spPr>
        <p:txBody>
          <a:bodyPr/>
          <a:lstStyle>
            <a:lvl1pPr>
              <a:defRPr/>
            </a:lvl1pPr>
          </a:lstStyle>
          <a:p>
            <a:pPr>
              <a:defRPr/>
            </a:pPr>
            <a:r>
              <a:rPr lang="en-US" dirty="0" smtClean="0"/>
              <a:t>MDWG</a:t>
            </a:r>
            <a:endParaRPr lang="en-US" dirty="0"/>
          </a:p>
        </p:txBody>
      </p:sp>
    </p:spTree>
    <p:extLst>
      <p:ext uri="{BB962C8B-B14F-4D97-AF65-F5344CB8AC3E}">
        <p14:creationId xmlns:p14="http://schemas.microsoft.com/office/powerpoint/2010/main" val="100595353"/>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1.pn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Rectangle 3"/>
          <p:cNvSpPr>
            <a:spLocks noGrp="1" noChangeArrowheads="1"/>
          </p:cNvSpPr>
          <p:nvPr>
            <p:ph type="body" idx="1"/>
          </p:nvPr>
        </p:nvSpPr>
        <p:spPr bwMode="auto">
          <a:xfrm>
            <a:off x="457200" y="1066800"/>
            <a:ext cx="8229600" cy="472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23558"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0E511BD4-927F-4136-A75B-DC9A3441F6EB}" type="slidenum">
              <a:rPr lang="en-US"/>
              <a:pPr>
                <a:defRPr/>
              </a:pPr>
              <a:t>‹#›</a:t>
            </a:fld>
            <a:endParaRPr lang="en-US"/>
          </a:p>
        </p:txBody>
      </p:sp>
      <p:sp>
        <p:nvSpPr>
          <p:cNvPr id="23559" name="Rectangle 7"/>
          <p:cNvSpPr>
            <a:spLocks noChangeArrowheads="1"/>
          </p:cNvSpPr>
          <p:nvPr userDrawn="1"/>
        </p:nvSpPr>
        <p:spPr bwMode="auto">
          <a:xfrm>
            <a:off x="0" y="6235700"/>
            <a:ext cx="9144000" cy="622300"/>
          </a:xfrm>
          <a:prstGeom prst="rect">
            <a:avLst/>
          </a:prstGeom>
          <a:solidFill>
            <a:srgbClr val="ECECE2"/>
          </a:solidFill>
          <a:ln w="9525">
            <a:noFill/>
            <a:miter lim="800000"/>
            <a:headEnd/>
            <a:tailEnd/>
          </a:ln>
          <a:effectLst/>
        </p:spPr>
        <p:txBody>
          <a:bodyPr wrap="none" anchor="ctr"/>
          <a:lstStyle/>
          <a:p>
            <a:pPr>
              <a:defRPr/>
            </a:pPr>
            <a:endParaRPr lang="en-US"/>
          </a:p>
        </p:txBody>
      </p:sp>
      <p:pic>
        <p:nvPicPr>
          <p:cNvPr id="2053" name="Picture 8" descr="logo_C"/>
          <p:cNvPicPr>
            <a:picLocks noChangeAspect="1" noChangeArrowheads="1"/>
          </p:cNvPicPr>
          <p:nvPr userDrawn="1"/>
        </p:nvPicPr>
        <p:blipFill>
          <a:blip r:embed="rId5">
            <a:extLst>
              <a:ext uri="{28A0092B-C50C-407E-A947-70E740481C1C}">
                <a14:useLocalDpi xmlns:a14="http://schemas.microsoft.com/office/drawing/2010/main" val="0"/>
              </a:ext>
            </a:extLst>
          </a:blip>
          <a:srcRect/>
          <a:stretch>
            <a:fillRect/>
          </a:stretch>
        </p:blipFill>
        <p:spPr bwMode="auto">
          <a:xfrm>
            <a:off x="63500" y="6289675"/>
            <a:ext cx="854075" cy="47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3561" name="Rectangle 9"/>
          <p:cNvSpPr>
            <a:spLocks noChangeArrowheads="1"/>
          </p:cNvSpPr>
          <p:nvPr userDrawn="1"/>
        </p:nvSpPr>
        <p:spPr bwMode="auto">
          <a:xfrm>
            <a:off x="0" y="0"/>
            <a:ext cx="9144000" cy="685800"/>
          </a:xfrm>
          <a:prstGeom prst="rect">
            <a:avLst/>
          </a:prstGeom>
          <a:solidFill>
            <a:srgbClr val="5469A2"/>
          </a:solidFill>
          <a:ln w="9525">
            <a:noFill/>
            <a:miter lim="800000"/>
            <a:headEnd/>
            <a:tailEnd/>
          </a:ln>
          <a:effectLst/>
        </p:spPr>
        <p:txBody>
          <a:bodyPr wrap="none" anchor="ctr"/>
          <a:lstStyle/>
          <a:p>
            <a:pPr>
              <a:defRPr/>
            </a:pPr>
            <a:endParaRPr lang="en-US"/>
          </a:p>
        </p:txBody>
      </p:sp>
      <p:sp>
        <p:nvSpPr>
          <p:cNvPr id="2055" name="Rectangle 2"/>
          <p:cNvSpPr>
            <a:spLocks noGrp="1" noChangeArrowheads="1"/>
          </p:cNvSpPr>
          <p:nvPr>
            <p:ph type="title"/>
          </p:nvPr>
        </p:nvSpPr>
        <p:spPr bwMode="auto">
          <a:xfrm>
            <a:off x="152400" y="0"/>
            <a:ext cx="86868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23557" name="Rectangle 5"/>
          <p:cNvSpPr>
            <a:spLocks noGrp="1" noChangeArrowheads="1"/>
          </p:cNvSpPr>
          <p:nvPr>
            <p:ph type="ftr" sz="quarter" idx="3"/>
          </p:nvPr>
        </p:nvSpPr>
        <p:spPr bwMode="auto">
          <a:xfrm>
            <a:off x="6248400" y="6457950"/>
            <a:ext cx="2514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r>
              <a:rPr lang="en-US" dirty="0" smtClean="0"/>
              <a:t>MDWG</a:t>
            </a:r>
            <a:endParaRPr lang="en-US" dirty="0"/>
          </a:p>
        </p:txBody>
      </p:sp>
      <p:sp>
        <p:nvSpPr>
          <p:cNvPr id="23563" name="Line 11"/>
          <p:cNvSpPr>
            <a:spLocks noChangeShapeType="1"/>
          </p:cNvSpPr>
          <p:nvPr userDrawn="1"/>
        </p:nvSpPr>
        <p:spPr bwMode="auto">
          <a:xfrm>
            <a:off x="1069975" y="6457950"/>
            <a:ext cx="0" cy="219075"/>
          </a:xfrm>
          <a:prstGeom prst="line">
            <a:avLst/>
          </a:prstGeom>
          <a:noFill/>
          <a:ln w="9525">
            <a:solidFill>
              <a:schemeClr val="tx1"/>
            </a:solidFill>
            <a:round/>
            <a:headEnd/>
            <a:tailEnd/>
          </a:ln>
          <a:effectLst/>
        </p:spPr>
        <p:txBody>
          <a:bodyPr/>
          <a:lstStyle/>
          <a:p>
            <a:pPr>
              <a:defRPr/>
            </a:pPr>
            <a:endParaRPr lang="en-US"/>
          </a:p>
        </p:txBody>
      </p:sp>
      <p:sp>
        <p:nvSpPr>
          <p:cNvPr id="23556" name="Rectangle 4"/>
          <p:cNvSpPr>
            <a:spLocks noGrp="1" noChangeArrowheads="1"/>
          </p:cNvSpPr>
          <p:nvPr>
            <p:ph type="dt" sz="half" idx="2"/>
          </p:nvPr>
        </p:nvSpPr>
        <p:spPr bwMode="auto">
          <a:xfrm>
            <a:off x="1143000" y="6457950"/>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fld id="{C9953608-F7B8-4275-ADA4-890D352E5273}" type="datetime1">
              <a:rPr lang="en-US" smtClean="0"/>
              <a:t>2/17/2016</a:t>
            </a:fld>
            <a:endParaRPr lang="en-US" dirty="0"/>
          </a:p>
        </p:txBody>
      </p:sp>
      <p:sp>
        <p:nvSpPr>
          <p:cNvPr id="23564" name="Line 12"/>
          <p:cNvSpPr>
            <a:spLocks noChangeShapeType="1"/>
          </p:cNvSpPr>
          <p:nvPr userDrawn="1"/>
        </p:nvSpPr>
        <p:spPr bwMode="auto">
          <a:xfrm>
            <a:off x="0" y="673100"/>
            <a:ext cx="9144000" cy="0"/>
          </a:xfrm>
          <a:prstGeom prst="line">
            <a:avLst/>
          </a:prstGeom>
          <a:noFill/>
          <a:ln w="57150">
            <a:solidFill>
              <a:schemeClr val="hlink"/>
            </a:solidFill>
            <a:round/>
            <a:headEnd/>
            <a:tailEnd/>
          </a:ln>
          <a:effectLst/>
        </p:spPr>
        <p:txBody>
          <a:bodyPr/>
          <a:lstStyle/>
          <a:p>
            <a:pPr>
              <a:defRPr/>
            </a:pPr>
            <a:endParaRPr lang="en-US"/>
          </a:p>
        </p:txBody>
      </p:sp>
      <p:sp>
        <p:nvSpPr>
          <p:cNvPr id="23565" name="Rectangle 13"/>
          <p:cNvSpPr>
            <a:spLocks noChangeArrowheads="1"/>
          </p:cNvSpPr>
          <p:nvPr/>
        </p:nvSpPr>
        <p:spPr bwMode="auto">
          <a:xfrm>
            <a:off x="3429000" y="6477000"/>
            <a:ext cx="2514600" cy="457200"/>
          </a:xfrm>
          <a:prstGeom prst="rect">
            <a:avLst/>
          </a:prstGeom>
          <a:noFill/>
          <a:ln w="9525">
            <a:noFill/>
            <a:miter lim="800000"/>
            <a:headEnd/>
            <a:tailEnd/>
          </a:ln>
          <a:effectLst/>
        </p:spPr>
        <p:txBody>
          <a:bodyPr/>
          <a:lstStyle/>
          <a:p>
            <a:pPr algn="ctr">
              <a:defRPr/>
            </a:pPr>
            <a:fld id="{28600002-84A9-427E-8552-9EFE4F73BD1E}" type="slidenum">
              <a:rPr lang="en-US" sz="1200"/>
              <a:pPr algn="ctr">
                <a:defRPr/>
              </a:pPr>
              <a:t>‹#›</a:t>
            </a:fld>
            <a:endParaRPr lang="en-US" sz="1200"/>
          </a:p>
        </p:txBody>
      </p:sp>
    </p:spTree>
  </p:cSld>
  <p:clrMap bg1="lt1" tx1="dk1" bg2="lt2" tx2="dk2" accent1="accent1" accent2="accent2" accent3="accent3" accent4="accent4" accent5="accent5" accent6="accent6" hlink="hlink" folHlink="folHlink"/>
  <p:sldLayoutIdLst>
    <p:sldLayoutId id="2147483918" r:id="rId1"/>
    <p:sldLayoutId id="2147483919" r:id="rId2"/>
    <p:sldLayoutId id="2147483912" r:id="rId3"/>
  </p:sldLayoutIdLst>
  <p:timing>
    <p:tnLst>
      <p:par>
        <p:cTn id="1" dur="indefinite" restart="never" nodeType="tmRoot"/>
      </p:par>
    </p:tnLst>
  </p:timing>
  <p:hf sldNum="0" hdr="0"/>
  <p:txStyles>
    <p:titleStyle>
      <a:lvl1pPr algn="l" rtl="0" eaLnBrk="0" fontAlgn="base" hangingPunct="0">
        <a:spcBef>
          <a:spcPct val="0"/>
        </a:spcBef>
        <a:spcAft>
          <a:spcPct val="0"/>
        </a:spcAft>
        <a:defRPr sz="2000">
          <a:solidFill>
            <a:schemeClr val="bg1"/>
          </a:solidFill>
          <a:latin typeface="+mj-lt"/>
          <a:ea typeface="+mj-ea"/>
          <a:cs typeface="+mj-cs"/>
        </a:defRPr>
      </a:lvl1pPr>
      <a:lvl2pPr algn="l" rtl="0" eaLnBrk="0" fontAlgn="base" hangingPunct="0">
        <a:spcBef>
          <a:spcPct val="0"/>
        </a:spcBef>
        <a:spcAft>
          <a:spcPct val="0"/>
        </a:spcAft>
        <a:defRPr sz="2000">
          <a:solidFill>
            <a:schemeClr val="bg1"/>
          </a:solidFill>
          <a:latin typeface="Arial Black" pitchFamily="34" charset="0"/>
        </a:defRPr>
      </a:lvl2pPr>
      <a:lvl3pPr algn="l" rtl="0" eaLnBrk="0" fontAlgn="base" hangingPunct="0">
        <a:spcBef>
          <a:spcPct val="0"/>
        </a:spcBef>
        <a:spcAft>
          <a:spcPct val="0"/>
        </a:spcAft>
        <a:defRPr sz="2000">
          <a:solidFill>
            <a:schemeClr val="bg1"/>
          </a:solidFill>
          <a:latin typeface="Arial Black" pitchFamily="34" charset="0"/>
        </a:defRPr>
      </a:lvl3pPr>
      <a:lvl4pPr algn="l" rtl="0" eaLnBrk="0" fontAlgn="base" hangingPunct="0">
        <a:spcBef>
          <a:spcPct val="0"/>
        </a:spcBef>
        <a:spcAft>
          <a:spcPct val="0"/>
        </a:spcAft>
        <a:defRPr sz="2000">
          <a:solidFill>
            <a:schemeClr val="bg1"/>
          </a:solidFill>
          <a:latin typeface="Arial Black" pitchFamily="34" charset="0"/>
        </a:defRPr>
      </a:lvl4pPr>
      <a:lvl5pPr algn="l" rtl="0" eaLnBrk="0" fontAlgn="base" hangingPunct="0">
        <a:spcBef>
          <a:spcPct val="0"/>
        </a:spcBef>
        <a:spcAft>
          <a:spcPct val="0"/>
        </a:spcAft>
        <a:defRPr sz="2000">
          <a:solidFill>
            <a:schemeClr val="bg1"/>
          </a:solidFill>
          <a:latin typeface="Arial Black" pitchFamily="34" charset="0"/>
        </a:defRPr>
      </a:lvl5pPr>
      <a:lvl6pPr marL="457200" algn="l" rtl="0" fontAlgn="base">
        <a:spcBef>
          <a:spcPct val="0"/>
        </a:spcBef>
        <a:spcAft>
          <a:spcPct val="0"/>
        </a:spcAft>
        <a:defRPr sz="2000">
          <a:solidFill>
            <a:schemeClr val="bg1"/>
          </a:solidFill>
          <a:latin typeface="Arial Black" pitchFamily="34" charset="0"/>
        </a:defRPr>
      </a:lvl6pPr>
      <a:lvl7pPr marL="914400" algn="l" rtl="0" fontAlgn="base">
        <a:spcBef>
          <a:spcPct val="0"/>
        </a:spcBef>
        <a:spcAft>
          <a:spcPct val="0"/>
        </a:spcAft>
        <a:defRPr sz="2000">
          <a:solidFill>
            <a:schemeClr val="bg1"/>
          </a:solidFill>
          <a:latin typeface="Arial Black" pitchFamily="34" charset="0"/>
        </a:defRPr>
      </a:lvl7pPr>
      <a:lvl8pPr marL="1371600" algn="l" rtl="0" fontAlgn="base">
        <a:spcBef>
          <a:spcPct val="0"/>
        </a:spcBef>
        <a:spcAft>
          <a:spcPct val="0"/>
        </a:spcAft>
        <a:defRPr sz="2000">
          <a:solidFill>
            <a:schemeClr val="bg1"/>
          </a:solidFill>
          <a:latin typeface="Arial Black" pitchFamily="34" charset="0"/>
        </a:defRPr>
      </a:lvl8pPr>
      <a:lvl9pPr marL="1828800" algn="l" rtl="0" fontAlgn="base">
        <a:spcBef>
          <a:spcPct val="0"/>
        </a:spcBef>
        <a:spcAft>
          <a:spcPct val="0"/>
        </a:spcAft>
        <a:defRPr sz="2000">
          <a:solidFill>
            <a:schemeClr val="bg1"/>
          </a:solidFill>
          <a:latin typeface="Arial Black" pitchFamily="34" charset="0"/>
        </a:defRPr>
      </a:lvl9pPr>
    </p:titleStyle>
    <p:bodyStyle>
      <a:lvl1pPr marL="342900" indent="-342900" algn="l" rtl="0" eaLnBrk="0" fontAlgn="base" hangingPunct="0">
        <a:spcBef>
          <a:spcPct val="20000"/>
        </a:spcBef>
        <a:spcAft>
          <a:spcPct val="0"/>
        </a:spcAft>
        <a:buChar char="•"/>
        <a:defRPr sz="2000" b="1">
          <a:solidFill>
            <a:schemeClr val="tx1"/>
          </a:solidFill>
          <a:latin typeface="+mn-lt"/>
          <a:ea typeface="+mn-ea"/>
          <a:cs typeface="+mn-cs"/>
        </a:defRPr>
      </a:lvl1pPr>
      <a:lvl2pPr marL="742950" indent="-285750" algn="l" rtl="0" eaLnBrk="0" fontAlgn="base" hangingPunct="0">
        <a:spcBef>
          <a:spcPct val="20000"/>
        </a:spcBef>
        <a:spcAft>
          <a:spcPct val="0"/>
        </a:spcAft>
        <a:buChar char="–"/>
        <a:defRPr sz="2000">
          <a:solidFill>
            <a:schemeClr val="tx1"/>
          </a:solidFill>
          <a:latin typeface="+mn-lt"/>
        </a:defRPr>
      </a:lvl2pPr>
      <a:lvl3pPr marL="1143000" indent="-228600" algn="l" rtl="0" eaLnBrk="0" fontAlgn="base" hangingPunct="0">
        <a:spcBef>
          <a:spcPct val="20000"/>
        </a:spcBef>
        <a:spcAft>
          <a:spcPct val="0"/>
        </a:spcAft>
        <a:buChar char="•"/>
        <a:defRPr>
          <a:solidFill>
            <a:schemeClr val="tx1"/>
          </a:solidFill>
          <a:latin typeface="+mn-lt"/>
        </a:defRPr>
      </a:lvl3pPr>
      <a:lvl4pPr marL="1600200" indent="-228600" algn="l" rtl="0" eaLnBrk="0" fontAlgn="base" hangingPunct="0">
        <a:spcBef>
          <a:spcPct val="20000"/>
        </a:spcBef>
        <a:spcAft>
          <a:spcPct val="0"/>
        </a:spcAft>
        <a:buChar char="–"/>
        <a:defRPr>
          <a:solidFill>
            <a:schemeClr val="tx1"/>
          </a:solidFill>
          <a:latin typeface="+mn-lt"/>
        </a:defRPr>
      </a:lvl4pPr>
      <a:lvl5pPr marL="2057400" indent="-228600" algn="l" rtl="0" eaLnBrk="0" fontAlgn="base" hangingPunct="0">
        <a:spcBef>
          <a:spcPct val="20000"/>
        </a:spcBef>
        <a:spcAft>
          <a:spcPct val="0"/>
        </a:spcAft>
        <a:buChar char="»"/>
        <a:defRPr>
          <a:solidFill>
            <a:schemeClr val="tx1"/>
          </a:solidFill>
          <a:latin typeface="+mn-lt"/>
        </a:defRPr>
      </a:lvl5pPr>
      <a:lvl6pPr marL="2514600" indent="-228600" algn="l" rtl="0" fontAlgn="base">
        <a:spcBef>
          <a:spcPct val="20000"/>
        </a:spcBef>
        <a:spcAft>
          <a:spcPct val="0"/>
        </a:spcAft>
        <a:buChar char="»"/>
        <a:defRPr>
          <a:solidFill>
            <a:schemeClr val="tx1"/>
          </a:solidFill>
          <a:latin typeface="+mn-lt"/>
        </a:defRPr>
      </a:lvl6pPr>
      <a:lvl7pPr marL="2971800" indent="-228600" algn="l" rtl="0" fontAlgn="base">
        <a:spcBef>
          <a:spcPct val="20000"/>
        </a:spcBef>
        <a:spcAft>
          <a:spcPct val="0"/>
        </a:spcAft>
        <a:buChar char="»"/>
        <a:defRPr>
          <a:solidFill>
            <a:schemeClr val="tx1"/>
          </a:solidFill>
          <a:latin typeface="+mn-lt"/>
        </a:defRPr>
      </a:lvl7pPr>
      <a:lvl8pPr marL="3429000" indent="-228600" algn="l" rtl="0" fontAlgn="base">
        <a:spcBef>
          <a:spcPct val="20000"/>
        </a:spcBef>
        <a:spcAft>
          <a:spcPct val="0"/>
        </a:spcAft>
        <a:buChar char="»"/>
        <a:defRPr>
          <a:solidFill>
            <a:schemeClr val="tx1"/>
          </a:solidFill>
          <a:latin typeface="+mn-lt"/>
        </a:defRPr>
      </a:lvl8pPr>
      <a:lvl9pPr marL="3886200" indent="-228600" algn="l" rtl="0" fontAlgn="base">
        <a:spcBef>
          <a:spcPct val="20000"/>
        </a:spcBef>
        <a:spcAft>
          <a:spcPct val="0"/>
        </a:spcAft>
        <a:buChar char="»"/>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6"/>
          <p:cNvSpPr>
            <a:spLocks noGrp="1"/>
          </p:cNvSpPr>
          <p:nvPr>
            <p:ph type="subTitle" idx="1"/>
          </p:nvPr>
        </p:nvSpPr>
        <p:spPr>
          <a:xfrm>
            <a:off x="1457325" y="3581400"/>
            <a:ext cx="6343650" cy="1143000"/>
          </a:xfrm>
        </p:spPr>
        <p:txBody>
          <a:bodyPr/>
          <a:lstStyle/>
          <a:p>
            <a:r>
              <a:rPr lang="en-US" altLang="en-US" dirty="0"/>
              <a:t>Scope and </a:t>
            </a:r>
            <a:r>
              <a:rPr lang="en-US" altLang="en-US" dirty="0" smtClean="0"/>
              <a:t>Goals 2016 </a:t>
            </a:r>
            <a:r>
              <a:rPr lang="en-US" altLang="en-US" dirty="0"/>
              <a:t>– </a:t>
            </a:r>
            <a:r>
              <a:rPr lang="en-US" altLang="en-US" dirty="0" smtClean="0"/>
              <a:t>Approved by COPS</a:t>
            </a:r>
            <a:endParaRPr lang="en-US" dirty="0"/>
          </a:p>
        </p:txBody>
      </p:sp>
      <p:sp>
        <p:nvSpPr>
          <p:cNvPr id="6" name="Title 5"/>
          <p:cNvSpPr>
            <a:spLocks noGrp="1"/>
          </p:cNvSpPr>
          <p:nvPr>
            <p:ph type="ctrTitle"/>
          </p:nvPr>
        </p:nvSpPr>
        <p:spPr>
          <a:xfrm>
            <a:off x="838200" y="1905000"/>
            <a:ext cx="7391400" cy="1241425"/>
          </a:xfrm>
        </p:spPr>
        <p:txBody>
          <a:bodyPr/>
          <a:lstStyle/>
          <a:p>
            <a:r>
              <a:rPr lang="en-US" altLang="en-US" dirty="0"/>
              <a:t>Market Data Working </a:t>
            </a:r>
            <a:r>
              <a:rPr lang="en-US" altLang="en-US" dirty="0" smtClean="0"/>
              <a:t>Group (MDWG)</a:t>
            </a:r>
            <a:endParaRPr lang="en-US" dirty="0"/>
          </a:p>
        </p:txBody>
      </p:sp>
      <p:sp>
        <p:nvSpPr>
          <p:cNvPr id="5" name="Date Placeholder 4"/>
          <p:cNvSpPr>
            <a:spLocks noGrp="1"/>
          </p:cNvSpPr>
          <p:nvPr>
            <p:ph type="dt" sz="half" idx="10"/>
          </p:nvPr>
        </p:nvSpPr>
        <p:spPr>
          <a:xfrm>
            <a:off x="1447800" y="5467350"/>
            <a:ext cx="6276975" cy="476250"/>
          </a:xfrm>
        </p:spPr>
        <p:txBody>
          <a:bodyPr/>
          <a:lstStyle/>
          <a:p>
            <a:pPr>
              <a:defRPr/>
            </a:pPr>
            <a:fld id="{450BCC4A-A239-4C7D-A8C6-35322F72CA0D}" type="datetime1">
              <a:rPr lang="en-US" smtClean="0"/>
              <a:t>2/17/2016</a:t>
            </a:fld>
            <a:endParaRPr lang="en-US" dirty="0"/>
          </a:p>
        </p:txBody>
      </p:sp>
      <p:sp>
        <p:nvSpPr>
          <p:cNvPr id="4" name="Footer Placeholder 3"/>
          <p:cNvSpPr>
            <a:spLocks noGrp="1"/>
          </p:cNvSpPr>
          <p:nvPr>
            <p:ph type="ftr" sz="quarter" idx="11"/>
          </p:nvPr>
        </p:nvSpPr>
        <p:spPr>
          <a:xfrm>
            <a:off x="1447800" y="5067300"/>
            <a:ext cx="6276975" cy="419100"/>
          </a:xfrm>
        </p:spPr>
        <p:txBody>
          <a:bodyPr/>
          <a:lstStyle/>
          <a:p>
            <a:pPr>
              <a:defRPr/>
            </a:pPr>
            <a:r>
              <a:rPr lang="en-US" smtClean="0"/>
              <a:t>MDWG</a:t>
            </a:r>
            <a:endParaRPr lang="en-US" dirty="0"/>
          </a:p>
        </p:txBody>
      </p:sp>
    </p:spTree>
    <p:extLst>
      <p:ext uri="{BB962C8B-B14F-4D97-AF65-F5344CB8AC3E}">
        <p14:creationId xmlns:p14="http://schemas.microsoft.com/office/powerpoint/2010/main" val="381527312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US" smtClean="0"/>
              <a:t>MDWG</a:t>
            </a:r>
            <a:endParaRPr lang="en-US" dirty="0"/>
          </a:p>
        </p:txBody>
      </p:sp>
      <p:sp>
        <p:nvSpPr>
          <p:cNvPr id="5" name="Date Placeholder 4"/>
          <p:cNvSpPr>
            <a:spLocks noGrp="1"/>
          </p:cNvSpPr>
          <p:nvPr>
            <p:ph type="dt" sz="half" idx="11"/>
          </p:nvPr>
        </p:nvSpPr>
        <p:spPr/>
        <p:txBody>
          <a:bodyPr/>
          <a:lstStyle/>
          <a:p>
            <a:pPr>
              <a:defRPr/>
            </a:pPr>
            <a:fld id="{450BCC4A-A239-4C7D-A8C6-35322F72CA0D}" type="datetime1">
              <a:rPr lang="en-US" smtClean="0"/>
              <a:t>2/17/2016</a:t>
            </a:fld>
            <a:endParaRPr lang="en-US" dirty="0"/>
          </a:p>
        </p:txBody>
      </p:sp>
      <p:sp>
        <p:nvSpPr>
          <p:cNvPr id="6" name="Rectangle 3"/>
          <p:cNvSpPr>
            <a:spLocks noGrp="1" noChangeArrowheads="1"/>
          </p:cNvSpPr>
          <p:nvPr>
            <p:ph idx="1"/>
          </p:nvPr>
        </p:nvSpPr>
        <p:spPr/>
        <p:txBody>
          <a:bodyPr/>
          <a:lstStyle/>
          <a:p>
            <a:r>
              <a:rPr lang="en-US" altLang="en-US" dirty="0" smtClean="0"/>
              <a:t>MISUG has evolved since its inception in 2011</a:t>
            </a:r>
          </a:p>
          <a:p>
            <a:r>
              <a:rPr lang="en-US" altLang="en-US" dirty="0" smtClean="0"/>
              <a:t>Name change: Market Data Working Group (MDWG)</a:t>
            </a:r>
          </a:p>
          <a:p>
            <a:r>
              <a:rPr lang="en-US" altLang="en-US" dirty="0" smtClean="0"/>
              <a:t>MDWG was created as a new group</a:t>
            </a:r>
          </a:p>
          <a:p>
            <a:r>
              <a:rPr lang="en-US" altLang="en-US" dirty="0" smtClean="0"/>
              <a:t>Still under COPS</a:t>
            </a:r>
          </a:p>
          <a:p>
            <a:r>
              <a:rPr lang="en-US" altLang="en-US" dirty="0" smtClean="0"/>
              <a:t>MISUG has been disbanded</a:t>
            </a:r>
          </a:p>
          <a:p>
            <a:endParaRPr lang="en-US" altLang="en-US" dirty="0" smtClean="0"/>
          </a:p>
          <a:p>
            <a:pPr marL="0" indent="0">
              <a:buNone/>
            </a:pPr>
            <a:r>
              <a:rPr lang="en-US" b="0" dirty="0" smtClean="0"/>
              <a:t>The Market Data Working Group (MDWG), reporting to Commercial Operations Subcommittee (COPS), provides a forum for discussion, input, and comment on the resolution of market data transparency issues related to Market Information System (MIS), External Web Services (EWS), and User Interface (UI)/extract/report changes.</a:t>
            </a:r>
            <a:endParaRPr lang="en-US" altLang="en-US" dirty="0" smtClean="0"/>
          </a:p>
        </p:txBody>
      </p:sp>
      <p:sp>
        <p:nvSpPr>
          <p:cNvPr id="7" name="Rectangle 2"/>
          <p:cNvSpPr>
            <a:spLocks noGrp="1" noChangeArrowheads="1"/>
          </p:cNvSpPr>
          <p:nvPr>
            <p:ph type="title"/>
          </p:nvPr>
        </p:nvSpPr>
        <p:spPr/>
        <p:txBody>
          <a:bodyPr/>
          <a:lstStyle/>
          <a:p>
            <a:pPr eaLnBrk="1" hangingPunct="1"/>
            <a:r>
              <a:rPr lang="en-US" altLang="en-US" dirty="0" smtClean="0"/>
              <a:t>Market Data Working Group</a:t>
            </a:r>
          </a:p>
        </p:txBody>
      </p:sp>
    </p:spTree>
    <p:extLst>
      <p:ext uri="{BB962C8B-B14F-4D97-AF65-F5344CB8AC3E}">
        <p14:creationId xmlns:p14="http://schemas.microsoft.com/office/powerpoint/2010/main" val="259256475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461963" indent="-461963">
              <a:spcBef>
                <a:spcPts val="600"/>
              </a:spcBef>
              <a:buFont typeface="Arial" pitchFamily="34" charset="0"/>
              <a:buChar char="•"/>
              <a:defRPr/>
            </a:pPr>
            <a:r>
              <a:rPr lang="en-US" dirty="0"/>
              <a:t>Data Output</a:t>
            </a:r>
          </a:p>
          <a:p>
            <a:pPr marL="461963" indent="-461963">
              <a:spcBef>
                <a:spcPts val="600"/>
              </a:spcBef>
              <a:buFont typeface="Arial" pitchFamily="34" charset="0"/>
              <a:buChar char="•"/>
              <a:defRPr/>
            </a:pPr>
            <a:r>
              <a:rPr lang="en-US" dirty="0"/>
              <a:t>Data Access</a:t>
            </a:r>
          </a:p>
          <a:p>
            <a:pPr marL="461963" indent="-461963">
              <a:spcBef>
                <a:spcPts val="600"/>
              </a:spcBef>
              <a:buFont typeface="Arial" pitchFamily="34" charset="0"/>
              <a:buChar char="•"/>
              <a:defRPr/>
            </a:pPr>
            <a:r>
              <a:rPr lang="en-US" dirty="0"/>
              <a:t>Data Accuracy</a:t>
            </a:r>
          </a:p>
          <a:p>
            <a:pPr marL="461963" indent="-461963">
              <a:spcBef>
                <a:spcPts val="600"/>
              </a:spcBef>
              <a:buFont typeface="Arial" pitchFamily="34" charset="0"/>
              <a:buChar char="•"/>
              <a:defRPr/>
            </a:pPr>
            <a:r>
              <a:rPr lang="en-US" dirty="0"/>
              <a:t>Data Classification</a:t>
            </a:r>
          </a:p>
          <a:p>
            <a:endParaRPr lang="en-US" dirty="0" smtClean="0"/>
          </a:p>
          <a:p>
            <a:pPr marL="0" indent="0" eaLnBrk="1" hangingPunct="1">
              <a:buNone/>
            </a:pPr>
            <a:r>
              <a:rPr lang="en-US" altLang="en-US" b="0" dirty="0"/>
              <a:t>Target Audience:</a:t>
            </a:r>
          </a:p>
          <a:p>
            <a:pPr marL="0" indent="0" eaLnBrk="1" hangingPunct="1">
              <a:buNone/>
            </a:pPr>
            <a:endParaRPr lang="en-US" altLang="en-US" b="0" dirty="0"/>
          </a:p>
          <a:p>
            <a:pPr marL="0" indent="0" eaLnBrk="1" hangingPunct="1">
              <a:buNone/>
            </a:pPr>
            <a:r>
              <a:rPr lang="en-US" altLang="en-US" b="0" dirty="0"/>
              <a:t>All Market Participants who would like to access ERCOT market data contained in reports and extracts through the Market Information System (MIS), External Web Services (EWS), and User Interfaces (UI</a:t>
            </a:r>
            <a:r>
              <a:rPr lang="en-US" altLang="en-US" b="0" dirty="0" smtClean="0"/>
              <a:t>).</a:t>
            </a:r>
            <a:endParaRPr lang="en-US" altLang="en-US" b="0" dirty="0"/>
          </a:p>
        </p:txBody>
      </p:sp>
      <p:sp>
        <p:nvSpPr>
          <p:cNvPr id="4" name="Footer Placeholder 3"/>
          <p:cNvSpPr>
            <a:spLocks noGrp="1"/>
          </p:cNvSpPr>
          <p:nvPr>
            <p:ph type="ftr" sz="quarter" idx="10"/>
          </p:nvPr>
        </p:nvSpPr>
        <p:spPr/>
        <p:txBody>
          <a:bodyPr/>
          <a:lstStyle/>
          <a:p>
            <a:pPr>
              <a:defRPr/>
            </a:pPr>
            <a:r>
              <a:rPr lang="en-US" smtClean="0"/>
              <a:t>MDWG</a:t>
            </a:r>
            <a:endParaRPr lang="en-US" dirty="0"/>
          </a:p>
        </p:txBody>
      </p:sp>
      <p:sp>
        <p:nvSpPr>
          <p:cNvPr id="5" name="Date Placeholder 4"/>
          <p:cNvSpPr>
            <a:spLocks noGrp="1"/>
          </p:cNvSpPr>
          <p:nvPr>
            <p:ph type="dt" sz="half" idx="11"/>
          </p:nvPr>
        </p:nvSpPr>
        <p:spPr/>
        <p:txBody>
          <a:bodyPr/>
          <a:lstStyle/>
          <a:p>
            <a:pPr>
              <a:defRPr/>
            </a:pPr>
            <a:fld id="{450BCC4A-A239-4C7D-A8C6-35322F72CA0D}" type="datetime1">
              <a:rPr lang="en-US" smtClean="0"/>
              <a:t>2/17/2016</a:t>
            </a:fld>
            <a:endParaRPr lang="en-US" dirty="0"/>
          </a:p>
        </p:txBody>
      </p:sp>
      <p:sp>
        <p:nvSpPr>
          <p:cNvPr id="6" name="Rectangle 2"/>
          <p:cNvSpPr>
            <a:spLocks noGrp="1" noChangeArrowheads="1"/>
          </p:cNvSpPr>
          <p:nvPr>
            <p:ph type="title"/>
          </p:nvPr>
        </p:nvSpPr>
        <p:spPr/>
        <p:txBody>
          <a:bodyPr/>
          <a:lstStyle/>
          <a:p>
            <a:pPr eaLnBrk="1" hangingPunct="1"/>
            <a:r>
              <a:rPr lang="en-US" altLang="en-US" dirty="0" smtClean="0"/>
              <a:t>Scope of MDWG</a:t>
            </a:r>
          </a:p>
        </p:txBody>
      </p:sp>
    </p:spTree>
    <p:extLst>
      <p:ext uri="{BB962C8B-B14F-4D97-AF65-F5344CB8AC3E}">
        <p14:creationId xmlns:p14="http://schemas.microsoft.com/office/powerpoint/2010/main" val="281494214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US" smtClean="0"/>
              <a:t>MDWG</a:t>
            </a:r>
            <a:endParaRPr lang="en-US" dirty="0"/>
          </a:p>
        </p:txBody>
      </p:sp>
      <p:sp>
        <p:nvSpPr>
          <p:cNvPr id="5" name="Date Placeholder 4"/>
          <p:cNvSpPr>
            <a:spLocks noGrp="1"/>
          </p:cNvSpPr>
          <p:nvPr>
            <p:ph type="dt" sz="half" idx="11"/>
          </p:nvPr>
        </p:nvSpPr>
        <p:spPr/>
        <p:txBody>
          <a:bodyPr/>
          <a:lstStyle/>
          <a:p>
            <a:pPr>
              <a:defRPr/>
            </a:pPr>
            <a:fld id="{450BCC4A-A239-4C7D-A8C6-35322F72CA0D}" type="datetime1">
              <a:rPr lang="en-US" smtClean="0"/>
              <a:t>2/17/2016</a:t>
            </a:fld>
            <a:endParaRPr lang="en-US" dirty="0"/>
          </a:p>
        </p:txBody>
      </p:sp>
      <p:sp>
        <p:nvSpPr>
          <p:cNvPr id="6" name="Rectangle 6"/>
          <p:cNvSpPr>
            <a:spLocks noGrp="1" noChangeArrowheads="1"/>
          </p:cNvSpPr>
          <p:nvPr>
            <p:ph idx="1"/>
          </p:nvPr>
        </p:nvSpPr>
        <p:spPr/>
        <p:txBody>
          <a:bodyPr>
            <a:normAutofit fontScale="92500" lnSpcReduction="20000"/>
          </a:bodyPr>
          <a:lstStyle/>
          <a:p>
            <a:pPr marL="457200" marR="0" indent="-457200"/>
            <a:r>
              <a:rPr lang="en-US" sz="2400" dirty="0"/>
              <a:t>MDWG is involved in and provides consistent direction for market data issues including data output, data access, data accuracy, data classification, and in some cases, format and content of data posted for Market Participants.  Responsibilities </a:t>
            </a:r>
            <a:r>
              <a:rPr lang="en-US" sz="2400" dirty="0" smtClean="0"/>
              <a:t>include:</a:t>
            </a:r>
          </a:p>
          <a:p>
            <a:pPr marL="857250" lvl="1" indent="-457200"/>
            <a:r>
              <a:rPr lang="en-US" sz="2400" dirty="0" smtClean="0"/>
              <a:t>Data </a:t>
            </a:r>
            <a:r>
              <a:rPr lang="en-US" sz="2400" dirty="0"/>
              <a:t>output, including but not limited to report formats, Service Level Agreements, documentation and </a:t>
            </a:r>
            <a:r>
              <a:rPr lang="en-US" sz="2400" dirty="0" smtClean="0"/>
              <a:t>training;</a:t>
            </a:r>
          </a:p>
          <a:p>
            <a:pPr marL="857250" lvl="1" indent="-457200"/>
            <a:r>
              <a:rPr lang="en-US" sz="2400" dirty="0" smtClean="0"/>
              <a:t>Data </a:t>
            </a:r>
            <a:r>
              <a:rPr lang="en-US" sz="2400" dirty="0"/>
              <a:t>Access, including but not limited to the ERCOT Public website, Alerts and Notifications, the Market Information System (MIS), and External Web Services (EWS</a:t>
            </a:r>
            <a:r>
              <a:rPr lang="en-US" sz="2400" dirty="0" smtClean="0"/>
              <a:t>);</a:t>
            </a:r>
          </a:p>
          <a:p>
            <a:pPr marL="857250" lvl="1" indent="-457200"/>
            <a:r>
              <a:rPr lang="en-US" sz="2400" dirty="0" smtClean="0"/>
              <a:t>Data </a:t>
            </a:r>
            <a:r>
              <a:rPr lang="en-US" sz="2400" dirty="0"/>
              <a:t>Accuracy, including but not limited to report corrections and report enhancements; </a:t>
            </a:r>
            <a:r>
              <a:rPr lang="en-US" sz="2400" dirty="0" smtClean="0"/>
              <a:t>and</a:t>
            </a:r>
          </a:p>
          <a:p>
            <a:pPr marL="857250" lvl="1" indent="-457200"/>
            <a:r>
              <a:rPr lang="en-US" sz="2400" dirty="0" smtClean="0"/>
              <a:t>Data </a:t>
            </a:r>
            <a:r>
              <a:rPr lang="en-US" sz="2400" dirty="0"/>
              <a:t>Classification, including but not limited to Public, Secure, and Certified classifications, and Digital Certificates.</a:t>
            </a:r>
          </a:p>
        </p:txBody>
      </p:sp>
      <p:sp>
        <p:nvSpPr>
          <p:cNvPr id="7" name="Rectangle 2"/>
          <p:cNvSpPr>
            <a:spLocks noGrp="1" noChangeArrowheads="1"/>
          </p:cNvSpPr>
          <p:nvPr>
            <p:ph type="title"/>
          </p:nvPr>
        </p:nvSpPr>
        <p:spPr/>
        <p:txBody>
          <a:bodyPr/>
          <a:lstStyle/>
          <a:p>
            <a:pPr eaLnBrk="1" hangingPunct="1"/>
            <a:r>
              <a:rPr lang="en-US" altLang="en-US" dirty="0" smtClean="0"/>
              <a:t>Topics for Consideration</a:t>
            </a:r>
          </a:p>
        </p:txBody>
      </p:sp>
    </p:spTree>
    <p:extLst>
      <p:ext uri="{BB962C8B-B14F-4D97-AF65-F5344CB8AC3E}">
        <p14:creationId xmlns:p14="http://schemas.microsoft.com/office/powerpoint/2010/main" val="192391130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2016 Goals</a:t>
            </a:r>
            <a:endParaRPr lang="en-US" dirty="0"/>
          </a:p>
        </p:txBody>
      </p:sp>
      <p:sp>
        <p:nvSpPr>
          <p:cNvPr id="4" name="Footer Placeholder 3"/>
          <p:cNvSpPr>
            <a:spLocks noGrp="1"/>
          </p:cNvSpPr>
          <p:nvPr>
            <p:ph type="ftr" sz="quarter" idx="10"/>
          </p:nvPr>
        </p:nvSpPr>
        <p:spPr/>
        <p:txBody>
          <a:bodyPr/>
          <a:lstStyle/>
          <a:p>
            <a:pPr>
              <a:defRPr/>
            </a:pPr>
            <a:r>
              <a:rPr lang="en-US" smtClean="0"/>
              <a:t>MDWG</a:t>
            </a:r>
            <a:endParaRPr lang="en-US" dirty="0"/>
          </a:p>
        </p:txBody>
      </p:sp>
      <p:sp>
        <p:nvSpPr>
          <p:cNvPr id="5" name="Date Placeholder 4"/>
          <p:cNvSpPr>
            <a:spLocks noGrp="1"/>
          </p:cNvSpPr>
          <p:nvPr>
            <p:ph type="dt" sz="half" idx="11"/>
          </p:nvPr>
        </p:nvSpPr>
        <p:spPr/>
        <p:txBody>
          <a:bodyPr/>
          <a:lstStyle/>
          <a:p>
            <a:pPr>
              <a:defRPr/>
            </a:pPr>
            <a:fld id="{450BCC4A-A239-4C7D-A8C6-35322F72CA0D}" type="datetime1">
              <a:rPr lang="en-US" smtClean="0"/>
              <a:t>2/17/2016</a:t>
            </a:fld>
            <a:endParaRPr lang="en-US" dirty="0"/>
          </a:p>
        </p:txBody>
      </p:sp>
      <p:sp>
        <p:nvSpPr>
          <p:cNvPr id="6" name="Content Placeholder 2"/>
          <p:cNvSpPr>
            <a:spLocks noGrp="1"/>
          </p:cNvSpPr>
          <p:nvPr>
            <p:ph idx="1"/>
          </p:nvPr>
        </p:nvSpPr>
        <p:spPr/>
        <p:txBody>
          <a:bodyPr/>
          <a:lstStyle/>
          <a:p>
            <a:pPr lvl="0"/>
            <a:r>
              <a:rPr lang="en-US" dirty="0" smtClean="0"/>
              <a:t>Continue </a:t>
            </a:r>
            <a:r>
              <a:rPr lang="en-US" dirty="0"/>
              <a:t>TAC-directed review of reports for usefulness and accuracy</a:t>
            </a:r>
          </a:p>
          <a:p>
            <a:pPr lvl="1"/>
            <a:r>
              <a:rPr lang="en-US" dirty="0"/>
              <a:t>Identify reports for automation with appropriate NPRRs</a:t>
            </a:r>
          </a:p>
          <a:p>
            <a:pPr lvl="1"/>
            <a:r>
              <a:rPr lang="en-US" dirty="0"/>
              <a:t>Review existing reports on MIS for </a:t>
            </a:r>
            <a:r>
              <a:rPr lang="en-US" dirty="0" smtClean="0"/>
              <a:t>SCRs</a:t>
            </a:r>
            <a:endParaRPr lang="en-US" dirty="0"/>
          </a:p>
          <a:p>
            <a:pPr lvl="0"/>
            <a:r>
              <a:rPr lang="en-US" dirty="0"/>
              <a:t>Advance NOGRR084 Daily Operations Report project,</a:t>
            </a:r>
          </a:p>
          <a:p>
            <a:pPr lvl="0"/>
            <a:r>
              <a:rPr lang="en-US" dirty="0"/>
              <a:t>Advance EWS Modification </a:t>
            </a:r>
            <a:r>
              <a:rPr lang="en-US" dirty="0" smtClean="0"/>
              <a:t>initiative</a:t>
            </a:r>
            <a:endParaRPr lang="en-US" dirty="0"/>
          </a:p>
          <a:p>
            <a:pPr lvl="0"/>
            <a:r>
              <a:rPr lang="en-US" dirty="0"/>
              <a:t>Maintain Open Items List to reflect status of active issues and smaller efforts</a:t>
            </a:r>
          </a:p>
          <a:p>
            <a:pPr lvl="0"/>
            <a:r>
              <a:rPr lang="en-US" dirty="0"/>
              <a:t>Other items as directed by </a:t>
            </a:r>
            <a:r>
              <a:rPr lang="en-US" dirty="0" smtClean="0"/>
              <a:t>COPS</a:t>
            </a:r>
            <a:endParaRPr lang="en-US" dirty="0"/>
          </a:p>
        </p:txBody>
      </p:sp>
    </p:spTree>
    <p:extLst>
      <p:ext uri="{BB962C8B-B14F-4D97-AF65-F5344CB8AC3E}">
        <p14:creationId xmlns:p14="http://schemas.microsoft.com/office/powerpoint/2010/main" val="3244701712"/>
      </p:ext>
    </p:extLst>
  </p:cSld>
  <p:clrMapOvr>
    <a:masterClrMapping/>
  </p:clrMapOvr>
  <p:timing>
    <p:tnLst>
      <p:par>
        <p:cTn id="1" dur="indefinite" restart="never" nodeType="tmRoot"/>
      </p:par>
    </p:tnLst>
  </p:timing>
</p:sld>
</file>

<file path=ppt/theme/theme1.xml><?xml version="1.0" encoding="utf-8"?>
<a:theme xmlns:a="http://schemas.openxmlformats.org/drawingml/2006/main" name="Custom Design">
  <a:themeElements>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Custom Design">
      <a:majorFont>
        <a:latin typeface="Arial Black"/>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0EB6C32BA7893B4D8D08DA703C6B8599" ma:contentTypeVersion="0" ma:contentTypeDescription="Create a new document." ma:contentTypeScope="" ma:versionID="438847a72b75665982a8a359f97ca60b">
  <xsd:schema xmlns:xsd="http://www.w3.org/2001/XMLSchema" xmlns:xs="http://www.w3.org/2001/XMLSchema" xmlns:p="http://schemas.microsoft.com/office/2006/metadata/properties" xmlns:ns2="c34af464-7aa1-4edd-9be4-83dffc1cb926" targetNamespace="http://schemas.microsoft.com/office/2006/metadata/properties" ma:root="true" ma:fieldsID="429eac13a7923d6b47fc28e8f4096b10" ns2:_="">
    <xsd:import namespace="c34af464-7aa1-4edd-9be4-83dffc1cb926"/>
    <xsd:element name="properties">
      <xsd:complexType>
        <xsd:sequence>
          <xsd:element name="documentManagement">
            <xsd:complexType>
              <xsd:all>
                <xsd:element ref="ns2:Information_x0020_Classification"/>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34af464-7aa1-4edd-9be4-83dffc1cb926" elementFormDefault="qualified">
    <xsd:import namespace="http://schemas.microsoft.com/office/2006/documentManagement/types"/>
    <xsd:import namespace="http://schemas.microsoft.com/office/infopath/2007/PartnerControls"/>
    <xsd:element name="Information_x0020_Classification" ma:index="8" ma:displayName="Information Classification" ma:default="ERCOT Limited" ma:description="ERCOT Information Classification" ma:format="Dropdown" ma:internalName="Information_x0020_Classification">
      <xsd:simpleType>
        <xsd:restriction base="dms:Choice">
          <xsd:enumeration value="Public"/>
          <xsd:enumeration value="ERCOT Limited"/>
          <xsd:enumeration value="ERCOT Confidential"/>
          <xsd:enumeration value="ERCOT Restricted"/>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Information_x0020_Classification xmlns="c34af464-7aa1-4edd-9be4-83dffc1cb926">ERCOT Limited</Information_x0020_Classification>
  </documentManagement>
</p:properties>
</file>

<file path=customXml/itemProps1.xml><?xml version="1.0" encoding="utf-8"?>
<ds:datastoreItem xmlns:ds="http://schemas.openxmlformats.org/officeDocument/2006/customXml" ds:itemID="{0825E013-A11A-4E41-BBD9-78105CDE0F7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34af464-7aa1-4edd-9be4-83dffc1cb92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8AB91161-3323-48F3-8EC8-C98D5648DBD3}">
  <ds:schemaRefs>
    <ds:schemaRef ds:uri="http://schemas.microsoft.com/sharepoint/v3/contenttype/forms"/>
  </ds:schemaRefs>
</ds:datastoreItem>
</file>

<file path=customXml/itemProps3.xml><?xml version="1.0" encoding="utf-8"?>
<ds:datastoreItem xmlns:ds="http://schemas.openxmlformats.org/officeDocument/2006/customXml" ds:itemID="{85EA79FE-4E79-4842-AEB4-3EE2E1DD7496}">
  <ds:schemaRefs>
    <ds:schemaRef ds:uri="http://schemas.microsoft.com/office/2006/metadata/properties"/>
    <ds:schemaRef ds:uri="http://schemas.openxmlformats.org/package/2006/metadata/core-properties"/>
    <ds:schemaRef ds:uri="http://www.w3.org/XML/1998/namespace"/>
    <ds:schemaRef ds:uri="http://schemas.microsoft.com/office/2006/documentManagement/types"/>
    <ds:schemaRef ds:uri="http://schemas.microsoft.com/office/infopath/2007/PartnerControls"/>
    <ds:schemaRef ds:uri="http://purl.org/dc/dcmitype/"/>
    <ds:schemaRef ds:uri="http://purl.org/dc/elements/1.1/"/>
    <ds:schemaRef ds:uri="c34af464-7aa1-4edd-9be4-83dffc1cb926"/>
    <ds:schemaRef ds:uri="http://purl.org/dc/terms/"/>
  </ds:schemaRefs>
</ds:datastoreItem>
</file>

<file path=docProps/app.xml><?xml version="1.0" encoding="utf-8"?>
<Properties xmlns="http://schemas.openxmlformats.org/officeDocument/2006/extended-properties" xmlns:vt="http://schemas.openxmlformats.org/officeDocument/2006/docPropsVTypes">
  <Template/>
  <TotalTime>3353</TotalTime>
  <Words>354</Words>
  <Application>Microsoft Office PowerPoint</Application>
  <PresentationFormat>On-screen Show (4:3)</PresentationFormat>
  <Paragraphs>43</Paragraphs>
  <Slides>5</Slides>
  <Notes>0</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Custom Design</vt:lpstr>
      <vt:lpstr>Market Data Working Group (MDWG)</vt:lpstr>
      <vt:lpstr>Market Data Working Group</vt:lpstr>
      <vt:lpstr>Scope of MDWG</vt:lpstr>
      <vt:lpstr>Topics for Consideration</vt:lpstr>
      <vt:lpstr>2016 Goals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Instructions</dc:title>
  <dc:creator>Thomas, Julie</dc:creator>
  <cp:lastModifiedBy>Jacobs, Kaci</cp:lastModifiedBy>
  <cp:revision>384</cp:revision>
  <dcterms:created xsi:type="dcterms:W3CDTF">2005-04-21T14:28:35Z</dcterms:created>
  <dcterms:modified xsi:type="dcterms:W3CDTF">2016-02-17T21:39:38Z</dcterms:modified>
</cp:coreProperties>
</file>