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3"/>
  </p:notesMasterIdLst>
  <p:handoutMasterIdLst>
    <p:handoutMasterId r:id="rId14"/>
  </p:handoutMasterIdLst>
  <p:sldIdLst>
    <p:sldId id="260" r:id="rId7"/>
    <p:sldId id="257" r:id="rId8"/>
    <p:sldId id="261" r:id="rId9"/>
    <p:sldId id="262" r:id="rId10"/>
    <p:sldId id="263" r:id="rId11"/>
    <p:sldId id="26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8" d="100"/>
          <a:sy n="128" d="100"/>
        </p:scale>
        <p:origin x="-1050"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2/16/2016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423175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Updates</a:t>
            </a:r>
          </a:p>
          <a:p>
            <a:r>
              <a:rPr lang="en-US" dirty="0" smtClean="0"/>
              <a:t>Vanessa Spells</a:t>
            </a:r>
          </a:p>
          <a:p>
            <a:endParaRPr lang="en-US" dirty="0"/>
          </a:p>
          <a:p>
            <a:r>
              <a:rPr lang="en-US" dirty="0"/>
              <a:t>Credit Work Group</a:t>
            </a:r>
          </a:p>
          <a:p>
            <a:r>
              <a:rPr lang="en-US" dirty="0"/>
              <a:t>ERCOT Public</a:t>
            </a:r>
          </a:p>
          <a:p>
            <a:r>
              <a:rPr lang="en-US" dirty="0" smtClean="0"/>
              <a:t>February </a:t>
            </a:r>
            <a:r>
              <a:rPr lang="en-US" dirty="0"/>
              <a:t>17, 2016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7" name="Content Placeholder 2"/>
          <p:cNvSpPr>
            <a:spLocks noGrp="1"/>
          </p:cNvSpPr>
          <p:nvPr>
            <p:ph idx="1"/>
          </p:nvPr>
        </p:nvSpPr>
        <p:spPr>
          <a:xfrm>
            <a:off x="457200" y="685800"/>
            <a:ext cx="8229600" cy="5562600"/>
          </a:xfrm>
        </p:spPr>
        <p:txBody>
          <a:bodyPr>
            <a:normAutofit/>
          </a:bodyPr>
          <a:lstStyle/>
          <a:p>
            <a:pPr marL="0" indent="0">
              <a:buNone/>
            </a:pPr>
            <a:endParaRPr lang="en-US" sz="1600" dirty="0" smtClean="0"/>
          </a:p>
          <a:p>
            <a:pPr marL="0" indent="0">
              <a:buNone/>
            </a:pPr>
            <a:r>
              <a:rPr lang="en-US" sz="1600" dirty="0" smtClean="0"/>
              <a:t>Approved </a:t>
            </a:r>
            <a:r>
              <a:rPr lang="en-US" sz="1600" dirty="0" smtClean="0"/>
              <a:t>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i="1" dirty="0" smtClean="0"/>
              <a:t>* </a:t>
            </a:r>
            <a:r>
              <a:rPr lang="en-US" sz="1600" i="1" dirty="0" smtClean="0"/>
              <a:t>Target Release Date is not firmed up until the project moves to Execution (E) phase</a:t>
            </a:r>
            <a:r>
              <a:rPr lang="en-US" sz="1600" dirty="0" smtClean="0"/>
              <a:t>  </a:t>
            </a:r>
            <a:endParaRPr lang="en-US" sz="16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449" y="1422400"/>
            <a:ext cx="7645400"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21"/>
          <p:cNvSpPr txBox="1">
            <a:spLocks noChangeArrowheads="1"/>
          </p:cNvSpPr>
          <p:nvPr/>
        </p:nvSpPr>
        <p:spPr bwMode="auto">
          <a:xfrm>
            <a:off x="748698" y="5867400"/>
            <a:ext cx="7640522"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1200" b="0" dirty="0" smtClean="0"/>
              <a:t>Project Status Codes: NS = Not Started, I = Initiation, P = Planning, E = Execution, H = On Hold</a:t>
            </a: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Content Placeholder 2"/>
          <p:cNvSpPr>
            <a:spLocks noGrp="1"/>
          </p:cNvSpPr>
          <p:nvPr>
            <p:ph idx="1"/>
          </p:nvPr>
        </p:nvSpPr>
        <p:spPr>
          <a:xfrm>
            <a:off x="457200" y="1143000"/>
            <a:ext cx="8229600" cy="4983163"/>
          </a:xfrm>
        </p:spPr>
        <p:txBody>
          <a:bodyPr>
            <a:normAutofit/>
          </a:bodyPr>
          <a:lstStyle/>
          <a:p>
            <a:pPr marL="0" indent="0">
              <a:buNone/>
            </a:pPr>
            <a:r>
              <a:rPr lang="en-US" sz="1600" dirty="0" smtClean="0"/>
              <a:t>Outstanding Revision / Change Requests </a:t>
            </a:r>
          </a:p>
          <a:p>
            <a:endParaRPr lang="en-US" sz="1700" dirty="0" smtClean="0"/>
          </a:p>
          <a:p>
            <a:r>
              <a:rPr lang="en-US" sz="1700" dirty="0" smtClean="0"/>
              <a:t>NPRR638 – Revisions to Certain Price Components of EAL</a:t>
            </a:r>
          </a:p>
          <a:p>
            <a:pPr lvl="1"/>
            <a:r>
              <a:rPr lang="en-US" sz="1200" dirty="0" smtClean="0"/>
              <a:t>Tabled at PRS</a:t>
            </a:r>
          </a:p>
          <a:p>
            <a:pPr marL="457200" lvl="1" indent="0">
              <a:buNone/>
            </a:pPr>
            <a:endParaRPr lang="en-US" sz="1200" dirty="0" smtClean="0"/>
          </a:p>
          <a:p>
            <a:r>
              <a:rPr lang="en-US" sz="1800" dirty="0" smtClean="0"/>
              <a:t>NPRR 741 – Clarification to TPE and EAL Credit Exposure Calculations</a:t>
            </a:r>
          </a:p>
          <a:p>
            <a:pPr lvl="1"/>
            <a:r>
              <a:rPr lang="en-US" sz="1400" dirty="0" smtClean="0"/>
              <a:t>Approved @ PRS on 2.11.16 </a:t>
            </a:r>
          </a:p>
          <a:p>
            <a:pPr lvl="2"/>
            <a:r>
              <a:rPr lang="en-US" sz="1000" dirty="0" smtClean="0"/>
              <a:t> IA needed</a:t>
            </a:r>
          </a:p>
          <a:p>
            <a:pPr lvl="1"/>
            <a:endParaRPr lang="en-US" sz="1400" dirty="0" smtClean="0"/>
          </a:p>
          <a:p>
            <a:pPr marL="457200" lvl="1" indent="0">
              <a:buNone/>
            </a:pPr>
            <a:endParaRPr lang="en-US" sz="1400" dirty="0" smtClean="0"/>
          </a:p>
          <a:p>
            <a:r>
              <a:rPr lang="en-US" sz="1700" dirty="0"/>
              <a:t>SCR 785 – Update RTL calculation to include Real-Time Reserve Price Adder-based components </a:t>
            </a:r>
          </a:p>
          <a:p>
            <a:pPr lvl="1"/>
            <a:r>
              <a:rPr lang="en-US" sz="12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Content Placeholder 2"/>
          <p:cNvSpPr>
            <a:spLocks noGrp="1"/>
          </p:cNvSpPr>
          <p:nvPr>
            <p:ph idx="1"/>
          </p:nvPr>
        </p:nvSpPr>
        <p:spPr>
          <a:xfrm>
            <a:off x="457200" y="1295400"/>
            <a:ext cx="8229600" cy="4830763"/>
          </a:xfrm>
        </p:spPr>
        <p:txBody>
          <a:bodyPr>
            <a:normAutofit/>
          </a:bodyPr>
          <a:lstStyle/>
          <a:p>
            <a:pPr marL="0" indent="0">
              <a:buNone/>
            </a:pPr>
            <a:r>
              <a:rPr lang="en-US" sz="2000" dirty="0" smtClean="0"/>
              <a:t>Requests </a:t>
            </a:r>
            <a:r>
              <a:rPr lang="en-US" sz="2000" dirty="0"/>
              <a:t>or Assignments to </a:t>
            </a:r>
            <a:r>
              <a:rPr lang="en-US" sz="2000" dirty="0" smtClean="0"/>
              <a:t>CWG/MCWG</a:t>
            </a:r>
          </a:p>
          <a:p>
            <a:endParaRPr lang="en-US" sz="2000" dirty="0" smtClean="0"/>
          </a:p>
          <a:p>
            <a:r>
              <a:rPr lang="en-US" sz="2000" dirty="0" smtClean="0"/>
              <a:t>Development </a:t>
            </a:r>
            <a:r>
              <a:rPr lang="en-US" sz="2000" dirty="0" smtClean="0"/>
              <a:t>of Risk Appetite Goal</a:t>
            </a:r>
          </a:p>
          <a:p>
            <a:pPr marL="0" indent="0">
              <a:buNone/>
            </a:pPr>
            <a:r>
              <a:rPr lang="en-US" sz="2000" dirty="0" smtClean="0"/>
              <a:t>	</a:t>
            </a:r>
            <a:endParaRPr lang="en-US" sz="2000" dirty="0"/>
          </a:p>
          <a:p>
            <a:pPr marL="0" indent="0">
              <a:buNone/>
            </a:pPr>
            <a:r>
              <a:rPr lang="en-US" sz="2000" dirty="0" smtClean="0"/>
              <a:t>Other</a:t>
            </a:r>
          </a:p>
          <a:p>
            <a:pPr marL="457200" lvl="1" indent="0">
              <a:buNone/>
            </a:pPr>
            <a:endParaRPr lang="en-US" sz="1600" dirty="0" smtClean="0"/>
          </a:p>
          <a:p>
            <a:r>
              <a:rPr lang="en-US" sz="2000" dirty="0" smtClean="0"/>
              <a:t>CMM Tech Refresh concept  </a:t>
            </a:r>
          </a:p>
          <a:p>
            <a:pPr lvl="1"/>
            <a:r>
              <a:rPr lang="en-US" sz="1600" dirty="0" smtClean="0"/>
              <a:t>Concept and IA approved</a:t>
            </a:r>
          </a:p>
          <a:p>
            <a:pPr lvl="1"/>
            <a:r>
              <a:rPr lang="en-US" sz="1600" dirty="0" smtClean="0"/>
              <a:t>ERCOT staff evaluation in progress to combine with NPRRs project</a:t>
            </a:r>
          </a:p>
          <a:p>
            <a:pPr lvl="1"/>
            <a:endParaRPr lang="en-US" sz="1200" dirty="0"/>
          </a:p>
        </p:txBody>
      </p:sp>
    </p:spTree>
    <p:extLst>
      <p:ext uri="{BB962C8B-B14F-4D97-AF65-F5344CB8AC3E}">
        <p14:creationId xmlns:p14="http://schemas.microsoft.com/office/powerpoint/2010/main" val="70552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Content Placeholder 2"/>
          <p:cNvSpPr txBox="1">
            <a:spLocks/>
          </p:cNvSpPr>
          <p:nvPr/>
        </p:nvSpPr>
        <p:spPr bwMode="auto">
          <a:xfrm>
            <a:off x="455341"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Implemented Change Requests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NPRR 673 - Correction to Estimated Aggregate Liability (EAL) for a QSE that 			                  Represents Neither Load nor Generation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NPRR 671 – Incorporation of DAM Credit Parameters into Protocols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NPRR 670 – Clarification of Portfolio-Weighted Auction Clearing Price (PWACP)</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NPRR 612 – Reduction of Cure Period Subsequent to Event of Default</a:t>
            </a:r>
            <a:r>
              <a:rPr kumimoji="0" lang="en-US" sz="1600" b="1" i="0" u="none" strike="noStrike" kern="1200" cap="none" spc="0" normalizeH="0" baseline="0" noProof="0" smtClean="0">
                <a:ln>
                  <a:noFill/>
                </a:ln>
                <a:solidFill>
                  <a:sysClr val="windowText" lastClr="000000"/>
                </a:solidFill>
                <a:effectLst/>
                <a:uLnTx/>
                <a:uFillTx/>
                <a:latin typeface="Arial"/>
                <a:ea typeface="+mn-ea"/>
                <a:cs typeface="+mn-cs"/>
              </a:rPr>
              <a:t> </a:t>
            </a: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SCR   778 – Credit Exposure Calculations for NOIE Options Linked to RTM PTP 				  Obligations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NPRR 559 – Revisions to MCE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NPRR 597 - Utilize Initial Estimated Liability (IEL) Only During Initial Market Activity</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NPRR 601 - Inclusion of Incremental Exposure in Mass Transitions to Counter-				  Parties that are Registered as QSEs and LSEs and Provide POLR              			  Service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NPRR 639 - Correction to Minimum Current Exposure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NPRR 690 – Incorporation of Creditworthiness Standards in Protocols</a:t>
            </a:r>
            <a:endParaRPr kumimoji="0" lang="en-US" sz="1200" b="0" i="0" u="none" strike="noStrike" kern="1200" cap="none" spc="0" normalizeH="0" baseline="0" noProof="0" smtClean="0">
              <a:ln>
                <a:noFill/>
              </a:ln>
              <a:solidFill>
                <a:sysClr val="windowText" lastClr="000000"/>
              </a:solidFill>
              <a:effectLst/>
              <a:uLnTx/>
              <a:uFillTx/>
              <a:latin typeface="Arial"/>
              <a:ea typeface="+mn-ea"/>
              <a:cs typeface="+mn-cs"/>
            </a:endParaRP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NPRR 692 – Removal of MIS Posting Requirement of DAM Credit Parameters</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NPRR 728  - Removal of Language Related to NPRR484, Revisions to Congestion 			  Revenue Rights Credit Calculations and Payments, and NPRR554,  				  Clarification of Future Credit Exposure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c34af464-7aa1-4edd-9be4-83dffc1cb926"/>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207</TotalTime>
  <Words>212</Words>
  <Application>Microsoft Office PowerPoint</Application>
  <PresentationFormat>On-screen Show (4:3)</PresentationFormat>
  <Paragraphs>84</Paragraphs>
  <Slides>6</Slides>
  <Notes>5</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1_Custom Design</vt:lpstr>
      <vt:lpstr>Office Theme</vt:lpstr>
      <vt:lpstr>Custom Design</vt:lpstr>
      <vt:lpstr>PowerPoint Presentation</vt:lpstr>
      <vt:lpstr>Credit Updates</vt:lpstr>
      <vt:lpstr>Credit Updates</vt:lpstr>
      <vt:lpstr>Credit Updates</vt:lpstr>
      <vt:lpstr>Credit Updates</vt:lpstr>
      <vt:lpstr>Credit Updates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Zapanta, Zaldy</cp:lastModifiedBy>
  <cp:revision>25</cp:revision>
  <cp:lastPrinted>2016-01-21T20:53:15Z</cp:lastPrinted>
  <dcterms:created xsi:type="dcterms:W3CDTF">2016-01-21T15:20:31Z</dcterms:created>
  <dcterms:modified xsi:type="dcterms:W3CDTF">2016-02-16T15:51:49Z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