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customXml/itemProps2.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Lst>
  <p:notesMasterIdLst>
    <p:notesMasterId r:id="rId14"/>
  </p:notesMasterIdLst>
  <p:sldIdLst>
    <p:sldId id="261" r:id="rId6"/>
    <p:sldId id="273" r:id="rId7"/>
    <p:sldId id="279" r:id="rId8"/>
    <p:sldId id="274" r:id="rId9"/>
    <p:sldId id="276" r:id="rId10"/>
    <p:sldId id="277" r:id="rId11"/>
    <p:sldId id="278" r:id="rId12"/>
    <p:sldId id="272" r:id="rId13"/>
  </p:sldIdLst>
  <p:sldSz cx="12192000" cy="6858000"/>
  <p:notesSz cx="7188200" cy="94488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CC9900"/>
    <a:srgbClr val="3399FF"/>
    <a:srgbClr val="003296"/>
    <a:srgbClr val="0066CC"/>
    <a:srgbClr val="004487"/>
    <a:srgbClr val="005092"/>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varScale="1">
        <p:scale>
          <a:sx n="91" d="100"/>
          <a:sy n="91" d="100"/>
        </p:scale>
        <p:origin x="71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customXml" Target="../customXml/item5.xml"/><Relationship Id="rId14" Type="http://schemas.openxmlformats.org/officeDocument/2006/relationships/notesMaster" Target="notesMasters/notesMaster1.xml"/><Relationship Id="rId9"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116263" cy="473075"/>
          </a:xfrm>
          <a:prstGeom prst="rect">
            <a:avLst/>
          </a:prstGeom>
          <a:noFill/>
          <a:ln w="9525">
            <a:noFill/>
            <a:miter lim="800000"/>
            <a:headEnd/>
            <a:tailEnd/>
          </a:ln>
          <a:effectLst/>
        </p:spPr>
        <p:txBody>
          <a:bodyPr vert="horz" wrap="square" lIns="95059" tIns="47530" rIns="95059" bIns="47530" numCol="1" anchor="t" anchorCtr="0" compatLnSpc="1">
            <a:prstTxWarp prst="textNoShape">
              <a:avLst/>
            </a:prstTxWarp>
          </a:bodyPr>
          <a:lstStyle>
            <a:lvl1pPr defTabSz="950913">
              <a:defRPr sz="1200">
                <a:latin typeface="Arial" charset="0"/>
              </a:defRPr>
            </a:lvl1pPr>
          </a:lstStyle>
          <a:p>
            <a:pPr>
              <a:defRPr/>
            </a:pPr>
            <a:endParaRPr lang="en-US"/>
          </a:p>
        </p:txBody>
      </p:sp>
      <p:sp>
        <p:nvSpPr>
          <p:cNvPr id="27651" name="Rectangle 3"/>
          <p:cNvSpPr>
            <a:spLocks noGrp="1" noChangeArrowheads="1"/>
          </p:cNvSpPr>
          <p:nvPr>
            <p:ph type="dt" idx="1"/>
          </p:nvPr>
        </p:nvSpPr>
        <p:spPr bwMode="auto">
          <a:xfrm>
            <a:off x="4070350" y="0"/>
            <a:ext cx="3116263" cy="473075"/>
          </a:xfrm>
          <a:prstGeom prst="rect">
            <a:avLst/>
          </a:prstGeom>
          <a:noFill/>
          <a:ln w="9525">
            <a:noFill/>
            <a:miter lim="800000"/>
            <a:headEnd/>
            <a:tailEnd/>
          </a:ln>
          <a:effectLst/>
        </p:spPr>
        <p:txBody>
          <a:bodyPr vert="horz" wrap="square" lIns="95059" tIns="47530" rIns="95059" bIns="47530" numCol="1" anchor="t" anchorCtr="0" compatLnSpc="1">
            <a:prstTxWarp prst="textNoShape">
              <a:avLst/>
            </a:prstTxWarp>
          </a:bodyPr>
          <a:lstStyle>
            <a:lvl1pPr algn="r" defTabSz="950913">
              <a:defRPr sz="1200">
                <a:latin typeface="Arial" charset="0"/>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444500" y="708025"/>
            <a:ext cx="6299200" cy="3543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19138" y="4489450"/>
            <a:ext cx="5749925" cy="4251325"/>
          </a:xfrm>
          <a:prstGeom prst="rect">
            <a:avLst/>
          </a:prstGeom>
          <a:noFill/>
          <a:ln w="9525">
            <a:noFill/>
            <a:miter lim="800000"/>
            <a:headEnd/>
            <a:tailEnd/>
          </a:ln>
          <a:effectLst/>
        </p:spPr>
        <p:txBody>
          <a:bodyPr vert="horz" wrap="square" lIns="95059" tIns="47530" rIns="95059" bIns="475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974138"/>
            <a:ext cx="3116263" cy="473075"/>
          </a:xfrm>
          <a:prstGeom prst="rect">
            <a:avLst/>
          </a:prstGeom>
          <a:noFill/>
          <a:ln w="9525">
            <a:noFill/>
            <a:miter lim="800000"/>
            <a:headEnd/>
            <a:tailEnd/>
          </a:ln>
          <a:effectLst/>
        </p:spPr>
        <p:txBody>
          <a:bodyPr vert="horz" wrap="square" lIns="95059" tIns="47530" rIns="95059" bIns="47530" numCol="1" anchor="b" anchorCtr="0" compatLnSpc="1">
            <a:prstTxWarp prst="textNoShape">
              <a:avLst/>
            </a:prstTxWarp>
          </a:bodyPr>
          <a:lstStyle>
            <a:lvl1pPr defTabSz="950913">
              <a:defRPr sz="1200">
                <a:latin typeface="Arial" charset="0"/>
              </a:defRPr>
            </a:lvl1pPr>
          </a:lstStyle>
          <a:p>
            <a:pPr>
              <a:defRPr/>
            </a:pPr>
            <a:endParaRPr lang="en-US"/>
          </a:p>
        </p:txBody>
      </p:sp>
      <p:sp>
        <p:nvSpPr>
          <p:cNvPr id="27655" name="Rectangle 7"/>
          <p:cNvSpPr>
            <a:spLocks noGrp="1" noChangeArrowheads="1"/>
          </p:cNvSpPr>
          <p:nvPr>
            <p:ph type="sldNum" sz="quarter" idx="5"/>
          </p:nvPr>
        </p:nvSpPr>
        <p:spPr bwMode="auto">
          <a:xfrm>
            <a:off x="4070350" y="8974138"/>
            <a:ext cx="3116263" cy="473075"/>
          </a:xfrm>
          <a:prstGeom prst="rect">
            <a:avLst/>
          </a:prstGeom>
          <a:noFill/>
          <a:ln w="9525">
            <a:noFill/>
            <a:miter lim="800000"/>
            <a:headEnd/>
            <a:tailEnd/>
          </a:ln>
          <a:effectLst/>
        </p:spPr>
        <p:txBody>
          <a:bodyPr vert="horz" wrap="square" lIns="95059" tIns="47530" rIns="95059" bIns="47530" numCol="1" anchor="b" anchorCtr="0" compatLnSpc="1">
            <a:prstTxWarp prst="textNoShape">
              <a:avLst/>
            </a:prstTxWarp>
          </a:bodyPr>
          <a:lstStyle>
            <a:lvl1pPr algn="r" defTabSz="950913">
              <a:defRPr sz="1200">
                <a:latin typeface="Arial" charset="0"/>
              </a:defRPr>
            </a:lvl1pPr>
          </a:lstStyle>
          <a:p>
            <a:pPr>
              <a:defRPr/>
            </a:pPr>
            <a:fld id="{B329C74D-B450-4B42-BEA1-F6B173EBC992}" type="slidenum">
              <a:rPr lang="en-US"/>
              <a:pPr>
                <a:defRPr/>
              </a:pPr>
              <a:t>‹#›</a:t>
            </a:fld>
            <a:endParaRPr lang="en-US"/>
          </a:p>
        </p:txBody>
      </p:sp>
    </p:spTree>
    <p:extLst>
      <p:ext uri="{BB962C8B-B14F-4D97-AF65-F5344CB8AC3E}">
        <p14:creationId xmlns:p14="http://schemas.microsoft.com/office/powerpoint/2010/main" val="10887884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12192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 name="Text Box 20"/>
          <p:cNvSpPr txBox="1">
            <a:spLocks noChangeArrowheads="1"/>
          </p:cNvSpPr>
          <p:nvPr/>
        </p:nvSpPr>
        <p:spPr bwMode="auto">
          <a:xfrm>
            <a:off x="0" y="6019800"/>
            <a:ext cx="12192000" cy="46038"/>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smtClean="0"/>
          </a:p>
        </p:txBody>
      </p:sp>
      <p:sp>
        <p:nvSpPr>
          <p:cNvPr id="6" name="Text Box 24"/>
          <p:cNvSpPr txBox="1">
            <a:spLocks noChangeArrowheads="1"/>
          </p:cNvSpPr>
          <p:nvPr/>
        </p:nvSpPr>
        <p:spPr bwMode="auto">
          <a:xfrm>
            <a:off x="0" y="1600201"/>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smtClean="0"/>
          </a:p>
        </p:txBody>
      </p:sp>
      <p:sp>
        <p:nvSpPr>
          <p:cNvPr id="43010" name="Rectangle 2"/>
          <p:cNvSpPr>
            <a:spLocks noGrp="1" noChangeArrowheads="1"/>
          </p:cNvSpPr>
          <p:nvPr>
            <p:ph type="subTitle" idx="1"/>
          </p:nvPr>
        </p:nvSpPr>
        <p:spPr>
          <a:xfrm>
            <a:off x="1219200" y="3581400"/>
            <a:ext cx="9753600" cy="1143000"/>
          </a:xfrm>
        </p:spPr>
        <p:txBody>
          <a:bodyPr/>
          <a:lstStyle>
            <a:lvl1pPr marL="0" indent="0" algn="ctr">
              <a:buFont typeface="Arial" charset="0"/>
              <a:buNone/>
              <a:defRPr b="0">
                <a:solidFill>
                  <a:srgbClr val="003296"/>
                </a:solidFill>
                <a:latin typeface="Arial Black" pitchFamily="34" charset="0"/>
              </a:defRPr>
            </a:lvl1pPr>
          </a:lstStyle>
          <a:p>
            <a:r>
              <a:rPr lang="en-US" smtClean="0"/>
              <a:t>Click to edit Master subtitle style</a:t>
            </a:r>
            <a:endParaRPr lang="en-US" dirty="0"/>
          </a:p>
        </p:txBody>
      </p:sp>
      <p:sp>
        <p:nvSpPr>
          <p:cNvPr id="43015" name="Rectangle 7"/>
          <p:cNvSpPr>
            <a:spLocks noGrp="1" noChangeArrowheads="1"/>
          </p:cNvSpPr>
          <p:nvPr>
            <p:ph type="ctrTitle"/>
          </p:nvPr>
        </p:nvSpPr>
        <p:spPr>
          <a:xfrm>
            <a:off x="1219200" y="1905001"/>
            <a:ext cx="9753600" cy="1241425"/>
          </a:xfrm>
        </p:spPr>
        <p:txBody>
          <a:bodyPr/>
          <a:lstStyle>
            <a:lvl1pPr algn="ctr">
              <a:defRPr sz="3200">
                <a:solidFill>
                  <a:srgbClr val="333333"/>
                </a:solidFill>
              </a:defRPr>
            </a:lvl1pPr>
          </a:lstStyle>
          <a:p>
            <a:r>
              <a:rPr lang="en-US" smtClean="0"/>
              <a:t>Click to edit Master title style</a:t>
            </a:r>
            <a:endParaRPr lang="en-US" dirty="0"/>
          </a:p>
        </p:txBody>
      </p:sp>
      <p:sp>
        <p:nvSpPr>
          <p:cNvPr id="8" name="Rectangle 10"/>
          <p:cNvSpPr>
            <a:spLocks noGrp="1" noChangeArrowheads="1"/>
          </p:cNvSpPr>
          <p:nvPr>
            <p:ph type="dt" sz="half" idx="10"/>
          </p:nvPr>
        </p:nvSpPr>
        <p:spPr bwMode="auto">
          <a:xfrm>
            <a:off x="609600" y="6324600"/>
            <a:ext cx="32512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b="1">
                <a:solidFill>
                  <a:schemeClr val="bg1"/>
                </a:solidFill>
                <a:latin typeface="Arial" charset="0"/>
              </a:defRPr>
            </a:lvl1pPr>
          </a:lstStyle>
          <a:p>
            <a:pPr>
              <a:defRPr/>
            </a:pPr>
            <a:endParaRPr lang="en-US"/>
          </a:p>
        </p:txBody>
      </p:sp>
      <p:sp>
        <p:nvSpPr>
          <p:cNvPr id="9" name="Rectangle 8"/>
          <p:cNvSpPr>
            <a:spLocks noGrp="1" noChangeArrowheads="1"/>
          </p:cNvSpPr>
          <p:nvPr>
            <p:ph type="ftr" sz="quarter" idx="11"/>
          </p:nvPr>
        </p:nvSpPr>
        <p:spPr>
          <a:xfrm>
            <a:off x="8534400" y="6286500"/>
            <a:ext cx="3048000" cy="419100"/>
          </a:xfrm>
        </p:spPr>
        <p:txBody>
          <a:bodyPr/>
          <a:lstStyle>
            <a:lvl1pPr>
              <a:defRPr sz="1800" b="1">
                <a:solidFill>
                  <a:schemeClr val="bg1"/>
                </a:solidFill>
              </a:defRPr>
            </a:lvl1pPr>
          </a:lstStyle>
          <a:p>
            <a:pPr>
              <a:defRPr/>
            </a:pPr>
            <a:r>
              <a:rPr lang="en-US" smtClean="0"/>
              <a:t>Talk with Texas RE                                                   January 21, 2016</a:t>
            </a: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245308"/>
            <a:ext cx="4360057" cy="1097280"/>
          </a:xfrm>
          <a:prstGeom prst="rect">
            <a:avLst/>
          </a:prstGeom>
        </p:spPr>
      </p:pic>
    </p:spTree>
    <p:extLst>
      <p:ext uri="{BB962C8B-B14F-4D97-AF65-F5344CB8AC3E}">
        <p14:creationId xmlns:p14="http://schemas.microsoft.com/office/powerpoint/2010/main" val="35333748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1204654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
            <a:ext cx="27940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76200"/>
            <a:ext cx="8178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38650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34862306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40726231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066800"/>
            <a:ext cx="4775200" cy="47244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14372641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2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40604725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5202687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3518487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25107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Talk with Texas RE                                                   January 21, 2016</a:t>
            </a:r>
            <a:endParaRPr lang="en-US"/>
          </a:p>
        </p:txBody>
      </p:sp>
    </p:spTree>
    <p:extLst>
      <p:ext uri="{BB962C8B-B14F-4D97-AF65-F5344CB8AC3E}">
        <p14:creationId xmlns:p14="http://schemas.microsoft.com/office/powerpoint/2010/main" val="1535864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219200" y="1066800"/>
            <a:ext cx="9753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7" name="Rectangle 7"/>
          <p:cNvSpPr>
            <a:spLocks noChangeArrowheads="1"/>
          </p:cNvSpPr>
          <p:nvPr/>
        </p:nvSpPr>
        <p:spPr bwMode="auto">
          <a:xfrm>
            <a:off x="0" y="6235700"/>
            <a:ext cx="12192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8" name="Rectangle 9"/>
          <p:cNvSpPr>
            <a:spLocks noChangeArrowheads="1"/>
          </p:cNvSpPr>
          <p:nvPr/>
        </p:nvSpPr>
        <p:spPr bwMode="auto">
          <a:xfrm>
            <a:off x="0" y="0"/>
            <a:ext cx="1219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9" name="Rectangle 2"/>
          <p:cNvSpPr>
            <a:spLocks noGrp="1" noChangeArrowheads="1"/>
          </p:cNvSpPr>
          <p:nvPr>
            <p:ph type="title"/>
          </p:nvPr>
        </p:nvSpPr>
        <p:spPr bwMode="auto">
          <a:xfrm>
            <a:off x="609600" y="76200"/>
            <a:ext cx="11176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8331200" y="6172200"/>
            <a:ext cx="33528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r>
              <a:rPr lang="en-US" smtClean="0"/>
              <a:t>Talk with Texas RE                                                   January 21, 2016</a:t>
            </a:r>
            <a:endParaRPr lang="en-US"/>
          </a:p>
        </p:txBody>
      </p:sp>
      <p:sp>
        <p:nvSpPr>
          <p:cNvPr id="1031" name="Rectangle 13"/>
          <p:cNvSpPr>
            <a:spLocks noChangeArrowheads="1"/>
          </p:cNvSpPr>
          <p:nvPr/>
        </p:nvSpPr>
        <p:spPr bwMode="auto">
          <a:xfrm>
            <a:off x="4572000" y="6477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0B1D24C9-3E0E-4BD4-B080-4072BA8C4DD6}" type="slidenum">
              <a:rPr lang="en-US" sz="1200"/>
              <a:pPr algn="ctr"/>
              <a:t>‹#›</a:t>
            </a:fld>
            <a:endParaRPr lang="en-US" sz="1200"/>
          </a:p>
        </p:txBody>
      </p:sp>
      <p:sp>
        <p:nvSpPr>
          <p:cNvPr id="1032" name="Text Box 20"/>
          <p:cNvSpPr txBox="1">
            <a:spLocks noChangeArrowheads="1"/>
          </p:cNvSpPr>
          <p:nvPr/>
        </p:nvSpPr>
        <p:spPr bwMode="auto">
          <a:xfrm>
            <a:off x="0" y="822326"/>
            <a:ext cx="12192000" cy="92075"/>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smtClean="0"/>
          </a:p>
        </p:txBody>
      </p:sp>
      <p:sp>
        <p:nvSpPr>
          <p:cNvPr id="1033" name="Text Box 21"/>
          <p:cNvSpPr txBox="1">
            <a:spLocks noChangeArrowheads="1"/>
          </p:cNvSpPr>
          <p:nvPr/>
        </p:nvSpPr>
        <p:spPr bwMode="auto">
          <a:xfrm>
            <a:off x="0" y="6049964"/>
            <a:ext cx="12192000" cy="46037"/>
          </a:xfrm>
          <a:prstGeom prst="rect">
            <a:avLst/>
          </a:prstGeom>
          <a:gradFill rotWithShape="1">
            <a:gsLst>
              <a:gs pos="0">
                <a:srgbClr val="003296"/>
              </a:gs>
              <a:gs pos="100000">
                <a:srgbClr val="ADADA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smtClean="0"/>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8600" y="6172200"/>
            <a:ext cx="2180032" cy="548640"/>
          </a:xfrm>
          <a:prstGeom prst="rect">
            <a:avLst/>
          </a:prstGeom>
        </p:spPr>
      </p:pic>
    </p:spTree>
  </p:cSld>
  <p:clrMap bg1="lt1" tx1="dk1" bg2="lt2" tx2="dk2" accent1="accent1" accent2="accent2" accent3="accent3" accent4="accent4" accent5="accent5" accent6="accent6" hlink="hlink" folHlink="folHlink"/>
  <p:sldLayoutIdLst>
    <p:sldLayoutId id="2147483756"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400">
          <a:solidFill>
            <a:srgbClr val="003296"/>
          </a:solidFill>
          <a:latin typeface="+mj-lt"/>
          <a:ea typeface="+mj-ea"/>
          <a:cs typeface="+mj-cs"/>
        </a:defRPr>
      </a:lvl1pPr>
      <a:lvl2pPr algn="l" rtl="0" eaLnBrk="1" fontAlgn="base" hangingPunct="1">
        <a:spcBef>
          <a:spcPct val="0"/>
        </a:spcBef>
        <a:spcAft>
          <a:spcPct val="0"/>
        </a:spcAft>
        <a:defRPr sz="2400">
          <a:solidFill>
            <a:srgbClr val="003296"/>
          </a:solidFill>
          <a:latin typeface="Arial Black" pitchFamily="34" charset="0"/>
        </a:defRPr>
      </a:lvl2pPr>
      <a:lvl3pPr algn="l" rtl="0" eaLnBrk="1" fontAlgn="base" hangingPunct="1">
        <a:spcBef>
          <a:spcPct val="0"/>
        </a:spcBef>
        <a:spcAft>
          <a:spcPct val="0"/>
        </a:spcAft>
        <a:defRPr sz="2400">
          <a:solidFill>
            <a:srgbClr val="003296"/>
          </a:solidFill>
          <a:latin typeface="Arial Black" pitchFamily="34" charset="0"/>
        </a:defRPr>
      </a:lvl3pPr>
      <a:lvl4pPr algn="l" rtl="0" eaLnBrk="1" fontAlgn="base" hangingPunct="1">
        <a:spcBef>
          <a:spcPct val="0"/>
        </a:spcBef>
        <a:spcAft>
          <a:spcPct val="0"/>
        </a:spcAft>
        <a:defRPr sz="2400">
          <a:solidFill>
            <a:srgbClr val="003296"/>
          </a:solidFill>
          <a:latin typeface="Arial Black" pitchFamily="34" charset="0"/>
        </a:defRPr>
      </a:lvl4pPr>
      <a:lvl5pPr algn="l" rtl="0" eaLnBrk="1" fontAlgn="base" hangingPunct="1">
        <a:spcBef>
          <a:spcPct val="0"/>
        </a:spcBef>
        <a:spcAft>
          <a:spcPct val="0"/>
        </a:spcAft>
        <a:defRPr sz="2400">
          <a:solidFill>
            <a:srgbClr val="003296"/>
          </a:solidFill>
          <a:latin typeface="Arial Black" pitchFamily="34" charset="0"/>
        </a:defRPr>
      </a:lvl5pPr>
      <a:lvl6pPr marL="457200" algn="l" rtl="0" eaLnBrk="1" fontAlgn="base" hangingPunct="1">
        <a:spcBef>
          <a:spcPct val="0"/>
        </a:spcBef>
        <a:spcAft>
          <a:spcPct val="0"/>
        </a:spcAft>
        <a:defRPr sz="2400">
          <a:solidFill>
            <a:srgbClr val="003296"/>
          </a:solidFill>
          <a:latin typeface="Arial Black" pitchFamily="34" charset="0"/>
        </a:defRPr>
      </a:lvl6pPr>
      <a:lvl7pPr marL="914400" algn="l" rtl="0" eaLnBrk="1" fontAlgn="base" hangingPunct="1">
        <a:spcBef>
          <a:spcPct val="0"/>
        </a:spcBef>
        <a:spcAft>
          <a:spcPct val="0"/>
        </a:spcAft>
        <a:defRPr sz="2400">
          <a:solidFill>
            <a:srgbClr val="003296"/>
          </a:solidFill>
          <a:latin typeface="Arial Black" pitchFamily="34" charset="0"/>
        </a:defRPr>
      </a:lvl7pPr>
      <a:lvl8pPr marL="1371600" algn="l" rtl="0" eaLnBrk="1" fontAlgn="base" hangingPunct="1">
        <a:spcBef>
          <a:spcPct val="0"/>
        </a:spcBef>
        <a:spcAft>
          <a:spcPct val="0"/>
        </a:spcAft>
        <a:defRPr sz="2400">
          <a:solidFill>
            <a:srgbClr val="003296"/>
          </a:solidFill>
          <a:latin typeface="Arial Black" pitchFamily="34" charset="0"/>
        </a:defRPr>
      </a:lvl8pPr>
      <a:lvl9pPr marL="1828800" algn="l" rtl="0" eaLnBrk="1" fontAlgn="base" hangingPunct="1">
        <a:spcBef>
          <a:spcPct val="0"/>
        </a:spcBef>
        <a:spcAft>
          <a:spcPct val="0"/>
        </a:spcAft>
        <a:defRPr sz="2400">
          <a:solidFill>
            <a:srgbClr val="003296"/>
          </a:solidFill>
          <a:latin typeface="Arial Black" pitchFamily="34" charset="0"/>
        </a:defRPr>
      </a:lvl9pPr>
    </p:titleStyle>
    <p:bodyStyle>
      <a:lvl1pPr marL="342900" indent="-342900" algn="l" rtl="0" eaLnBrk="1" fontAlgn="base" hangingPunct="1">
        <a:spcBef>
          <a:spcPct val="20000"/>
        </a:spcBef>
        <a:spcAft>
          <a:spcPct val="0"/>
        </a:spcAft>
        <a:buClr>
          <a:srgbClr val="6699FF"/>
        </a:buClr>
        <a:buFont typeface="Arial" charset="0"/>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9900"/>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6699FF"/>
        </a:buClr>
        <a:buChar char="•"/>
        <a:defRPr sz="2000">
          <a:solidFill>
            <a:schemeClr val="tx1"/>
          </a:solidFill>
          <a:latin typeface="+mn-lt"/>
        </a:defRPr>
      </a:lvl3pPr>
      <a:lvl4pPr marL="1600200" indent="-228600" algn="l" rtl="0" eaLnBrk="1" fontAlgn="base" hangingPunct="1">
        <a:spcBef>
          <a:spcPct val="20000"/>
        </a:spcBef>
        <a:spcAft>
          <a:spcPct val="0"/>
        </a:spcAft>
        <a:buClr>
          <a:srgbClr val="CC9900"/>
        </a:buClr>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5pPr>
      <a:lvl6pPr marL="25146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rgbClr val="6699FF"/>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erc.com/pa/Stand/PRC0052iRD/PRC-005-2_R3_and_R4_Implementation_Timelines.pdf" TargetMode="External"/><Relationship Id="rId2" Type="http://schemas.openxmlformats.org/officeDocument/2006/relationships/hyperlink" Target="http://www.nerc.com/pa/Stand/PRC0052RD/Project_2007-17_Implementation_Plan_Clean_errata.pdf" TargetMode="External"/><Relationship Id="rId1" Type="http://schemas.openxmlformats.org/officeDocument/2006/relationships/slideLayout" Target="../slideLayouts/slideLayout2.xml"/><Relationship Id="rId6" Type="http://schemas.openxmlformats.org/officeDocument/2006/relationships/hyperlink" Target="http://www.nerc.com/pa/Stand/PRC0056RD/PRC-005-6_Implementation_Plan_clean_2015Oct09.pdf" TargetMode="External"/><Relationship Id="rId5" Type="http://schemas.openxmlformats.org/officeDocument/2006/relationships/hyperlink" Target="http://www.nerc.com/pa/Stand/PRC0052iRD/PRC-005-2i%20Implementation%20Plan%20Errata%20clean.pdf" TargetMode="External"/><Relationship Id="rId4" Type="http://schemas.openxmlformats.org/officeDocument/2006/relationships/hyperlink" Target="http://www.nerc.com/pa/Stand/PRC0052RD/Project_200717_Protection_System_Maintenance_and%20T_Supplementary_Reference_clean_10-2012_2.pdf"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114800"/>
            <a:ext cx="9753600" cy="1143000"/>
          </a:xfrm>
        </p:spPr>
        <p:txBody>
          <a:bodyPr/>
          <a:lstStyle/>
          <a:p>
            <a:r>
              <a:rPr lang="en-US" dirty="0" smtClean="0"/>
              <a:t>Dennis Glass</a:t>
            </a:r>
            <a:endParaRPr lang="en-US" dirty="0"/>
          </a:p>
          <a:p>
            <a:r>
              <a:rPr lang="en-US" dirty="0" smtClean="0"/>
              <a:t>Compliance Analyst III</a:t>
            </a:r>
            <a:endParaRPr lang="en-US" dirty="0"/>
          </a:p>
          <a:p>
            <a:r>
              <a:rPr lang="en-US" dirty="0"/>
              <a:t>January 21, </a:t>
            </a:r>
            <a:r>
              <a:rPr lang="en-US" dirty="0" smtClean="0"/>
              <a:t>2016</a:t>
            </a:r>
            <a:endParaRPr lang="en-US" dirty="0"/>
          </a:p>
        </p:txBody>
      </p:sp>
      <p:sp>
        <p:nvSpPr>
          <p:cNvPr id="2" name="Title 1"/>
          <p:cNvSpPr>
            <a:spLocks noGrp="1"/>
          </p:cNvSpPr>
          <p:nvPr>
            <p:ph type="ctrTitle"/>
          </p:nvPr>
        </p:nvSpPr>
        <p:spPr>
          <a:xfrm>
            <a:off x="1219200" y="2209801"/>
            <a:ext cx="9753600" cy="1241425"/>
          </a:xfrm>
        </p:spPr>
        <p:txBody>
          <a:bodyPr/>
          <a:lstStyle/>
          <a:p>
            <a:r>
              <a:rPr lang="en-US" dirty="0" smtClean="0"/>
              <a:t>PRC-005-6</a:t>
            </a:r>
            <a:br>
              <a:rPr lang="en-US" dirty="0" smtClean="0"/>
            </a:br>
            <a:r>
              <a:rPr lang="en-US" dirty="0" smtClean="0"/>
              <a:t>Protection System, Automatic Reclosing, and Sudden Pressure Relaying Maintenance</a:t>
            </a:r>
            <a:endParaRPr lang="en-US" dirty="0"/>
          </a:p>
        </p:txBody>
      </p:sp>
      <p:sp>
        <p:nvSpPr>
          <p:cNvPr id="4" name="Footer Placeholder 3"/>
          <p:cNvSpPr>
            <a:spLocks noGrp="1"/>
          </p:cNvSpPr>
          <p:nvPr>
            <p:ph type="ftr" sz="quarter" idx="11"/>
          </p:nvPr>
        </p:nvSpPr>
        <p:spPr/>
        <p:txBody>
          <a:bodyPr/>
          <a:lstStyle/>
          <a:p>
            <a:pPr>
              <a:defRPr/>
            </a:pPr>
            <a:r>
              <a:rPr lang="en-US" smtClean="0"/>
              <a:t>Talk with Texas RE                                                   January 21, 2016</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Date</a:t>
            </a:r>
          </a:p>
        </p:txBody>
      </p:sp>
      <p:sp>
        <p:nvSpPr>
          <p:cNvPr id="4" name="Footer Placeholder 3"/>
          <p:cNvSpPr>
            <a:spLocks noGrp="1"/>
          </p:cNvSpPr>
          <p:nvPr>
            <p:ph type="ftr" sz="quarter" idx="10"/>
          </p:nvPr>
        </p:nvSpPr>
        <p:spPr/>
        <p:txBody>
          <a:bodyPr/>
          <a:lstStyle/>
          <a:p>
            <a:pPr>
              <a:defRPr/>
            </a:pPr>
            <a:r>
              <a:rPr lang="en-US" smtClean="0"/>
              <a:t>Talk with Texas RE                                                   January 21, 2016</a:t>
            </a:r>
            <a:endParaRPr lang="en-US"/>
          </a:p>
        </p:txBody>
      </p:sp>
      <p:grpSp>
        <p:nvGrpSpPr>
          <p:cNvPr id="5" name="Group 4"/>
          <p:cNvGrpSpPr/>
          <p:nvPr/>
        </p:nvGrpSpPr>
        <p:grpSpPr>
          <a:xfrm>
            <a:off x="609600" y="1066800"/>
            <a:ext cx="10744200" cy="704088"/>
            <a:chOff x="0" y="119904"/>
            <a:chExt cx="10744200" cy="1173222"/>
          </a:xfrm>
        </p:grpSpPr>
        <p:sp>
          <p:nvSpPr>
            <p:cNvPr id="6" name="Rounded Rectangle 5"/>
            <p:cNvSpPr/>
            <p:nvPr/>
          </p:nvSpPr>
          <p:spPr>
            <a:xfrm>
              <a:off x="0" y="119904"/>
              <a:ext cx="10744200" cy="1142749"/>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Rounded Rectangle 4"/>
            <p:cNvSpPr/>
            <p:nvPr/>
          </p:nvSpPr>
          <p:spPr>
            <a:xfrm>
              <a:off x="60211" y="180115"/>
              <a:ext cx="10623778" cy="11130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0" tIns="114300" rIns="114300" bIns="114300" numCol="1" spcCol="1270" anchor="ctr" anchorCtr="0">
              <a:noAutofit/>
            </a:bodyPr>
            <a:lstStyle/>
            <a:p>
              <a:pPr lvl="0" defTabSz="1333500">
                <a:lnSpc>
                  <a:spcPct val="90000"/>
                </a:lnSpc>
                <a:spcAft>
                  <a:spcPct val="35000"/>
                </a:spcAft>
              </a:pPr>
              <a:r>
                <a:rPr lang="en-US" sz="3000" b="1" dirty="0"/>
                <a:t>Enforcement </a:t>
              </a:r>
              <a:r>
                <a:rPr lang="en-US" sz="3000" b="1" dirty="0" smtClean="0"/>
                <a:t>Date of Standard:</a:t>
              </a:r>
              <a:endParaRPr lang="en-US" sz="3000" kern="1200" dirty="0"/>
            </a:p>
          </p:txBody>
        </p:sp>
      </p:grpSp>
      <p:grpSp>
        <p:nvGrpSpPr>
          <p:cNvPr id="8" name="Group 7"/>
          <p:cNvGrpSpPr/>
          <p:nvPr/>
        </p:nvGrpSpPr>
        <p:grpSpPr>
          <a:xfrm>
            <a:off x="609600" y="1905000"/>
            <a:ext cx="10804411" cy="3695325"/>
            <a:chOff x="0" y="1417321"/>
            <a:chExt cx="10744200" cy="3161925"/>
          </a:xfrm>
        </p:grpSpPr>
        <p:sp>
          <p:nvSpPr>
            <p:cNvPr id="9" name="Rectangle 8"/>
            <p:cNvSpPr/>
            <p:nvPr/>
          </p:nvSpPr>
          <p:spPr>
            <a:xfrm>
              <a:off x="0" y="1417321"/>
              <a:ext cx="10744200" cy="316192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0" y="1417321"/>
              <a:ext cx="10744200" cy="316192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41128" tIns="33020" rIns="184912" bIns="33020" numCol="1" spcCol="1270" anchor="t" anchorCtr="0">
              <a:noAutofit/>
            </a:bodyPr>
            <a:lstStyle/>
            <a:p>
              <a:pPr marL="228600" lvl="1" indent="-228600" defTabSz="1155700">
                <a:lnSpc>
                  <a:spcPct val="90000"/>
                </a:lnSpc>
                <a:spcAft>
                  <a:spcPct val="20000"/>
                </a:spcAft>
                <a:buChar char="••"/>
              </a:pPr>
              <a:r>
                <a:rPr lang="en-US" sz="2600" dirty="0"/>
                <a:t>January 1, 2016</a:t>
              </a:r>
              <a:endParaRPr lang="en-US" sz="2600" kern="1200" dirty="0"/>
            </a:p>
          </p:txBody>
        </p:sp>
      </p:grpSp>
    </p:spTree>
    <p:extLst>
      <p:ext uri="{BB962C8B-B14F-4D97-AF65-F5344CB8AC3E}">
        <p14:creationId xmlns:p14="http://schemas.microsoft.com/office/powerpoint/2010/main" val="3770077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Changes</a:t>
            </a:r>
          </a:p>
        </p:txBody>
      </p:sp>
      <p:sp>
        <p:nvSpPr>
          <p:cNvPr id="4" name="Footer Placeholder 3"/>
          <p:cNvSpPr>
            <a:spLocks noGrp="1"/>
          </p:cNvSpPr>
          <p:nvPr>
            <p:ph type="ftr" sz="quarter" idx="10"/>
          </p:nvPr>
        </p:nvSpPr>
        <p:spPr/>
        <p:txBody>
          <a:bodyPr/>
          <a:lstStyle/>
          <a:p>
            <a:pPr>
              <a:defRPr/>
            </a:pPr>
            <a:r>
              <a:rPr lang="en-US" smtClean="0"/>
              <a:t>Talk with Texas RE                                                   January 21, 2016</a:t>
            </a:r>
            <a:endParaRPr lang="en-US"/>
          </a:p>
        </p:txBody>
      </p:sp>
      <p:grpSp>
        <p:nvGrpSpPr>
          <p:cNvPr id="5" name="Group 4"/>
          <p:cNvGrpSpPr/>
          <p:nvPr/>
        </p:nvGrpSpPr>
        <p:grpSpPr>
          <a:xfrm>
            <a:off x="609600" y="1066800"/>
            <a:ext cx="10744200" cy="704088"/>
            <a:chOff x="0" y="119904"/>
            <a:chExt cx="10744200" cy="1173222"/>
          </a:xfrm>
        </p:grpSpPr>
        <p:sp>
          <p:nvSpPr>
            <p:cNvPr id="6" name="Rounded Rectangle 5"/>
            <p:cNvSpPr/>
            <p:nvPr/>
          </p:nvSpPr>
          <p:spPr>
            <a:xfrm>
              <a:off x="0" y="119904"/>
              <a:ext cx="10744200" cy="1142749"/>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Rounded Rectangle 4"/>
            <p:cNvSpPr/>
            <p:nvPr/>
          </p:nvSpPr>
          <p:spPr>
            <a:xfrm>
              <a:off x="60211" y="180115"/>
              <a:ext cx="10623778" cy="11130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0" tIns="114300" rIns="114300" bIns="114300" numCol="1" spcCol="1270" anchor="ctr" anchorCtr="0">
              <a:noAutofit/>
            </a:bodyPr>
            <a:lstStyle/>
            <a:p>
              <a:pPr lvl="0" defTabSz="1333500">
                <a:lnSpc>
                  <a:spcPct val="90000"/>
                </a:lnSpc>
                <a:spcAft>
                  <a:spcPct val="35000"/>
                </a:spcAft>
              </a:pPr>
              <a:r>
                <a:rPr lang="en-US" sz="3000" b="1" dirty="0"/>
                <a:t>Nine changes from </a:t>
              </a:r>
              <a:r>
                <a:rPr lang="en-US" sz="3000" b="1" kern="1200" dirty="0" smtClean="0"/>
                <a:t>PRC-005-1 to PRC-005-6:</a:t>
              </a:r>
              <a:endParaRPr lang="en-US" sz="3000" kern="1200" dirty="0"/>
            </a:p>
          </p:txBody>
        </p:sp>
      </p:grpSp>
      <p:grpSp>
        <p:nvGrpSpPr>
          <p:cNvPr id="8" name="Group 7"/>
          <p:cNvGrpSpPr/>
          <p:nvPr/>
        </p:nvGrpSpPr>
        <p:grpSpPr>
          <a:xfrm>
            <a:off x="609600" y="1905000"/>
            <a:ext cx="10804411" cy="3695325"/>
            <a:chOff x="0" y="1417321"/>
            <a:chExt cx="10744200" cy="3161925"/>
          </a:xfrm>
        </p:grpSpPr>
        <p:sp>
          <p:nvSpPr>
            <p:cNvPr id="9" name="Rectangle 8"/>
            <p:cNvSpPr/>
            <p:nvPr/>
          </p:nvSpPr>
          <p:spPr>
            <a:xfrm>
              <a:off x="0" y="1417321"/>
              <a:ext cx="10744200" cy="316192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0" y="1417321"/>
              <a:ext cx="10744200" cy="316192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41128" tIns="33020" rIns="184912" bIns="33020" numCol="1" spcCol="1270" anchor="t" anchorCtr="0">
              <a:noAutofit/>
            </a:bodyPr>
            <a:lstStyle/>
            <a:p>
              <a:pPr marL="228600" lvl="1" indent="-228600" algn="l" defTabSz="1155700" rtl="0">
                <a:lnSpc>
                  <a:spcPct val="90000"/>
                </a:lnSpc>
                <a:spcBef>
                  <a:spcPct val="0"/>
                </a:spcBef>
                <a:spcAft>
                  <a:spcPct val="20000"/>
                </a:spcAft>
                <a:buChar char="••"/>
              </a:pPr>
              <a:r>
                <a:rPr lang="en-US" sz="2600" kern="1200" dirty="0" smtClean="0"/>
                <a:t>Requirements now apply to BES dispersed power producing resources</a:t>
              </a:r>
              <a:endParaRPr lang="en-US" sz="2600" kern="1200" dirty="0"/>
            </a:p>
            <a:p>
              <a:pPr marL="228600" lvl="1" indent="-228600" algn="l" defTabSz="1155700" rtl="0">
                <a:lnSpc>
                  <a:spcPct val="90000"/>
                </a:lnSpc>
                <a:spcBef>
                  <a:spcPct val="0"/>
                </a:spcBef>
                <a:spcAft>
                  <a:spcPct val="20000"/>
                </a:spcAft>
                <a:buChar char="••"/>
              </a:pPr>
              <a:r>
                <a:rPr lang="en-US" sz="2600" kern="1200" dirty="0" smtClean="0"/>
                <a:t>Special Protection System and SPS now Remedial Action Scheme and RAS</a:t>
              </a:r>
              <a:endParaRPr lang="en-US" sz="2600" kern="1200" dirty="0"/>
            </a:p>
            <a:p>
              <a:pPr marL="228600" lvl="1" indent="-228600" algn="l" defTabSz="1155700" rtl="0">
                <a:lnSpc>
                  <a:spcPct val="90000"/>
                </a:lnSpc>
                <a:spcBef>
                  <a:spcPct val="0"/>
                </a:spcBef>
                <a:spcAft>
                  <a:spcPct val="20000"/>
                </a:spcAft>
                <a:buChar char="••"/>
              </a:pPr>
              <a:r>
                <a:rPr lang="en-US" sz="2600" kern="1200" dirty="0" smtClean="0"/>
                <a:t>Automatic Reclosing now included in maintenance programs</a:t>
              </a:r>
              <a:endParaRPr lang="en-US" sz="2600" kern="1200" dirty="0"/>
            </a:p>
            <a:p>
              <a:pPr marL="228600" lvl="1" indent="-228600" algn="l" defTabSz="1155700" rtl="0">
                <a:lnSpc>
                  <a:spcPct val="90000"/>
                </a:lnSpc>
                <a:spcBef>
                  <a:spcPct val="0"/>
                </a:spcBef>
                <a:spcAft>
                  <a:spcPct val="20000"/>
                </a:spcAft>
                <a:buChar char="••"/>
              </a:pPr>
              <a:r>
                <a:rPr lang="en-US" sz="2600" kern="1200" dirty="0" smtClean="0"/>
                <a:t>Sudden Pressure Relaying now included in maintenance programs</a:t>
              </a:r>
              <a:endParaRPr lang="en-US" sz="2600" kern="1200" dirty="0"/>
            </a:p>
            <a:p>
              <a:pPr marL="228600" lvl="1" indent="-228600" algn="l" defTabSz="1155700" rtl="0">
                <a:lnSpc>
                  <a:spcPct val="90000"/>
                </a:lnSpc>
                <a:spcBef>
                  <a:spcPct val="0"/>
                </a:spcBef>
                <a:spcAft>
                  <a:spcPct val="20000"/>
                </a:spcAft>
                <a:buChar char="••"/>
              </a:pPr>
              <a:r>
                <a:rPr lang="en-US" sz="2600" kern="1200" dirty="0" smtClean="0"/>
                <a:t>Added supervisory relays, voltage sensing devices, and associated control circuitry to Automatic Reclosing</a:t>
              </a:r>
              <a:endParaRPr lang="en-US" sz="2600" kern="1200" dirty="0"/>
            </a:p>
          </p:txBody>
        </p:sp>
      </p:grpSp>
    </p:spTree>
    <p:extLst>
      <p:ext uri="{BB962C8B-B14F-4D97-AF65-F5344CB8AC3E}">
        <p14:creationId xmlns:p14="http://schemas.microsoft.com/office/powerpoint/2010/main" val="742691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Plan – Overview</a:t>
            </a:r>
            <a:endParaRPr lang="en-US" b="1" dirty="0"/>
          </a:p>
        </p:txBody>
      </p:sp>
      <p:sp>
        <p:nvSpPr>
          <p:cNvPr id="4" name="Footer Placeholder 3"/>
          <p:cNvSpPr>
            <a:spLocks noGrp="1"/>
          </p:cNvSpPr>
          <p:nvPr>
            <p:ph type="ftr" sz="quarter" idx="10"/>
          </p:nvPr>
        </p:nvSpPr>
        <p:spPr/>
        <p:txBody>
          <a:bodyPr/>
          <a:lstStyle/>
          <a:p>
            <a:pPr>
              <a:defRPr/>
            </a:pPr>
            <a:r>
              <a:rPr lang="en-US" smtClean="0"/>
              <a:t>Talk with Texas RE                                                   January 21, 2016</a:t>
            </a:r>
            <a:endParaRPr lang="en-US"/>
          </a:p>
        </p:txBody>
      </p:sp>
      <p:grpSp>
        <p:nvGrpSpPr>
          <p:cNvPr id="5" name="Group 4"/>
          <p:cNvGrpSpPr/>
          <p:nvPr/>
        </p:nvGrpSpPr>
        <p:grpSpPr>
          <a:xfrm>
            <a:off x="609600" y="1066800"/>
            <a:ext cx="10744200" cy="704088"/>
            <a:chOff x="0" y="119904"/>
            <a:chExt cx="10744200" cy="1173222"/>
          </a:xfrm>
        </p:grpSpPr>
        <p:sp>
          <p:nvSpPr>
            <p:cNvPr id="6" name="Rounded Rectangle 5"/>
            <p:cNvSpPr/>
            <p:nvPr/>
          </p:nvSpPr>
          <p:spPr>
            <a:xfrm>
              <a:off x="0" y="119904"/>
              <a:ext cx="10744200" cy="1142749"/>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Rounded Rectangle 4"/>
            <p:cNvSpPr/>
            <p:nvPr/>
          </p:nvSpPr>
          <p:spPr>
            <a:xfrm>
              <a:off x="60211" y="180115"/>
              <a:ext cx="10623778" cy="11130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0" tIns="114300" rIns="114300" bIns="114300" numCol="1" spcCol="1270" anchor="ctr" anchorCtr="0">
              <a:noAutofit/>
            </a:bodyPr>
            <a:lstStyle/>
            <a:p>
              <a:pPr lvl="0" defTabSz="1333500">
                <a:lnSpc>
                  <a:spcPct val="90000"/>
                </a:lnSpc>
                <a:spcAft>
                  <a:spcPct val="35000"/>
                </a:spcAft>
              </a:pPr>
              <a:r>
                <a:rPr lang="en-US" sz="3000" b="1" dirty="0"/>
                <a:t>The PRC-005-6 Implementation Plan </a:t>
              </a:r>
              <a:r>
                <a:rPr lang="en-US" sz="3000" b="1" dirty="0" smtClean="0"/>
                <a:t>addresses:</a:t>
              </a:r>
              <a:endParaRPr lang="en-US" sz="3000" b="1" dirty="0"/>
            </a:p>
          </p:txBody>
        </p:sp>
      </p:grpSp>
      <p:grpSp>
        <p:nvGrpSpPr>
          <p:cNvPr id="8" name="Group 7"/>
          <p:cNvGrpSpPr/>
          <p:nvPr/>
        </p:nvGrpSpPr>
        <p:grpSpPr>
          <a:xfrm>
            <a:off x="609600" y="1905000"/>
            <a:ext cx="10804411" cy="4206989"/>
            <a:chOff x="0" y="1417321"/>
            <a:chExt cx="10744200" cy="3161925"/>
          </a:xfrm>
        </p:grpSpPr>
        <p:sp>
          <p:nvSpPr>
            <p:cNvPr id="9" name="Rectangle 8"/>
            <p:cNvSpPr/>
            <p:nvPr/>
          </p:nvSpPr>
          <p:spPr>
            <a:xfrm>
              <a:off x="0" y="1417321"/>
              <a:ext cx="10744200" cy="316192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0" y="1417321"/>
              <a:ext cx="10744200" cy="316192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41128" tIns="33020" rIns="184912" bIns="33020" numCol="1" spcCol="1270" anchor="t" anchorCtr="0">
              <a:noAutofit/>
            </a:bodyPr>
            <a:lstStyle/>
            <a:p>
              <a:pPr marL="228600" lvl="1" indent="-228600" defTabSz="1155700">
                <a:lnSpc>
                  <a:spcPct val="90000"/>
                </a:lnSpc>
                <a:spcAft>
                  <a:spcPct val="20000"/>
                </a:spcAft>
                <a:buChar char="••"/>
              </a:pPr>
              <a:r>
                <a:rPr lang="en-US" sz="2600" dirty="0"/>
                <a:t>The implementation of changes relating to maintenance and testing of Automatic Reclosing and Sudden Pressure Relay devices</a:t>
              </a:r>
            </a:p>
            <a:p>
              <a:pPr marL="228600" lvl="1" indent="-228600" defTabSz="1155700">
                <a:lnSpc>
                  <a:spcPct val="90000"/>
                </a:lnSpc>
                <a:spcAft>
                  <a:spcPct val="20000"/>
                </a:spcAft>
                <a:buChar char="••"/>
              </a:pPr>
              <a:r>
                <a:rPr lang="en-US" sz="2600" dirty="0"/>
                <a:t>The phased implementation approach included in PRC‐005‐2 will remain as‐is and is carried forward and incorporated by reference</a:t>
              </a:r>
            </a:p>
            <a:p>
              <a:pPr marL="228600" lvl="1" indent="-228600" defTabSz="1155700">
                <a:lnSpc>
                  <a:spcPct val="90000"/>
                </a:lnSpc>
                <a:spcAft>
                  <a:spcPct val="20000"/>
                </a:spcAft>
                <a:buChar char="••"/>
              </a:pPr>
              <a:r>
                <a:rPr lang="en-US" sz="2600" dirty="0"/>
                <a:t>This implementation plan replaces all previous PRC-005 implementation plans</a:t>
              </a:r>
            </a:p>
            <a:p>
              <a:pPr marL="228600" lvl="1" indent="-228600" defTabSz="1155700">
                <a:lnSpc>
                  <a:spcPct val="90000"/>
                </a:lnSpc>
                <a:spcAft>
                  <a:spcPct val="20000"/>
                </a:spcAft>
                <a:buChar char="••"/>
              </a:pPr>
              <a:r>
                <a:rPr lang="en-US" sz="2600" dirty="0"/>
                <a:t>PRC‐005‐2(</a:t>
              </a:r>
              <a:r>
                <a:rPr lang="en-US" sz="2600" dirty="0" err="1"/>
                <a:t>i</a:t>
              </a:r>
              <a:r>
                <a:rPr lang="en-US" sz="2600" dirty="0"/>
                <a:t>) will remain in effect until entities are required to be compliant with R1, R2, and R5 of PRC‐005‐6 under this implementation plan</a:t>
              </a:r>
              <a:endParaRPr lang="en-US" sz="2600" kern="1200" dirty="0"/>
            </a:p>
          </p:txBody>
        </p:sp>
      </p:grpSp>
    </p:spTree>
    <p:extLst>
      <p:ext uri="{BB962C8B-B14F-4D97-AF65-F5344CB8AC3E}">
        <p14:creationId xmlns:p14="http://schemas.microsoft.com/office/powerpoint/2010/main" val="1876107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Plan – Considerations</a:t>
            </a:r>
            <a:endParaRPr lang="en-US" b="1" dirty="0"/>
          </a:p>
        </p:txBody>
      </p:sp>
      <p:sp>
        <p:nvSpPr>
          <p:cNvPr id="4" name="Footer Placeholder 3"/>
          <p:cNvSpPr>
            <a:spLocks noGrp="1"/>
          </p:cNvSpPr>
          <p:nvPr>
            <p:ph type="ftr" sz="quarter" idx="10"/>
          </p:nvPr>
        </p:nvSpPr>
        <p:spPr/>
        <p:txBody>
          <a:bodyPr/>
          <a:lstStyle/>
          <a:p>
            <a:pPr>
              <a:defRPr/>
            </a:pPr>
            <a:r>
              <a:rPr lang="en-US" smtClean="0"/>
              <a:t>Talk with Texas RE                                                   January 21, 2016</a:t>
            </a:r>
            <a:endParaRPr lang="en-US"/>
          </a:p>
        </p:txBody>
      </p:sp>
      <p:grpSp>
        <p:nvGrpSpPr>
          <p:cNvPr id="5" name="Group 4"/>
          <p:cNvGrpSpPr/>
          <p:nvPr/>
        </p:nvGrpSpPr>
        <p:grpSpPr>
          <a:xfrm>
            <a:off x="609600" y="1066800"/>
            <a:ext cx="10744200" cy="704088"/>
            <a:chOff x="0" y="119904"/>
            <a:chExt cx="10744200" cy="1173222"/>
          </a:xfrm>
        </p:grpSpPr>
        <p:sp>
          <p:nvSpPr>
            <p:cNvPr id="6" name="Rounded Rectangle 5"/>
            <p:cNvSpPr/>
            <p:nvPr/>
          </p:nvSpPr>
          <p:spPr>
            <a:xfrm>
              <a:off x="0" y="119904"/>
              <a:ext cx="10744200" cy="1142749"/>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Rounded Rectangle 4"/>
            <p:cNvSpPr/>
            <p:nvPr/>
          </p:nvSpPr>
          <p:spPr>
            <a:xfrm>
              <a:off x="60211" y="180115"/>
              <a:ext cx="10623778" cy="11130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0" tIns="114300" rIns="114300" bIns="114300" numCol="1" spcCol="1270" anchor="ctr" anchorCtr="0">
              <a:noAutofit/>
            </a:bodyPr>
            <a:lstStyle/>
            <a:p>
              <a:pPr lvl="0" defTabSz="1333500">
                <a:lnSpc>
                  <a:spcPct val="90000"/>
                </a:lnSpc>
                <a:spcAft>
                  <a:spcPct val="35000"/>
                </a:spcAft>
              </a:pPr>
              <a:r>
                <a:rPr lang="en-US" sz="3000" b="1" dirty="0"/>
                <a:t>The Implementation Plan considers the following:</a:t>
              </a:r>
              <a:endParaRPr lang="en-US" sz="3000" kern="1200" dirty="0"/>
            </a:p>
          </p:txBody>
        </p:sp>
      </p:grpSp>
      <p:grpSp>
        <p:nvGrpSpPr>
          <p:cNvPr id="8" name="Group 7"/>
          <p:cNvGrpSpPr/>
          <p:nvPr/>
        </p:nvGrpSpPr>
        <p:grpSpPr>
          <a:xfrm>
            <a:off x="609600" y="1905000"/>
            <a:ext cx="10804411" cy="4206989"/>
            <a:chOff x="0" y="1417321"/>
            <a:chExt cx="10744200" cy="3161925"/>
          </a:xfrm>
        </p:grpSpPr>
        <p:sp>
          <p:nvSpPr>
            <p:cNvPr id="9" name="Rectangle 8"/>
            <p:cNvSpPr/>
            <p:nvPr/>
          </p:nvSpPr>
          <p:spPr>
            <a:xfrm>
              <a:off x="0" y="1417321"/>
              <a:ext cx="10744200" cy="316192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0" y="1417321"/>
              <a:ext cx="10744200" cy="316192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41128" tIns="33020" rIns="184912" bIns="33020" numCol="1" spcCol="1270" anchor="t" anchorCtr="0">
              <a:noAutofit/>
            </a:bodyPr>
            <a:lstStyle/>
            <a:p>
              <a:pPr marL="228600" lvl="1" indent="-228600" defTabSz="1155700">
                <a:lnSpc>
                  <a:spcPct val="90000"/>
                </a:lnSpc>
                <a:spcAft>
                  <a:spcPct val="20000"/>
                </a:spcAft>
                <a:buChar char="••"/>
              </a:pPr>
              <a:r>
                <a:rPr lang="en-US" sz="2600" dirty="0"/>
                <a:t>PRC‐005‐6 establishes minimum maintenance activities and maximum allowable maintenance intervals for Protection System, Automatic Reclosing, and Sudden Pressure Relaying Components</a:t>
              </a:r>
            </a:p>
            <a:p>
              <a:pPr marL="228600" lvl="1" indent="-228600" defTabSz="1155700">
                <a:lnSpc>
                  <a:spcPct val="90000"/>
                </a:lnSpc>
                <a:spcAft>
                  <a:spcPct val="20000"/>
                </a:spcAft>
                <a:buChar char="••"/>
              </a:pPr>
              <a:r>
                <a:rPr lang="en-US" sz="2600" dirty="0"/>
                <a:t>The maintenance activities may not be presently performed by some registered entities and the established maximum allowable intervals may be shorter than those currently in use by some entities</a:t>
              </a:r>
            </a:p>
            <a:p>
              <a:pPr marL="228600" lvl="1" indent="-228600" defTabSz="1155700">
                <a:lnSpc>
                  <a:spcPct val="90000"/>
                </a:lnSpc>
                <a:spcAft>
                  <a:spcPct val="20000"/>
                </a:spcAft>
                <a:buChar char="••"/>
              </a:pPr>
              <a:r>
                <a:rPr lang="en-US" sz="2600" dirty="0"/>
                <a:t>The implementation schedule carries forward and incorporates by reference the implementation schedules contained in all previous PRC-005 implementation schedules</a:t>
              </a:r>
              <a:endParaRPr lang="en-US" sz="2600" kern="1200" dirty="0"/>
            </a:p>
          </p:txBody>
        </p:sp>
      </p:grpSp>
    </p:spTree>
    <p:extLst>
      <p:ext uri="{BB962C8B-B14F-4D97-AF65-F5344CB8AC3E}">
        <p14:creationId xmlns:p14="http://schemas.microsoft.com/office/powerpoint/2010/main" val="3325264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Plan – </a:t>
            </a:r>
            <a:r>
              <a:rPr lang="en-US" dirty="0" smtClean="0"/>
              <a:t>General</a:t>
            </a:r>
            <a:endParaRPr lang="en-US" b="1" dirty="0"/>
          </a:p>
        </p:txBody>
      </p:sp>
      <p:sp>
        <p:nvSpPr>
          <p:cNvPr id="4" name="Footer Placeholder 3"/>
          <p:cNvSpPr>
            <a:spLocks noGrp="1"/>
          </p:cNvSpPr>
          <p:nvPr>
            <p:ph type="ftr" sz="quarter" idx="10"/>
          </p:nvPr>
        </p:nvSpPr>
        <p:spPr/>
        <p:txBody>
          <a:bodyPr/>
          <a:lstStyle/>
          <a:p>
            <a:pPr>
              <a:defRPr/>
            </a:pPr>
            <a:r>
              <a:rPr lang="en-US" smtClean="0"/>
              <a:t>Talk with Texas RE                                                   January 21, 2016</a:t>
            </a:r>
            <a:endParaRPr lang="en-US"/>
          </a:p>
        </p:txBody>
      </p:sp>
      <p:grpSp>
        <p:nvGrpSpPr>
          <p:cNvPr id="5" name="Group 4"/>
          <p:cNvGrpSpPr/>
          <p:nvPr/>
        </p:nvGrpSpPr>
        <p:grpSpPr>
          <a:xfrm>
            <a:off x="609600" y="1066800"/>
            <a:ext cx="10744200" cy="704088"/>
            <a:chOff x="0" y="119904"/>
            <a:chExt cx="10744200" cy="1173222"/>
          </a:xfrm>
        </p:grpSpPr>
        <p:sp>
          <p:nvSpPr>
            <p:cNvPr id="6" name="Rounded Rectangle 5"/>
            <p:cNvSpPr/>
            <p:nvPr/>
          </p:nvSpPr>
          <p:spPr>
            <a:xfrm>
              <a:off x="0" y="119904"/>
              <a:ext cx="10744200" cy="1142749"/>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Rounded Rectangle 4"/>
            <p:cNvSpPr/>
            <p:nvPr/>
          </p:nvSpPr>
          <p:spPr>
            <a:xfrm>
              <a:off x="60211" y="180115"/>
              <a:ext cx="10623778" cy="11130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0" tIns="114300" rIns="114300" bIns="114300" numCol="1" spcCol="1270" anchor="ctr" anchorCtr="0">
              <a:noAutofit/>
            </a:bodyPr>
            <a:lstStyle/>
            <a:p>
              <a:pPr lvl="0" defTabSz="1333500">
                <a:lnSpc>
                  <a:spcPct val="90000"/>
                </a:lnSpc>
                <a:spcAft>
                  <a:spcPct val="35000"/>
                </a:spcAft>
              </a:pPr>
              <a:r>
                <a:rPr lang="en-US" sz="3000" b="1" dirty="0"/>
                <a:t>General Considerations:</a:t>
              </a:r>
              <a:endParaRPr lang="en-US" sz="3000" b="1" kern="1200" dirty="0"/>
            </a:p>
          </p:txBody>
        </p:sp>
      </p:grpSp>
      <p:grpSp>
        <p:nvGrpSpPr>
          <p:cNvPr id="8" name="Group 7"/>
          <p:cNvGrpSpPr/>
          <p:nvPr/>
        </p:nvGrpSpPr>
        <p:grpSpPr>
          <a:xfrm>
            <a:off x="609600" y="1905000"/>
            <a:ext cx="10972800" cy="4206989"/>
            <a:chOff x="0" y="1417321"/>
            <a:chExt cx="10744200" cy="3161925"/>
          </a:xfrm>
        </p:grpSpPr>
        <p:sp>
          <p:nvSpPr>
            <p:cNvPr id="9" name="Rectangle 8"/>
            <p:cNvSpPr/>
            <p:nvPr/>
          </p:nvSpPr>
          <p:spPr>
            <a:xfrm>
              <a:off x="0" y="1417321"/>
              <a:ext cx="10744200" cy="316192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0" y="1417321"/>
              <a:ext cx="10744200" cy="316192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41128" tIns="33020" rIns="184912" bIns="33020" numCol="1" spcCol="1270" anchor="t" anchorCtr="0">
              <a:noAutofit/>
            </a:bodyPr>
            <a:lstStyle/>
            <a:p>
              <a:pPr marL="228600" lvl="1" indent="-228600" defTabSz="1155700">
                <a:lnSpc>
                  <a:spcPct val="90000"/>
                </a:lnSpc>
                <a:spcAft>
                  <a:spcPct val="20000"/>
                </a:spcAft>
                <a:buChar char="••"/>
              </a:pPr>
              <a:r>
                <a:rPr lang="en-US" sz="2600" dirty="0"/>
                <a:t>Each </a:t>
              </a:r>
              <a:r>
                <a:rPr lang="en-US" sz="2600" dirty="0" smtClean="0"/>
                <a:t>entity shall </a:t>
              </a:r>
              <a:r>
                <a:rPr lang="en-US" sz="2600" dirty="0"/>
                <a:t>maintain documentation to demonstrate compliance with PRC‐005‐1.1b, PRC‐008‐0, PRC‐011‐0, and PRC‐017‐0 until that entity meets all of the requirements of </a:t>
              </a:r>
              <a:r>
                <a:rPr lang="en-US" sz="2600" dirty="0" smtClean="0"/>
                <a:t>PRC‐005‐6 </a:t>
              </a:r>
              <a:r>
                <a:rPr lang="en-US" sz="2600" dirty="0"/>
                <a:t>in accordance with this implementation plan</a:t>
              </a:r>
            </a:p>
            <a:p>
              <a:pPr marL="228600" lvl="1" indent="-228600" defTabSz="1155700">
                <a:lnSpc>
                  <a:spcPct val="90000"/>
                </a:lnSpc>
                <a:spcAft>
                  <a:spcPct val="20000"/>
                </a:spcAft>
                <a:buChar char="••"/>
              </a:pPr>
              <a:r>
                <a:rPr lang="en-US" sz="2600" dirty="0" smtClean="0"/>
                <a:t>Each </a:t>
              </a:r>
              <a:r>
                <a:rPr lang="en-US" sz="2600" dirty="0"/>
                <a:t>registered entity must be prepared to identify whether its applicable Protection System, Automatic Reclosing, and Sudden Pressure Relaying Components were last maintained according to PRC‐005‐6, or PRC‐005‐1.1b, PRC‐008‐0, PRC‐011‐0, PRC‐017‐0, or a combination </a:t>
              </a:r>
              <a:r>
                <a:rPr lang="en-US" sz="2600" dirty="0" smtClean="0"/>
                <a:t>thereof</a:t>
              </a:r>
            </a:p>
            <a:p>
              <a:pPr lvl="2" indent="-457200" defTabSz="1155700">
                <a:lnSpc>
                  <a:spcPct val="90000"/>
                </a:lnSpc>
                <a:spcAft>
                  <a:spcPct val="20000"/>
                </a:spcAft>
                <a:buClr>
                  <a:srgbClr val="CC9900"/>
                </a:buClr>
                <a:buFont typeface="Wingdings" panose="05000000000000000000" pitchFamily="2" charset="2"/>
                <a:buChar char="§"/>
              </a:pPr>
              <a:r>
                <a:rPr lang="en-US" sz="2400" dirty="0" smtClean="0"/>
                <a:t>Complete </a:t>
              </a:r>
              <a:r>
                <a:rPr lang="en-US" sz="2400" dirty="0"/>
                <a:t>the PRC-005 Spreadsheet Template that is provided with the engagement notification package</a:t>
              </a:r>
              <a:endParaRPr lang="en-US" sz="2400" kern="1200" dirty="0"/>
            </a:p>
          </p:txBody>
        </p:sp>
      </p:grpSp>
    </p:spTree>
    <p:extLst>
      <p:ext uri="{BB962C8B-B14F-4D97-AF65-F5344CB8AC3E}">
        <p14:creationId xmlns:p14="http://schemas.microsoft.com/office/powerpoint/2010/main" val="210258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endParaRPr lang="en-US" b="1" dirty="0"/>
          </a:p>
        </p:txBody>
      </p:sp>
      <p:sp>
        <p:nvSpPr>
          <p:cNvPr id="4" name="Footer Placeholder 3"/>
          <p:cNvSpPr>
            <a:spLocks noGrp="1"/>
          </p:cNvSpPr>
          <p:nvPr>
            <p:ph type="ftr" sz="quarter" idx="10"/>
          </p:nvPr>
        </p:nvSpPr>
        <p:spPr/>
        <p:txBody>
          <a:bodyPr/>
          <a:lstStyle/>
          <a:p>
            <a:pPr>
              <a:defRPr/>
            </a:pPr>
            <a:r>
              <a:rPr lang="en-US" smtClean="0"/>
              <a:t>Talk with Texas RE                                                   January 21, 2016</a:t>
            </a:r>
            <a:endParaRPr lang="en-US"/>
          </a:p>
        </p:txBody>
      </p:sp>
      <p:grpSp>
        <p:nvGrpSpPr>
          <p:cNvPr id="5" name="Group 4"/>
          <p:cNvGrpSpPr/>
          <p:nvPr/>
        </p:nvGrpSpPr>
        <p:grpSpPr>
          <a:xfrm>
            <a:off x="609600" y="1066800"/>
            <a:ext cx="10744200" cy="704088"/>
            <a:chOff x="0" y="119904"/>
            <a:chExt cx="10744200" cy="1173222"/>
          </a:xfrm>
        </p:grpSpPr>
        <p:sp>
          <p:nvSpPr>
            <p:cNvPr id="6" name="Rounded Rectangle 5"/>
            <p:cNvSpPr/>
            <p:nvPr/>
          </p:nvSpPr>
          <p:spPr>
            <a:xfrm>
              <a:off x="0" y="119904"/>
              <a:ext cx="10744200" cy="1142749"/>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Rounded Rectangle 4"/>
            <p:cNvSpPr/>
            <p:nvPr/>
          </p:nvSpPr>
          <p:spPr>
            <a:xfrm>
              <a:off x="60211" y="180115"/>
              <a:ext cx="10623778" cy="11130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0" tIns="114300" rIns="114300" bIns="114300" numCol="1" spcCol="1270" anchor="ctr" anchorCtr="0">
              <a:noAutofit/>
            </a:bodyPr>
            <a:lstStyle/>
            <a:p>
              <a:pPr lvl="0" defTabSz="1333500">
                <a:lnSpc>
                  <a:spcPct val="90000"/>
                </a:lnSpc>
                <a:spcAft>
                  <a:spcPct val="35000"/>
                </a:spcAft>
              </a:pPr>
              <a:r>
                <a:rPr lang="en-US" sz="3000" b="1" dirty="0" smtClean="0"/>
                <a:t>FAQ, plans, timelines, and reference documents:</a:t>
              </a:r>
              <a:endParaRPr lang="en-US" sz="3000" b="1" kern="1200" dirty="0"/>
            </a:p>
          </p:txBody>
        </p:sp>
      </p:grpSp>
      <p:grpSp>
        <p:nvGrpSpPr>
          <p:cNvPr id="8" name="Group 7"/>
          <p:cNvGrpSpPr/>
          <p:nvPr/>
        </p:nvGrpSpPr>
        <p:grpSpPr>
          <a:xfrm>
            <a:off x="609600" y="1905000"/>
            <a:ext cx="10896600" cy="4206989"/>
            <a:chOff x="0" y="1417321"/>
            <a:chExt cx="10744200" cy="3161925"/>
          </a:xfrm>
        </p:grpSpPr>
        <p:sp>
          <p:nvSpPr>
            <p:cNvPr id="9" name="Rectangle 8"/>
            <p:cNvSpPr/>
            <p:nvPr/>
          </p:nvSpPr>
          <p:spPr>
            <a:xfrm>
              <a:off x="0" y="1417321"/>
              <a:ext cx="10744200" cy="316192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0" y="1417321"/>
              <a:ext cx="10744200" cy="316192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41128" tIns="33020" rIns="184912" bIns="33020" numCol="1" spcCol="1270" anchor="t" anchorCtr="0">
              <a:noAutofit/>
            </a:bodyPr>
            <a:lstStyle/>
            <a:p>
              <a:pPr marL="228600" lvl="1" indent="-228600" defTabSz="1155700">
                <a:lnSpc>
                  <a:spcPct val="90000"/>
                </a:lnSpc>
                <a:spcAft>
                  <a:spcPct val="20000"/>
                </a:spcAft>
                <a:buChar char="••"/>
              </a:pPr>
              <a:r>
                <a:rPr lang="en-US" sz="2600" dirty="0"/>
                <a:t>PRC-005-2 Implementation Plan</a:t>
              </a:r>
              <a:endParaRPr lang="en-US" sz="2600" dirty="0" smtClean="0"/>
            </a:p>
            <a:p>
              <a:pPr lvl="2" indent="-457200" defTabSz="1155700">
                <a:lnSpc>
                  <a:spcPct val="90000"/>
                </a:lnSpc>
                <a:spcAft>
                  <a:spcPct val="20000"/>
                </a:spcAft>
                <a:buClr>
                  <a:srgbClr val="CC9900"/>
                </a:buClr>
                <a:buFont typeface="Wingdings" panose="05000000000000000000" pitchFamily="2" charset="2"/>
                <a:buChar char="§"/>
              </a:pPr>
              <a:r>
                <a:rPr lang="en-US" sz="1500" dirty="0">
                  <a:hlinkClick r:id="rId2"/>
                </a:rPr>
                <a:t>http://</a:t>
              </a:r>
              <a:r>
                <a:rPr lang="en-US" sz="1500" dirty="0" smtClean="0">
                  <a:hlinkClick r:id="rId2"/>
                </a:rPr>
                <a:t>www.nerc.com/pa/Stand/PRC0052RD/Project_2007-17_Implementation_Plan_Clean_errata.pdf</a:t>
              </a:r>
              <a:endParaRPr lang="en-US" sz="1500" dirty="0" smtClean="0"/>
            </a:p>
            <a:p>
              <a:pPr marL="228600" lvl="1" indent="-228600" defTabSz="1155700">
                <a:lnSpc>
                  <a:spcPct val="90000"/>
                </a:lnSpc>
                <a:spcAft>
                  <a:spcPct val="20000"/>
                </a:spcAft>
                <a:buChar char="••"/>
              </a:pPr>
              <a:r>
                <a:rPr lang="en-US" sz="2600" dirty="0"/>
                <a:t>PRC-005-2 R3 and R4 Implementation </a:t>
              </a:r>
              <a:r>
                <a:rPr lang="en-US" sz="2600" dirty="0" smtClean="0"/>
                <a:t>Timelines</a:t>
              </a:r>
              <a:endParaRPr lang="en-US" sz="2600" dirty="0"/>
            </a:p>
            <a:p>
              <a:pPr lvl="2" indent="-457200" defTabSz="1155700">
                <a:lnSpc>
                  <a:spcPct val="90000"/>
                </a:lnSpc>
                <a:spcAft>
                  <a:spcPct val="20000"/>
                </a:spcAft>
                <a:buClr>
                  <a:srgbClr val="CC9900"/>
                </a:buClr>
                <a:buFont typeface="Wingdings" panose="05000000000000000000" pitchFamily="2" charset="2"/>
                <a:buChar char="§"/>
              </a:pPr>
              <a:r>
                <a:rPr lang="en-US" sz="1500" dirty="0">
                  <a:hlinkClick r:id="rId3"/>
                </a:rPr>
                <a:t>http://</a:t>
              </a:r>
              <a:r>
                <a:rPr lang="en-US" sz="1500" dirty="0" smtClean="0">
                  <a:hlinkClick r:id="rId3"/>
                </a:rPr>
                <a:t>www.nerc.com/pa/Stand/PRC0052iRD/PRC-005-2_R3_and_R4_Implementation_Timelines.pdf</a:t>
              </a:r>
              <a:endParaRPr lang="en-US" sz="1500" dirty="0"/>
            </a:p>
            <a:p>
              <a:pPr marL="228600" lvl="1" indent="-228600" defTabSz="1155700">
                <a:lnSpc>
                  <a:spcPct val="90000"/>
                </a:lnSpc>
                <a:spcAft>
                  <a:spcPct val="20000"/>
                </a:spcAft>
                <a:buChar char="••"/>
              </a:pPr>
              <a:r>
                <a:rPr lang="en-US" sz="2600" dirty="0"/>
                <a:t>PRC-005-2 Supplementary Reference and </a:t>
              </a:r>
              <a:r>
                <a:rPr lang="en-US" sz="2600" dirty="0" smtClean="0"/>
                <a:t>FAQ</a:t>
              </a:r>
              <a:endParaRPr lang="en-US" sz="2600" dirty="0"/>
            </a:p>
            <a:p>
              <a:pPr lvl="2" indent="-457200" defTabSz="1155700">
                <a:lnSpc>
                  <a:spcPct val="90000"/>
                </a:lnSpc>
                <a:spcAft>
                  <a:spcPct val="20000"/>
                </a:spcAft>
                <a:buClr>
                  <a:srgbClr val="CC9900"/>
                </a:buClr>
                <a:buFont typeface="Wingdings" panose="05000000000000000000" pitchFamily="2" charset="2"/>
                <a:buChar char="§"/>
              </a:pPr>
              <a:r>
                <a:rPr lang="en-US" sz="1500" dirty="0">
                  <a:hlinkClick r:id="rId4"/>
                </a:rPr>
                <a:t>http://</a:t>
              </a:r>
              <a:r>
                <a:rPr lang="en-US" sz="1500" dirty="0" smtClean="0">
                  <a:hlinkClick r:id="rId4"/>
                </a:rPr>
                <a:t>www.nerc.com/pa/Stand/PRC0052RD/Project_200717_Protection_System_Maintenance_and%20T_Supplementary_Reference_clean_10-2012_2.pdf</a:t>
              </a:r>
              <a:endParaRPr lang="en-US" sz="1500" dirty="0"/>
            </a:p>
            <a:p>
              <a:pPr marL="228600" lvl="1" indent="-228600" defTabSz="1155700">
                <a:lnSpc>
                  <a:spcPct val="90000"/>
                </a:lnSpc>
                <a:spcAft>
                  <a:spcPct val="20000"/>
                </a:spcAft>
                <a:buChar char="••"/>
              </a:pPr>
              <a:r>
                <a:rPr lang="en-US" sz="2600" dirty="0"/>
                <a:t>PRC-005-2(</a:t>
              </a:r>
              <a:r>
                <a:rPr lang="en-US" sz="2600" dirty="0" err="1"/>
                <a:t>i</a:t>
              </a:r>
              <a:r>
                <a:rPr lang="en-US" sz="2600" dirty="0"/>
                <a:t>) Implementation Plan (Update)</a:t>
              </a:r>
            </a:p>
            <a:p>
              <a:pPr lvl="2" indent="-457200" defTabSz="1155700">
                <a:lnSpc>
                  <a:spcPct val="90000"/>
                </a:lnSpc>
                <a:spcAft>
                  <a:spcPct val="20000"/>
                </a:spcAft>
                <a:buClr>
                  <a:srgbClr val="CC9900"/>
                </a:buClr>
                <a:buFont typeface="Wingdings" panose="05000000000000000000" pitchFamily="2" charset="2"/>
                <a:buChar char="§"/>
              </a:pPr>
              <a:r>
                <a:rPr lang="en-US" sz="1500" dirty="0">
                  <a:hlinkClick r:id="rId5"/>
                </a:rPr>
                <a:t>http://</a:t>
              </a:r>
              <a:r>
                <a:rPr lang="en-US" sz="1500" dirty="0" smtClean="0">
                  <a:hlinkClick r:id="rId5"/>
                </a:rPr>
                <a:t>www.nerc.com/pa/Stand/PRC0052iRD/PRC-005-2i%20Implementation%20Plan%20Errata%20clean.pdf</a:t>
              </a:r>
              <a:endParaRPr lang="en-US" sz="1500" dirty="0"/>
            </a:p>
            <a:p>
              <a:pPr marL="228600" lvl="1" indent="-228600" defTabSz="1155700">
                <a:lnSpc>
                  <a:spcPct val="90000"/>
                </a:lnSpc>
                <a:spcAft>
                  <a:spcPct val="20000"/>
                </a:spcAft>
                <a:buChar char="••"/>
              </a:pPr>
              <a:r>
                <a:rPr lang="en-US" sz="2600" dirty="0"/>
                <a:t>PRC-005-6 Implementation Plan</a:t>
              </a:r>
            </a:p>
            <a:p>
              <a:pPr lvl="2" indent="-457200" defTabSz="1155700">
                <a:lnSpc>
                  <a:spcPct val="90000"/>
                </a:lnSpc>
                <a:spcAft>
                  <a:spcPct val="20000"/>
                </a:spcAft>
                <a:buClr>
                  <a:srgbClr val="CC9900"/>
                </a:buClr>
                <a:buFont typeface="Wingdings" panose="05000000000000000000" pitchFamily="2" charset="2"/>
                <a:buChar char="§"/>
              </a:pPr>
              <a:r>
                <a:rPr lang="en-US" sz="1500" dirty="0">
                  <a:hlinkClick r:id="rId6"/>
                </a:rPr>
                <a:t>http://</a:t>
              </a:r>
              <a:r>
                <a:rPr lang="en-US" sz="1500" dirty="0" smtClean="0">
                  <a:hlinkClick r:id="rId6"/>
                </a:rPr>
                <a:t>www.nerc.com/pa/Stand/PRC0056RD/PRC-005-6_Implementation_Plan_clean_2015Oct09.pdf</a:t>
              </a:r>
              <a:endParaRPr lang="en-US" sz="1500" dirty="0" smtClean="0"/>
            </a:p>
            <a:p>
              <a:pPr lvl="2" indent="-457200" defTabSz="1155700">
                <a:lnSpc>
                  <a:spcPct val="90000"/>
                </a:lnSpc>
                <a:spcAft>
                  <a:spcPct val="20000"/>
                </a:spcAft>
                <a:buFont typeface="Wingdings" panose="05000000000000000000" pitchFamily="2" charset="2"/>
                <a:buChar char="ü"/>
              </a:pPr>
              <a:endParaRPr lang="en-US" sz="1500" dirty="0"/>
            </a:p>
            <a:p>
              <a:pPr lvl="1" indent="-457200" defTabSz="1155700">
                <a:lnSpc>
                  <a:spcPct val="90000"/>
                </a:lnSpc>
                <a:spcAft>
                  <a:spcPct val="20000"/>
                </a:spcAft>
                <a:buFont typeface="Wingdings" panose="05000000000000000000" pitchFamily="2" charset="2"/>
                <a:buChar char="ü"/>
              </a:pPr>
              <a:endParaRPr lang="en-US" sz="1600" kern="1200" dirty="0"/>
            </a:p>
          </p:txBody>
        </p:sp>
      </p:grpSp>
    </p:spTree>
    <p:extLst>
      <p:ext uri="{BB962C8B-B14F-4D97-AF65-F5344CB8AC3E}">
        <p14:creationId xmlns:p14="http://schemas.microsoft.com/office/powerpoint/2010/main" val="250765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38525" y="1143000"/>
            <a:ext cx="5314950" cy="4724400"/>
          </a:xfrm>
        </p:spPr>
      </p:pic>
      <p:sp>
        <p:nvSpPr>
          <p:cNvPr id="4" name="Footer Placeholder 3"/>
          <p:cNvSpPr>
            <a:spLocks noGrp="1"/>
          </p:cNvSpPr>
          <p:nvPr>
            <p:ph type="ftr" sz="quarter" idx="10"/>
          </p:nvPr>
        </p:nvSpPr>
        <p:spPr/>
        <p:txBody>
          <a:bodyPr/>
          <a:lstStyle/>
          <a:p>
            <a:pPr>
              <a:defRPr/>
            </a:pPr>
            <a:r>
              <a:rPr lang="en-US" smtClean="0"/>
              <a:t>Talk with Texas RE                                                   January 21, 2016</a:t>
            </a:r>
            <a:endParaRPr lang="en-US"/>
          </a:p>
        </p:txBody>
      </p:sp>
    </p:spTree>
    <p:extLst>
      <p:ext uri="{BB962C8B-B14F-4D97-AF65-F5344CB8AC3E}">
        <p14:creationId xmlns:p14="http://schemas.microsoft.com/office/powerpoint/2010/main" val="3995772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as Reliability Entity PowerPoint template.ppt">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xas RE Power Point Presentation Template - Widescreen" id="{9E24B80D-9AEB-4CFB-96C0-D311B012709E}" vid="{1F395316-7025-4BED-B2F2-F786A180676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Training Session Document</p:Name>
  <p:Description/>
  <p:Statement/>
  <p:PolicyItems>
    <p:PolicyItem featureId="Microsoft.Office.RecordsManagement.PolicyFeatures.Expiration" staticId="0x010100598C21B87A1B487BB5A794BBB36DFA5900030F37C9921041D9A3FA4CBE3453CE9A00A619C2297A6544BB8B549EEFD5B1BDB5008E0A55888EC70745B59901DEA18ECBD301003182A38A98C7DC49AACFF188C00FE830|1665974403" UniqueId="9595c2af-13e7-46c2-a2f4-aa040e04c799">
      <p:Name>Retention</p:Name>
      <p:Description>Automatic scheduling of content for processing, and performing a retention action on content that has reached its due date.</p:Description>
      <p:CustomData>
        <Schedules nextStageId="3" default="false">
          <Schedule type="Default">
            <stages>
              <data stageId="1">
                <formula id="Microsoft.Office.RecordsManagement.PolicyFeatures.Expiration.Formula.BuiltIn">
                  <number>1</number>
                  <property>RetentionInactiveDate</property>
                  <period>days</period>
                </formula>
                <action type="action" id="Microsoft.Office.RecordsManagement.PolicyFeatures.Expiration.Action.Record"/>
              </data>
            </stages>
          </Schedule>
          <Schedule type="Record">
            <stages>
              <data stageId="2">
                <formula id="TexasREIntranet.EndOfFiscalYear2"/>
                <action type="action" id="Microsoft.Office.RecordsManagement.PolicyFeatures.Expiration.Action.MoveToRecycleBin"/>
              </data>
            </stages>
          </Schedule>
        </Schedules>
      </p:CustomData>
    </p:PolicyItem>
  </p:PolicyItems>
</p:Policy>
</file>

<file path=customXml/item2.xml><?xml version="1.0" encoding="utf-8"?>
<p:properties xmlns:xsi="http://www.w3.org/2001/XMLSchema-instance" xmlns:p="http://schemas.microsoft.com/office/2006/metadata/properties">
  <documentManagement>
    <ol_Department xmlns="http://schemas.microsoft.com/sharepoint/v3">External Relations</ol_Department>
    <RetentionInactiveDate xmlns="b42784b6-6597-4871-bae6-0c82224fd28b">2016-12-31T06:00:00+00:00</RetentionInactiveDate>
    <c810027bdfe142329bf6495d373e582b xmlns="b42784b6-6597-4871-bae6-0c82224fd28b">
      <Terms xmlns="http://schemas.microsoft.com/office/infopath/2007/PartnerControls">
        <TermInfo xmlns="http://schemas.microsoft.com/office/infopath/2007/PartnerControls">
          <TermName>Presentation</TermName>
          <TermId>1f356b94-fd24-4fe3-9668-f10239981293</TermId>
        </TermInfo>
      </Terms>
    </c810027bdfe142329bf6495d373e582b>
    <Invoice_x0020_Date xmlns="b42784b6-6597-4871-bae6-0c82224fd28b">2016-01-21T06:00:00+00:00</Invoice_x0020_Date>
    <IconOverlay xmlns="http://schemas.microsoft.com/sharepoint/v4" xsi:nil="true"/>
    <Visible_x0020_in_x0020_Training_x0020_Update_x003f_ xmlns="b42784b6-6597-4871-bae6-0c82224fd28b">Yes</Visible_x0020_in_x0020_Training_x0020_Update_x003f_>
    <Workshop_x0020_Subject xmlns="b42784b6-6597-4871-bae6-0c82224fd28b">Talk with Texas RE</Workshop_x0020_Subject>
    <Reference_x0020_Year xmlns="b42784b6-6597-4871-bae6-0c82224fd28b">2016</Reference_x0020_Year>
    <TaxKeywordTaxHTField xmlns="b42784b6-6597-4871-bae6-0c82224fd28b">
      <Terms xmlns="http://schemas.microsoft.com/office/infopath/2007/PartnerControls"/>
    </TaxKeywordTaxHTField>
    <TaxCatchAll xmlns="b42784b6-6597-4871-bae6-0c82224fd28b">
      <Value>1277</Value>
    </TaxCatchAll>
    <Training_x0020_Type xmlns="bcf68ca5-59cd-42b6-a995-18e8e95f9adb">External</Training_x0020_Type>
    <_dlc_ExpireDateSaved xmlns="http://schemas.microsoft.com/sharepoint/v3" xsi:nil="true"/>
    <_dlc_ExpireDate xmlns="http://schemas.microsoft.com/sharepoint/v3">2017-01-01T06:00:00+00:00</_dlc_ExpireDat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olicyDirtyBag xmlns="microsoft.office.server.policy.changes">
  <Microsoft.Office.RecordsManagement.PolicyFeatures.Expiration op="Change"/>
</PolicyDirtyBag>
</file>

<file path=customXml/item5.xml><?xml version="1.0" encoding="utf-8"?>
<ct:contentTypeSchema xmlns:ct="http://schemas.microsoft.com/office/2006/metadata/contentType" xmlns:ma="http://schemas.microsoft.com/office/2006/metadata/properties/metaAttributes" ct:_="" ma:_="" ma:contentTypeName="Training Session Document" ma:contentTypeID="0x010100598C21B87A1B487BB5A794BBB36DFA5900030F37C9921041D9A3FA4CBE3453CE9A00A619C2297A6544BB8B549EEFD5B1BDB5008E0A55888EC70745B59901DEA18ECBD301003182A38A98C7DC49AACFF188C00FE830" ma:contentTypeVersion="35" ma:contentTypeDescription="" ma:contentTypeScope="" ma:versionID="b593789a5982341735aa40a5c05bcad2">
  <xsd:schema xmlns:xsd="http://www.w3.org/2001/XMLSchema" xmlns:xs="http://www.w3.org/2001/XMLSchema" xmlns:p="http://schemas.microsoft.com/office/2006/metadata/properties" xmlns:ns1="http://schemas.microsoft.com/sharepoint/v3" xmlns:ns2="b42784b6-6597-4871-bae6-0c82224fd28b" xmlns:ns3="http://schemas.microsoft.com/sharepoint/v4" xmlns:ns4="bcf68ca5-59cd-42b6-a995-18e8e95f9adb" targetNamespace="http://schemas.microsoft.com/office/2006/metadata/properties" ma:root="true" ma:fieldsID="4ca0aa9933728a192ee9fd8814bb9fb8" ns1:_="" ns2:_="" ns3:_="" ns4:_="">
    <xsd:import namespace="http://schemas.microsoft.com/sharepoint/v3"/>
    <xsd:import namespace="b42784b6-6597-4871-bae6-0c82224fd28b"/>
    <xsd:import namespace="http://schemas.microsoft.com/sharepoint/v4"/>
    <xsd:import namespace="bcf68ca5-59cd-42b6-a995-18e8e95f9adb"/>
    <xsd:element name="properties">
      <xsd:complexType>
        <xsd:sequence>
          <xsd:element name="documentManagement">
            <xsd:complexType>
              <xsd:all>
                <xsd:element ref="ns1:ol_Department"/>
                <xsd:element ref="ns2:Visible_x0020_in_x0020_Training_x0020_Update_x003f_" minOccurs="0"/>
                <xsd:element ref="ns2:Invoice_x0020_Date" minOccurs="0"/>
                <xsd:element ref="ns2:RetentionInactiveDate" minOccurs="0"/>
                <xsd:element ref="ns2:Workshop_x0020_Subject" minOccurs="0"/>
                <xsd:element ref="ns2:Reference_x0020_Year" minOccurs="0"/>
                <xsd:element ref="ns2:TaxKeywordTaxHTField" minOccurs="0"/>
                <xsd:element ref="ns2:c810027bdfe142329bf6495d373e582b" minOccurs="0"/>
                <xsd:element ref="ns2:TaxCatchAll" minOccurs="0"/>
                <xsd:element ref="ns1:_dlc_Exempt" minOccurs="0"/>
                <xsd:element ref="ns1:_dlc_ExpireDateSaved" minOccurs="0"/>
                <xsd:element ref="ns1:_dlc_ExpireDate" minOccurs="0"/>
                <xsd:element ref="ns3:IconOverlay" minOccurs="0"/>
                <xsd:element ref="ns1:_vti_ItemDeclaredRecord" minOccurs="0"/>
                <xsd:element ref="ns1:_vti_ItemHoldRecordStatus" minOccurs="0"/>
                <xsd:element ref="ns2:TaxCatchAllLabel" minOccurs="0"/>
                <xsd:element ref="ns4:Training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2" ma:displayName="Department" ma:internalName="ol_Department">
      <xsd:simpleType>
        <xsd:restriction base="dms:Text"/>
      </xsd:simpleType>
    </xsd:element>
    <xsd:element name="_dlc_Exempt" ma:index="18" nillable="true" ma:displayName="Exempt from Policy" ma:hidden="true" ma:internalName="_dlc_Exempt" ma:readOnly="true">
      <xsd:simpleType>
        <xsd:restriction base="dms:Unknown"/>
      </xsd:simpleType>
    </xsd:element>
    <xsd:element name="_dlc_ExpireDateSaved" ma:index="19" nillable="true" ma:displayName="Original Expiration Date" ma:hidden="true" ma:internalName="_dlc_ExpireDateSaved" ma:readOnly="true">
      <xsd:simpleType>
        <xsd:restriction base="dms:DateTime"/>
      </xsd:simpleType>
    </xsd:element>
    <xsd:element name="_dlc_ExpireDate" ma:index="20" nillable="true" ma:displayName="Expiration Date" ma:description="" ma:hidden="true" ma:indexed="true" ma:internalName="_dlc_ExpireDate" ma:readOnly="true">
      <xsd:simpleType>
        <xsd:restriction base="dms:DateTime"/>
      </xsd:simpleType>
    </xsd:element>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2784b6-6597-4871-bae6-0c82224fd28b" elementFormDefault="qualified">
    <xsd:import namespace="http://schemas.microsoft.com/office/2006/documentManagement/types"/>
    <xsd:import namespace="http://schemas.microsoft.com/office/infopath/2007/PartnerControls"/>
    <xsd:element name="Visible_x0020_in_x0020_Training_x0020_Update_x003f_" ma:index="3" nillable="true" ma:displayName="Viewable in Training updates" ma:default="No" ma:description="Specifies whether this information is displayed on Training Update in intranet landing page." ma:format="Dropdown" ma:internalName="Visible_x0020_in_x0020_Training_x0020_Update_x003F_">
      <xsd:simpleType>
        <xsd:restriction base="dms:Choice">
          <xsd:enumeration value="No"/>
          <xsd:enumeration value="Yes"/>
        </xsd:restriction>
      </xsd:simpleType>
    </xsd:element>
    <xsd:element name="Invoice_x0020_Date" ma:index="4" nillable="true" ma:displayName="Effective Date" ma:description="Date current item in effect (e.g. Policy Active Date, Invoice Bill Date, PO Issue Date, etc.)" ma:format="DateOnly" ma:internalName="Invoice_x0020_Date">
      <xsd:simpleType>
        <xsd:restriction base="dms:DateTime"/>
      </xsd:simpleType>
    </xsd:element>
    <xsd:element name="RetentionInactiveDate" ma:index="6" nillable="true" ma:displayName="Inactive Date" ma:format="DateOnly" ma:internalName="RetentionInactiveDate" ma:readOnly="false">
      <xsd:simpleType>
        <xsd:restriction base="dms:DateTime"/>
      </xsd:simpleType>
    </xsd:element>
    <xsd:element name="Workshop_x0020_Subject" ma:index="7" nillable="true" ma:displayName="Workshop Subject" ma:format="Dropdown" ma:internalName="Workshop_x0020_Subject">
      <xsd:simpleType>
        <xsd:union memberTypes="dms:Text">
          <xsd:simpleType>
            <xsd:restriction base="dms:Choice">
              <xsd:enumeration value="Standards &amp; Compliance"/>
              <xsd:enumeration value="CIP"/>
              <xsd:enumeration value="101"/>
              <xsd:enumeration value="Winterization"/>
              <xsd:enumeration value="Talk with Texas RE"/>
              <xsd:enumeration value="DP-LSE"/>
              <xsd:enumeration value="Energy Management System"/>
              <xsd:enumeration value="External Meetings and Training"/>
              <xsd:enumeration value="NRWG"/>
              <xsd:enumeration value="NERC"/>
              <xsd:enumeration value="CIPWG"/>
            </xsd:restriction>
          </xsd:simpleType>
        </xsd:union>
      </xsd:simpleType>
    </xsd:element>
    <xsd:element name="Reference_x0020_Year" ma:index="9" nillable="true" ma:displayName="Effective Year" ma:default="2014" ma:description="Define the year referred to by a document if different from creation year (e.g. past financial year)" ma:format="Dropdown" ma:internalName="Reference_x0020_Year">
      <xsd:simpleType>
        <xsd:union memberTypes="dms:Text">
          <xsd:simpleType>
            <xsd:restriction base="dms:Choice">
              <xsd:enumeration value="2015"/>
              <xsd:enumeration value="2014"/>
              <xsd:enumeration value="2013"/>
              <xsd:enumeration value="2012"/>
              <xsd:enumeration value="2011"/>
              <xsd:enumeration value="2010"/>
              <xsd:enumeration value="2009"/>
              <xsd:enumeration value="2008"/>
              <xsd:enumeration value="Perpetual"/>
            </xsd:restriction>
          </xsd:simpleType>
        </xsd:union>
      </xsd:simpleType>
    </xsd:element>
    <xsd:element name="TaxKeywordTaxHTField" ma:index="11" nillable="true" ma:taxonomy="true" ma:internalName="TaxKeywordTaxHTField" ma:taxonomyFieldName="TaxKeyword" ma:displayName="Enterprise Keywords" ma:fieldId="{23f27201-bee3-471e-b2e7-b64fd8b7ca38}" ma:taxonomyMulti="true" ma:sspId="9a2ed173-384a-406c-b054-648784e2373f" ma:termSetId="00000000-0000-0000-0000-000000000000" ma:anchorId="00000000-0000-0000-0000-000000000000" ma:open="true" ma:isKeyword="true">
      <xsd:complexType>
        <xsd:sequence>
          <xsd:element ref="pc:Terms" minOccurs="0" maxOccurs="1"/>
        </xsd:sequence>
      </xsd:complexType>
    </xsd:element>
    <xsd:element name="c810027bdfe142329bf6495d373e582b" ma:index="15" ma:taxonomy="true" ma:internalName="c810027bdfe142329bf6495d373e582b" ma:taxonomyFieldName="Training_x0020_Session_x0020_Document_x0020_Type" ma:displayName="Training Session Document Type" ma:default="" ma:fieldId="{c810027b-dfe1-4232-9bf6-495d373e582b}" ma:sspId="9a2ed173-384a-406c-b054-648784e2373f" ma:termSetId="1bddf8c9-32b1-4ae1-a84d-1bc44ef8457a" ma:anchorId="34bf8a95-b693-4753-98f2-4f3e14a665b1" ma:open="false" ma:isKeyword="false">
      <xsd:complexType>
        <xsd:sequence>
          <xsd:element ref="pc:Terms" minOccurs="0" maxOccurs="1"/>
        </xsd:sequence>
      </xsd:complexType>
    </xsd:element>
    <xsd:element name="TaxCatchAll" ma:index="17" nillable="true" ma:displayName="Taxonomy Catch All Column" ma:hidden="true" ma:list="{c3eea1e8-8f91-420b-9e2a-392535c19d87}" ma:internalName="TaxCatchAll" ma:showField="CatchAllData" ma:web="b42784b6-6597-4871-bae6-0c82224fd28b">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hidden="true" ma:list="{c3eea1e8-8f91-420b-9e2a-392535c19d87}" ma:internalName="TaxCatchAllLabel" ma:readOnly="true" ma:showField="CatchAllDataLabel" ma:web="b42784b6-6597-4871-bae6-0c82224fd28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f68ca5-59cd-42b6-a995-18e8e95f9adb" elementFormDefault="qualified">
    <xsd:import namespace="http://schemas.microsoft.com/office/2006/documentManagement/types"/>
    <xsd:import namespace="http://schemas.microsoft.com/office/infopath/2007/PartnerControls"/>
    <xsd:element name="Training_x0020_Type" ma:index="26" nillable="true" ma:displayName="Training Type" ma:default="External" ma:format="Dropdown" ma:internalName="Training_x0020_Type">
      <xsd:simpleType>
        <xsd:restriction base="dms:Choice">
          <xsd:enumeration value="External"/>
          <xsd:enumeration value="Interna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8226D8-FFD1-4C04-B6F6-5D132B25E5D6}"/>
</file>

<file path=customXml/itemProps2.xml><?xml version="1.0" encoding="utf-8"?>
<ds:datastoreItem xmlns:ds="http://schemas.openxmlformats.org/officeDocument/2006/customXml" ds:itemID="{5CC129C7-A923-4275-9E58-947A8D4F8E71}"/>
</file>

<file path=customXml/itemProps3.xml><?xml version="1.0" encoding="utf-8"?>
<ds:datastoreItem xmlns:ds="http://schemas.openxmlformats.org/officeDocument/2006/customXml" ds:itemID="{DD4BB41E-C0C3-42E4-9B91-E8471975B422}"/>
</file>

<file path=customXml/itemProps4.xml><?xml version="1.0" encoding="utf-8"?>
<ds:datastoreItem xmlns:ds="http://schemas.openxmlformats.org/officeDocument/2006/customXml" ds:itemID="{6DD3A625-A0C1-4085-A2C1-79539FA1F7C8}"/>
</file>

<file path=customXml/itemProps5.xml><?xml version="1.0" encoding="utf-8"?>
<ds:datastoreItem xmlns:ds="http://schemas.openxmlformats.org/officeDocument/2006/customXml" ds:itemID="{654957B2-4ACC-4684-A701-F86F91816FDF}"/>
</file>

<file path=docProps/app.xml><?xml version="1.0" encoding="utf-8"?>
<Properties xmlns="http://schemas.openxmlformats.org/officeDocument/2006/extended-properties" xmlns:vt="http://schemas.openxmlformats.org/officeDocument/2006/docPropsVTypes">
  <Template>Texas%20RE%20Power%20Point%20Presentation%20-%20Widescreen</Template>
  <TotalTime>214</TotalTime>
  <Words>452</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 Black</vt:lpstr>
      <vt:lpstr>Wingdings</vt:lpstr>
      <vt:lpstr>Texas Reliability Entity PowerPoint template.ppt</vt:lpstr>
      <vt:lpstr>PRC-005-6 Protection System, Automatic Reclosing, and Sudden Pressure Relaying Maintenance</vt:lpstr>
      <vt:lpstr>Effective Date</vt:lpstr>
      <vt:lpstr>Key Changes</vt:lpstr>
      <vt:lpstr>Implementation Plan – Overview</vt:lpstr>
      <vt:lpstr>Implementation Plan – Considerations</vt:lpstr>
      <vt:lpstr>Implementation Plan – General</vt:lpstr>
      <vt:lpstr>Resources</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 with Texas RE - PRC-005-6 - 21January2016</dc:title>
  <dc:creator>Lewis, Sarah</dc:creator>
  <dc:description/>
  <cp:lastModifiedBy>Lewis, Sarah</cp:lastModifiedBy>
  <cp:revision>19</cp:revision>
  <dcterms:created xsi:type="dcterms:W3CDTF">2016-01-20T16:46:57Z</dcterms:created>
  <dcterms:modified xsi:type="dcterms:W3CDTF">2016-01-21T13:34:02Z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0x010100598C21B87A1B487BB5A794BBB36DFA5900030F37C9921041D9A3FA4CBE3453CE9A00A619C2297A6544BB8B549EEFD5B1BDB5008E0A55888EC70745B59901DEA18ECBD301003182A38A98C7DC49AACFF188C00FE830</vt:lpwstr>
  </property>
  <property fmtid="{D5CDD505-2E9C-101B-9397-08002B2CF9AE}" pid="3" name="Project Title">
    <vt:lpwstr>345;#TexasRE Templates|d9ba399f-178f-4b0f-ad32-40f915006d1b</vt:lpwstr>
  </property>
  <property fmtid="{D5CDD505-2E9C-101B-9397-08002B2CF9AE}" pid="4" name="SupportedSoftware">
    <vt:lpwstr>
    </vt:lpwstr>
  </property>
  <property fmtid="{D5CDD505-2E9C-101B-9397-08002B2CF9AE}" pid="5" name="SupportedHardware">
    <vt:lpwstr>
    </vt:lpwstr>
  </property>
  <property fmtid="{D5CDD505-2E9C-101B-9397-08002B2CF9AE}" pid="6" name="Project Phase0">
    <vt:lpwstr>43;#Development|3a7e02ba-9e87-463c-a934-3e4599a916d4</vt:lpwstr>
  </property>
  <property fmtid="{D5CDD505-2E9C-101B-9397-08002B2CF9AE}" pid="7" name="Enterprise Keywords">
    <vt:lpwstr>
    </vt:lpwstr>
  </property>
  <property fmtid="{D5CDD505-2E9C-101B-9397-08002B2CF9AE}" pid="8" name="ITProjectDocumentType">
    <vt:lpwstr>
    </vt:lpwstr>
  </property>
  <property fmtid="{D5CDD505-2E9C-101B-9397-08002B2CF9AE}" pid="9" name="Order">
    <vt:r8>1600</vt:r8>
  </property>
  <property fmtid="{D5CDD505-2E9C-101B-9397-08002B2CF9AE}" pid="10" name="wic_System_Copyright">
    <vt:lpwstr/>
  </property>
  <property fmtid="{D5CDD505-2E9C-101B-9397-08002B2CF9AE}" pid="12" name="External_x0020_Relations_x0020_Document_x0020_Type">
    <vt:lpwstr/>
  </property>
  <property fmtid="{D5CDD505-2E9C-101B-9397-08002B2CF9AE}" pid="13" name="TaxKeyword">
    <vt:lpwstr/>
  </property>
  <property fmtid="{D5CDD505-2E9C-101B-9397-08002B2CF9AE}" pid="14" name="Newsletter_x0020_Document_x0020_Type">
    <vt:lpwstr/>
  </property>
  <property fmtid="{D5CDD505-2E9C-101B-9397-08002B2CF9AE}" pid="15" name="gf55f403ebf248e49d245cb3e2d67f73">
    <vt:lpwstr/>
  </property>
  <property fmtid="{D5CDD505-2E9C-101B-9397-08002B2CF9AE}" pid="20" name="Training_x0020_Session_x0020_Document_x0020_Type">
    <vt:lpwstr>1277;#Presentation|1f356b94-fd24-4fe3-9668-f10239981293</vt:lpwstr>
  </property>
  <property fmtid="{D5CDD505-2E9C-101B-9397-08002B2CF9AE}" pid="22" name="i6a2e250d190412080172fe6787fc6e3">
    <vt:lpwstr/>
  </property>
  <property fmtid="{D5CDD505-2E9C-101B-9397-08002B2CF9AE}" pid="23" name="Engagement_x0020_Activity">
    <vt:lpwstr/>
  </property>
  <property fmtid="{D5CDD505-2E9C-101B-9397-08002B2CF9AE}" pid="26" name="h4f469e95b974e04a0a2299c6344b8b7">
    <vt:lpwstr/>
  </property>
  <property fmtid="{D5CDD505-2E9C-101B-9397-08002B2CF9AE}" pid="27" name="Training Session Document Type">
    <vt:lpwstr>1277;#Presentation|1f356b94-fd24-4fe3-9668-f10239981293</vt:lpwstr>
  </property>
  <property fmtid="{D5CDD505-2E9C-101B-9397-08002B2CF9AE}" pid="28" name="External Relations Document Type">
    <vt:lpwstr/>
  </property>
  <property fmtid="{D5CDD505-2E9C-101B-9397-08002B2CF9AE}" pid="31" name="Engagement Activity">
    <vt:lpwstr/>
  </property>
  <property fmtid="{D5CDD505-2E9C-101B-9397-08002B2CF9AE}" pid="33" name="Newsletter Document Type">
    <vt:lpwstr/>
  </property>
  <property fmtid="{D5CDD505-2E9C-101B-9397-08002B2CF9AE}" pid="34" name="_dlc_policyId">
    <vt:lpwstr>0x010100598C21B87A1B487BB5A794BBB36DFA5900030F37C9921041D9A3FA4CBE3453CE9A00A619C2297A6544BB8B549EEFD5B1BDB5008E0A55888EC70745B59901DEA18ECBD301003182A38A98C7DC49AACFF188C00FE830|1665974403</vt:lpwstr>
  </property>
  <property fmtid="{D5CDD505-2E9C-101B-9397-08002B2CF9AE}" pid="35" name="ItemRetentionFormula">
    <vt:lpwstr>&lt;formula id="Microsoft.Office.RecordsManagement.PolicyFeatures.Expiration.Formula.BuiltIn"&gt;&lt;number&gt;1&lt;/number&gt;&lt;property&gt;RetentionInactiveDate&lt;/property&gt;&lt;period&gt;days&lt;/period&gt;&lt;/formula&gt;</vt:lpwstr>
  </property>
</Properties>
</file>