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257" r:id="rId9"/>
    <p:sldId id="261" r:id="rId10"/>
    <p:sldId id="262" r:id="rId11"/>
    <p:sldId id="263" r:id="rId12"/>
    <p:sldId id="265" r:id="rId13"/>
    <p:sldId id="264" r:id="rId14"/>
    <p:sldId id="26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96" y="4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mktrules/guides/resourcereg/library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362200"/>
            <a:ext cx="564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Resource Modeling in SSWG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76400" y="1371600"/>
            <a:ext cx="7086600" cy="2514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 overview of SSWG's </a:t>
            </a:r>
            <a:r>
              <a:rPr lang="en-US" dirty="0"/>
              <a:t>process </a:t>
            </a:r>
            <a:r>
              <a:rPr lang="en-US" dirty="0" smtClean="0"/>
              <a:t>modeling </a:t>
            </a:r>
            <a:r>
              <a:rPr lang="en-US" dirty="0"/>
              <a:t>future generation in the cases and what occurs when the planning information is missing from a generator's RARF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Requirements of Section 6.9(1)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5435" y="914400"/>
            <a:ext cx="7719729" cy="4800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New Resources that have met Section 6.9(1) of the Planning Guides except Section 6.9(1)(a)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219200"/>
            <a:ext cx="5638800" cy="496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23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Review of RARF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37280" y="914400"/>
            <a:ext cx="5945639" cy="43195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37280" y="5396874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Resource Registration Glossary – Planning Model (Column K</a:t>
            </a:r>
            <a:r>
              <a:rPr lang="en-US" sz="1200" dirty="0" smtClean="0">
                <a:hlinkClick r:id="rId4"/>
              </a:rPr>
              <a:t>)</a:t>
            </a:r>
          </a:p>
          <a:p>
            <a:r>
              <a:rPr lang="en-US" sz="1200" u="sng" dirty="0" smtClean="0">
                <a:hlinkClick r:id="rId4"/>
              </a:rPr>
              <a:t>http</a:t>
            </a:r>
            <a:r>
              <a:rPr lang="en-US" sz="1200" u="sng" dirty="0">
                <a:hlinkClick r:id="rId4"/>
              </a:rPr>
              <a:t>://</a:t>
            </a:r>
            <a:r>
              <a:rPr lang="en-US" sz="1200" u="sng" dirty="0" smtClean="0">
                <a:hlinkClick r:id="rId4"/>
              </a:rPr>
              <a:t>www.ercot.com/mktrules/guides/resourcereg/library</a:t>
            </a:r>
            <a:endParaRPr lang="en-US" sz="1200" u="sng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37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when Planning Data is incomplete?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reviewer </a:t>
            </a:r>
            <a:r>
              <a:rPr lang="en-US" sz="2000" dirty="0" smtClean="0"/>
              <a:t>will send a screenshot of the table to the ERCOT planning engineer that is the point of contact for the RE. </a:t>
            </a:r>
          </a:p>
          <a:p>
            <a:r>
              <a:rPr lang="en-US" sz="2000" dirty="0" smtClean="0"/>
              <a:t>The planning engineer will send a request to the RE to submit an updated RARF to include the missing data specifically identified in the table.</a:t>
            </a:r>
          </a:p>
          <a:p>
            <a:r>
              <a:rPr lang="en-US" sz="2000" dirty="0" smtClean="0"/>
              <a:t>When an updated RARF is received, the updated RARF is reviewed as before.  If the requested Planning data has been provided, the resource is modeled in MOD.   Otherwise, a new request is sent to the RE following the same process as before.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2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r>
              <a:rPr lang="en-US" sz="2000" dirty="0" smtClean="0"/>
              <a:t>To have an open and transparent process with SSWG and the RE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o have one point of contact between the RE and ERCOT to ensure data consistency</a:t>
            </a:r>
            <a:endParaRPr lang="en-US" sz="1600" dirty="0" smtClean="0"/>
          </a:p>
          <a:p>
            <a:r>
              <a:rPr lang="en-US" sz="2000" dirty="0" smtClean="0"/>
              <a:t>To reiterate the importance of the RARF for data collection</a:t>
            </a:r>
          </a:p>
          <a:p>
            <a:r>
              <a:rPr lang="en-US" sz="2000" dirty="0" smtClean="0"/>
              <a:t>To create base cases with as much verified information as possible </a:t>
            </a:r>
          </a:p>
          <a:p>
            <a:pPr marL="400050" lvl="1" indent="0">
              <a:buNone/>
            </a:pPr>
            <a:r>
              <a:rPr lang="en-US" sz="1400" dirty="0" smtClean="0"/>
              <a:t>This allows end-users to knowingly make any assumptions necessary for the analysis they are </a:t>
            </a:r>
            <a:r>
              <a:rPr lang="en-US" sz="1400" dirty="0" smtClean="0"/>
              <a:t>performing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7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Challenges in using data that hasn’t been provide by the RE </a:t>
            </a:r>
            <a:r>
              <a:rPr lang="en-US" dirty="0" smtClean="0"/>
              <a:t>in the SSWG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0243"/>
            <a:ext cx="8458200" cy="4629260"/>
          </a:xfrm>
        </p:spPr>
        <p:txBody>
          <a:bodyPr/>
          <a:lstStyle/>
          <a:p>
            <a:r>
              <a:rPr lang="en-US" altLang="en-US" sz="2000" dirty="0" smtClean="0"/>
              <a:t>How to convey to the end users what data is RE provided and what has been assumed?</a:t>
            </a:r>
          </a:p>
          <a:p>
            <a:r>
              <a:rPr lang="en-US" altLang="en-US" sz="2000" dirty="0" smtClean="0"/>
              <a:t>When a RE provides an update, how do we ensure that end users update any previously published models they may be using with the updated information?</a:t>
            </a:r>
          </a:p>
          <a:p>
            <a:r>
              <a:rPr lang="en-US" altLang="en-US" sz="2000" dirty="0" smtClean="0"/>
              <a:t>Who will be creating the missing data and assuming the </a:t>
            </a:r>
            <a:r>
              <a:rPr lang="en-US" altLang="en-US" sz="2000" dirty="0"/>
              <a:t>liability </a:t>
            </a:r>
            <a:r>
              <a:rPr lang="en-US" altLang="en-US" sz="2000" dirty="0" smtClean="0"/>
              <a:t>of those assumptions?</a:t>
            </a:r>
            <a:endParaRPr lang="en-US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36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2" descr="C:\Users\sborkar\AppData\Local\Microsoft\Windows\Temporary Internet Files\Content.IE5\DJO7K8IT\question_makrs_cutie_mark_by_rildraw-d4byewl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58" y="1219200"/>
            <a:ext cx="4360283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5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4104</TotalTime>
  <Words>330</Words>
  <Application>Microsoft Office PowerPoint</Application>
  <PresentationFormat>On-screen Show (4:3)</PresentationFormat>
  <Paragraphs>35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Requirements of Section 6.9(1)</vt:lpstr>
      <vt:lpstr>New Resources that have met Section 6.9(1) of the Planning Guides except Section 6.9(1)(a)</vt:lpstr>
      <vt:lpstr>Review of RARF</vt:lpstr>
      <vt:lpstr>What happens when Planning Data is incomplete?</vt:lpstr>
      <vt:lpstr>Goals of this process</vt:lpstr>
      <vt:lpstr>Challenges in using data that hasn’t been provide by the RE in the SSWG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Williams, Leslie</cp:lastModifiedBy>
  <cp:revision>51</cp:revision>
  <cp:lastPrinted>2016-01-21T20:53:15Z</cp:lastPrinted>
  <dcterms:created xsi:type="dcterms:W3CDTF">2016-01-21T15:20:31Z</dcterms:created>
  <dcterms:modified xsi:type="dcterms:W3CDTF">2016-02-15T17:24:16Z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