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8"/>
  </p:notesMasterIdLst>
  <p:sldIdLst>
    <p:sldId id="259" r:id="rId3"/>
    <p:sldId id="262" r:id="rId4"/>
    <p:sldId id="263" r:id="rId5"/>
    <p:sldId id="272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62"/>
            <p14:sldId id="263"/>
            <p14:sldId id="272"/>
            <p14:sldId id="274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8187" autoAdjust="0"/>
  </p:normalViewPr>
  <p:slideViewPr>
    <p:cSldViewPr>
      <p:cViewPr varScale="1">
        <p:scale>
          <a:sx n="118" d="100"/>
          <a:sy n="118" d="100"/>
        </p:scale>
        <p:origin x="1188" y="10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b="0" dirty="0" smtClean="0"/>
              <a:t>Right-click on a slide to add sections.</a:t>
            </a:r>
            <a:r>
              <a:rPr lang="en-US" sz="1000" b="0" baseline="0" dirty="0" smtClean="0"/>
              <a:t> Sections can help to organize your slides or facilitate collaboration between multiple authors.</a:t>
            </a:r>
            <a:endParaRPr lang="en-US" sz="1000" b="0" dirty="0" smtClean="0"/>
          </a:p>
          <a:p>
            <a:pPr lvl="0"/>
            <a:endParaRPr lang="en-US" sz="1000" b="1" dirty="0" smtClean="0"/>
          </a:p>
          <a:p>
            <a:pPr lvl="0"/>
            <a:r>
              <a:rPr lang="en-US" sz="1000" b="1" dirty="0" smtClean="0"/>
              <a:t>Notes</a:t>
            </a:r>
          </a:p>
          <a:p>
            <a:pPr lvl="0"/>
            <a:r>
              <a:rPr lang="en-US" sz="1000" dirty="0" smtClean="0"/>
              <a:t>Use the Notes section for delivery notes or to provide additional details for the audience.</a:t>
            </a:r>
            <a:r>
              <a:rPr lang="en-US" sz="10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 Run a test print to make sure your colors work when printed in pure black and white and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4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400" y="733203"/>
            <a:ext cx="9144000" cy="6124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VIT DA QSE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722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1371600"/>
            <a:ext cx="8001000" cy="11429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Review of the default process </a:t>
            </a:r>
            <a:r>
              <a:rPr lang="en-US" dirty="0" smtClean="0"/>
              <a:t>related to </a:t>
            </a:r>
            <a:r>
              <a:rPr lang="en-US" dirty="0" smtClean="0"/>
              <a:t>additional credit </a:t>
            </a:r>
            <a:r>
              <a:rPr lang="en-US" dirty="0" smtClean="0"/>
              <a:t>requirement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505200" y="5074397"/>
            <a:ext cx="5275052" cy="1295400"/>
          </a:xfrm>
        </p:spPr>
        <p:txBody>
          <a:bodyPr/>
          <a:lstStyle/>
          <a:p>
            <a:r>
              <a:rPr lang="en-US" dirty="0" smtClean="0"/>
              <a:t>2016 Feb, ERCOT CWG/MCWG meeting</a:t>
            </a:r>
          </a:p>
          <a:p>
            <a:endParaRPr lang="en-US" dirty="0" smtClean="0"/>
          </a:p>
          <a:p>
            <a:r>
              <a:rPr lang="en-US" dirty="0" smtClean="0"/>
              <a:t>You Seok “Peter” Son, PhD, MBA, PE</a:t>
            </a:r>
          </a:p>
          <a:p>
            <a:r>
              <a:rPr lang="en-US" dirty="0" smtClean="0"/>
              <a:t>Managing Director, VIT DA QSE LLC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06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Failure of satisfying collateral call constitutes a material breach for SFA and event of default. 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41148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Section 8.A (1) of the Standard Form Market Participant Agreement (</a:t>
            </a:r>
            <a:r>
              <a:rPr lang="en-US" sz="1400" dirty="0" smtClean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SFA): </a:t>
            </a:r>
            <a:endParaRPr lang="en-US" sz="1400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457200" marR="45720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Failure by Participant to (i) pay when due, any payment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Financial Security obligation owed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to ERCOT or its designee, if applicable, under any agreement with ERCOT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(“Payment Breach”),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(ii) designate/maintain an association with a QSE (if required by the ERCOT Protocols) (“QSE Affiliation Breach”), shall constitute a material breach and event of default ("Default") unless cured within one (1) Bank Business Day after ERCOT delivers written notice of the breach to Participant.  </a:t>
            </a:r>
            <a:endParaRPr lang="en-US" sz="14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426919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Protocol Section 16.11.6(3) provides, in relevant part:</a:t>
            </a:r>
          </a:p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The failure of a Market Participant to pay when due any payment or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Financial Security obligation owed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to ERCO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its designee, if applicable, under any agreement with ERCOT, is an event of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“Payment Breach”.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Any Payment Breach by a Market Participant under any agreement with ERCOT is a default under all other agreements between ERCOT and Market Participant. </a:t>
            </a:r>
            <a:endParaRPr lang="en-US" sz="14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Call vs. ERCOT Credit Requirement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597698"/>
              </p:ext>
            </p:extLst>
          </p:nvPr>
        </p:nvGraphicFramePr>
        <p:xfrm>
          <a:off x="457200" y="1635760"/>
          <a:ext cx="82296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971800"/>
                <a:gridCol w="3276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ERCOT credit requirement</a:t>
                      </a:r>
                      <a:endParaRPr lang="en-US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Main purpose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avoid the risk</a:t>
                      </a:r>
                      <a:r>
                        <a:rPr lang="en-US" sz="1400" baseline="0" dirty="0" smtClean="0"/>
                        <a:t> of the failure of the payment for the future settlement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limit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further activity for a concern about incremental risk by continuous market participation without increased security or suspended operation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Unsettled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Settled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Changing by future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Already</a:t>
                      </a:r>
                      <a:r>
                        <a:rPr lang="en-US" sz="1400" baseline="0" dirty="0" smtClean="0"/>
                        <a:t> fixed by past settlement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concern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</a:t>
                      </a:r>
                      <a:r>
                        <a:rPr lang="en-US" sz="1400" baseline="0" dirty="0" smtClean="0"/>
                        <a:t> payment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Incremental risk by continuous</a:t>
                      </a:r>
                      <a:r>
                        <a:rPr lang="en-US" sz="1400" baseline="0" dirty="0" smtClean="0"/>
                        <a:t> market participation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5638800"/>
            <a:ext cx="2898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[Note]</a:t>
            </a:r>
          </a:p>
          <a:p>
            <a:r>
              <a:rPr lang="en-US" sz="1200" dirty="0" smtClean="0"/>
              <a:t>1. Protocol 16.11.1</a:t>
            </a:r>
          </a:p>
          <a:p>
            <a:r>
              <a:rPr lang="en-US" sz="1200" dirty="0" smtClean="0"/>
              <a:t>2. Except with resettlement and true-up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916269"/>
            <a:ext cx="856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ERCOT credit requirement is not directly related to “Payment Breach” or payment</a:t>
            </a:r>
          </a:p>
          <a:p>
            <a:r>
              <a:rPr lang="en-US" dirty="0" smtClean="0"/>
              <a:t>risk technically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process review (current vs. recommended)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510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(failure -&gt; default -&gt; death sentence)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593068"/>
            <a:ext cx="856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Recommended (failure -&gt; suspended operation -&gt; opportunity of improvement)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23" y="4342746"/>
            <a:ext cx="1524000" cy="1001059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938" y="1820346"/>
            <a:ext cx="735723" cy="1095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355" y="1981200"/>
            <a:ext cx="6455613" cy="1673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Right after TPE – Unsecured Credit Limit &gt; Financial Security,</a:t>
            </a:r>
          </a:p>
          <a:p>
            <a:r>
              <a:rPr lang="en-US" sz="1600" dirty="0" smtClean="0"/>
              <a:t>ERCOT sends additional Collateral Call and Counter Party</a:t>
            </a:r>
          </a:p>
          <a:p>
            <a:r>
              <a:rPr lang="en-US" sz="1600" dirty="0" smtClean="0"/>
              <a:t>should provide additional security </a:t>
            </a:r>
            <a:r>
              <a:rPr lang="en-US" sz="1600" dirty="0" smtClean="0">
                <a:solidFill>
                  <a:srgbClr val="FF0000"/>
                </a:solidFill>
              </a:rPr>
              <a:t>within a few days.</a:t>
            </a:r>
          </a:p>
          <a:p>
            <a:endParaRPr lang="en-US" sz="1600" dirty="0" smtClean="0"/>
          </a:p>
          <a:p>
            <a:r>
              <a:rPr lang="en-US" sz="1600" dirty="0" smtClean="0"/>
              <a:t>If not, your entity is in default even if your entity can pay any balance of your settlement invoice.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961400" y="2916104"/>
            <a:ext cx="17508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Same entity cannot </a:t>
            </a:r>
          </a:p>
          <a:p>
            <a:r>
              <a:rPr lang="en-US" sz="1400" dirty="0" smtClean="0"/>
              <a:t>be registered again.</a:t>
            </a:r>
          </a:p>
          <a:p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8355" y="4038600"/>
            <a:ext cx="6455613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Right after TPE – Unsecured Credit Limit &gt; Financial Security,</a:t>
            </a:r>
          </a:p>
          <a:p>
            <a:r>
              <a:rPr lang="en-US" sz="1600" dirty="0" smtClean="0"/>
              <a:t>ERCOT sends additional Collateral Call and Counter Party</a:t>
            </a:r>
          </a:p>
          <a:p>
            <a:r>
              <a:rPr lang="en-US" sz="1600" dirty="0" smtClean="0"/>
              <a:t>should provide additional security </a:t>
            </a:r>
            <a:r>
              <a:rPr lang="en-US" sz="1600" dirty="0" smtClean="0">
                <a:solidFill>
                  <a:srgbClr val="FF0000"/>
                </a:solidFill>
              </a:rPr>
              <a:t>within a few days.</a:t>
            </a:r>
          </a:p>
          <a:p>
            <a:endParaRPr lang="en-US" sz="1600" dirty="0" smtClean="0"/>
          </a:p>
          <a:p>
            <a:r>
              <a:rPr lang="en-US" sz="1600" dirty="0" smtClean="0"/>
              <a:t>If not, your entity is in suspended operation and prohibited from participation in any bidding activity and ERCOT will calculate TPE continuously.</a:t>
            </a:r>
          </a:p>
          <a:p>
            <a:r>
              <a:rPr lang="en-US" sz="1600" dirty="0" smtClean="0"/>
              <a:t>When TPE – Unsecured Credit Limit &lt; Financial Security, then you can restart your operation. (probably in worst case, after 40 days)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961400" y="5310054"/>
            <a:ext cx="2064171" cy="10621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sz="1400" dirty="0"/>
              <a:t>Your entity is still alive </a:t>
            </a:r>
            <a:r>
              <a:rPr lang="en-US" sz="1400" dirty="0" smtClean="0"/>
              <a:t>and continue your business with improvement.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1247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Recommended protocol revision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67424"/>
            <a:ext cx="8229600" cy="5375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Suspended operation language is already in protocol 16.11.1.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 DA QSE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822918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Section 8.A (1) of the Standard Form Market Participant Agreement (</a:t>
            </a:r>
            <a:r>
              <a:rPr lang="en-US" sz="1400" dirty="0" smtClean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SFA): </a:t>
            </a:r>
            <a:endParaRPr lang="en-US" sz="1400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457200" marR="45720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Failure by Participant to (i) pay when due, any payment </a:t>
            </a:r>
            <a:r>
              <a:rPr lang="en-US" sz="1400" b="1" strike="sngStrike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Financial Security obligation owed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to ERCOT or its designee, if applicable, under any agreement with ERCOT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(“Payment Breach”),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(ii) designate/maintain an association with a QSE (if required by the ERCOT Protocols) (“QSE Affiliation Breach”), shall constitute a material breach and event of default ("Default") unless cured within one (1) Bank Business Day after ERCOT delivers written notice of the breach to Participant.  </a:t>
            </a:r>
            <a:endParaRPr lang="en-US" sz="14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4384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Protocol Section </a:t>
            </a:r>
            <a:r>
              <a:rPr lang="en-US" sz="1400" dirty="0" smtClean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16.11.6(3)</a:t>
            </a:r>
          </a:p>
          <a:p>
            <a:pPr algn="just"/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The failure of a Market Participant to pay when due any payment </a:t>
            </a:r>
            <a:r>
              <a:rPr lang="en-US" sz="1400" strike="sngStrike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or </a:t>
            </a:r>
            <a:r>
              <a:rPr lang="en-US" sz="1400" b="1" strike="sngStrike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Financial Security obligation owed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to ERCOT or its designee, if applicable, under any agreement with ERCOT, is an event of </a:t>
            </a:r>
            <a:r>
              <a:rPr lang="en-US" sz="1400" b="1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“Payment Breach”. </a:t>
            </a:r>
            <a:r>
              <a:rPr lang="en-US" sz="1400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Any Payment Breach by a Market Participant under any agreement with ERCOT is a default under all other agreements between ERCOT and Market Participant. </a:t>
            </a:r>
            <a:endParaRPr lang="en-US" sz="14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748424"/>
            <a:ext cx="8229600" cy="537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sz="1800" dirty="0" smtClean="0"/>
              <a:t>So, a </a:t>
            </a:r>
            <a:r>
              <a:rPr lang="en-US" sz="1800" dirty="0" smtClean="0"/>
              <a:t>recommended protocol revision is to remove Financial Security obligation owed as the event of  “Payment Breach”.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91200"/>
            <a:ext cx="784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 alternative revision will be welcomed to achieve the equivalent objective.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5777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 presentation</Template>
  <TotalTime>0</TotalTime>
  <Words>679</Words>
  <Application>Microsoft Office PowerPoint</Application>
  <PresentationFormat>On-screen Show (4:3)</PresentationFormat>
  <Paragraphs>92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맑은 고딕</vt:lpstr>
      <vt:lpstr>Arial</vt:lpstr>
      <vt:lpstr>Calibri</vt:lpstr>
      <vt:lpstr>Courier New</vt:lpstr>
      <vt:lpstr>Georgia</vt:lpstr>
      <vt:lpstr>Times New Roman</vt:lpstr>
      <vt:lpstr>Project Status Report</vt:lpstr>
      <vt:lpstr>Review of the default process related to additional credit requirement call</vt:lpstr>
      <vt:lpstr>Current process</vt:lpstr>
      <vt:lpstr>Margin Call vs. ERCOT Credit Requirement</vt:lpstr>
      <vt:lpstr>Business process review (current vs. recommended)</vt:lpstr>
      <vt:lpstr>Recommended protocol revision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2016-02-15T17:54:05Z</dcterms:created>
  <dcterms:modified xsi:type="dcterms:W3CDTF">2016-02-15T21:05:23Z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