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6"/>
  </p:notesMasterIdLst>
  <p:sldIdLst>
    <p:sldId id="259"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2832F5-EA01-48E5-B403-87E193F50680}">
          <p14:sldIdLst>
            <p14:sldId id="259"/>
          </p14:sldIdLst>
        </p14:section>
        <p14:section name="Project Overview" id="{087866C3-7028-482C-8D34-6BF5363FBD75}">
          <p14:sldIdLst/>
        </p14:section>
        <p14:section name="Status Update" id="{521DEF98-8796-4632-831A-16252E9A6054}">
          <p14:sldIdLst>
            <p14:sldId id="262"/>
            <p14:sldId id="263"/>
          </p14:sldIdLst>
        </p14:section>
        <p14:section name="Timeline" id="{CF24EBA6-C924-424D-AC31-A4B9992A87E0}">
          <p14:sldIdLst/>
        </p14:section>
        <p14:section name="Next Steps and Action Items" id="{C24C98EC-938D-4034-8DB8-5E8DBF16E3CB}">
          <p14:sldIdLst/>
        </p14:section>
        <p14:section name="Appendix" id="{E35CCD6A-2288-476E-BC93-C75323AE1F32}">
          <p14:sldIdLst/>
        </p14:section>
      </p14:sectionLst>
    </p:ext>
    <p:ext uri="{EFAFB233-063F-42B5-8137-9DF3F51BA10A}">
      <p15:sldGuideLst xmlns:p15="http://schemas.microsoft.com/office/powerpoint/2012/main">
        <p15:guide id="1" orient="horz" pos="2160">
          <p15:clr>
            <a:srgbClr val="A4A3A4"/>
          </p15:clr>
        </p15:guide>
        <p15:guide id="2" orient="horz" pos="576">
          <p15:clr>
            <a:srgbClr val="A4A3A4"/>
          </p15:clr>
        </p15:guide>
        <p15:guide id="3" pos="2880">
          <p15:clr>
            <a:srgbClr val="A4A3A4"/>
          </p15:clr>
        </p15:guide>
        <p15:guide id="4"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88187" autoAdjust="0"/>
  </p:normalViewPr>
  <p:slideViewPr>
    <p:cSldViewPr>
      <p:cViewPr varScale="1">
        <p:scale>
          <a:sx n="113" d="100"/>
          <a:sy n="113" d="100"/>
        </p:scale>
        <p:origin x="636" y="96"/>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t>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t>‹#›</a:t>
            </a:fld>
            <a:endParaRPr lang="en-US"/>
          </a:p>
        </p:txBody>
      </p:sp>
    </p:spTree>
    <p:extLst>
      <p:ext uri="{BB962C8B-B14F-4D97-AF65-F5344CB8AC3E}">
        <p14:creationId xmlns:p14="http://schemas.microsoft.com/office/powerpoint/2010/main" val="13586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to give updates for project</a:t>
            </a:r>
            <a:r>
              <a:rPr lang="en-US" baseline="0" dirty="0" smtClean="0"/>
              <a:t> milestones.</a:t>
            </a:r>
            <a:endParaRPr lang="en-US" dirty="0" smtClean="0"/>
          </a:p>
          <a:p>
            <a:endParaRPr lang="en-US" baseline="0" dirty="0" smtClean="0"/>
          </a:p>
          <a:p>
            <a:pPr lvl="0"/>
            <a:r>
              <a:rPr lang="en-US" sz="1000" b="1" dirty="0" smtClean="0"/>
              <a:t>Sections</a:t>
            </a:r>
            <a:endParaRPr lang="en-US" sz="1000" b="0" dirty="0" smtClean="0"/>
          </a:p>
          <a:p>
            <a:pPr lvl="0"/>
            <a:r>
              <a:rPr lang="en-US" sz="1000" b="0" dirty="0" smtClean="0"/>
              <a:t>Right-click on a slide to add sections.</a:t>
            </a:r>
            <a:r>
              <a:rPr lang="en-US" sz="1000" b="0" baseline="0" dirty="0" smtClean="0"/>
              <a:t> Sections can help to organize your slides or facilitate collaboration between multiple authors.</a:t>
            </a:r>
            <a:endParaRPr lang="en-US" sz="1000" b="0" dirty="0" smtClean="0"/>
          </a:p>
          <a:p>
            <a:pPr lvl="0"/>
            <a:endParaRPr lang="en-US" sz="1000" b="1" dirty="0" smtClean="0"/>
          </a:p>
          <a:p>
            <a:pPr lvl="0"/>
            <a:r>
              <a:rPr lang="en-US" sz="1000" b="1" dirty="0" smtClean="0"/>
              <a:t>Notes</a:t>
            </a:r>
          </a:p>
          <a:p>
            <a:pPr lvl="0"/>
            <a:r>
              <a:rPr lang="en-US" sz="1000" dirty="0" smtClean="0"/>
              <a:t>Use the Notes section for delivery notes or to provide additional details for the audience.</a:t>
            </a:r>
            <a:r>
              <a:rPr lang="en-US" sz="1000" baseline="0" dirty="0" smtClean="0"/>
              <a:t> View these notes in Presentation View during your presentation. </a:t>
            </a:r>
          </a:p>
          <a:p>
            <a:pPr lvl="0">
              <a:buFontTx/>
              <a:buNone/>
            </a:pPr>
            <a:r>
              <a:rPr lang="en-US" sz="1000" dirty="0" smtClean="0"/>
              <a:t>Keep in mind the font size (important for accessibility, visibility, videotaping, and online production)</a:t>
            </a:r>
          </a:p>
          <a:p>
            <a:pPr lvl="0"/>
            <a:endParaRPr lang="en-US" sz="1000" dirty="0" smtClean="0"/>
          </a:p>
          <a:p>
            <a:pPr lvl="0">
              <a:buFontTx/>
              <a:buNone/>
            </a:pPr>
            <a:r>
              <a:rPr lang="en-US" sz="1000" b="1" dirty="0" smtClean="0"/>
              <a:t>Coordinated colors </a:t>
            </a:r>
          </a:p>
          <a:p>
            <a:pPr lvl="0">
              <a:buFontTx/>
              <a:buNone/>
            </a:pPr>
            <a:r>
              <a:rPr lang="en-US" sz="1000" dirty="0" smtClean="0"/>
              <a:t>Pay particular attention to the graphs, charts, and text boxes.</a:t>
            </a:r>
            <a:r>
              <a:rPr lang="en-US" sz="1000" baseline="0" dirty="0" smtClean="0"/>
              <a:t> </a:t>
            </a:r>
            <a:endParaRPr lang="en-US" sz="1000" dirty="0" smtClean="0"/>
          </a:p>
          <a:p>
            <a:pPr lvl="0"/>
            <a:r>
              <a:rPr lang="en-US" sz="1000" dirty="0" smtClean="0"/>
              <a:t>Consider that attendees will print in black and white or </a:t>
            </a:r>
            <a:r>
              <a:rPr lang="en-US" sz="1000" dirty="0" err="1" smtClean="0"/>
              <a:t>grayscale</a:t>
            </a:r>
            <a:r>
              <a:rPr lang="en-US" sz="1000" dirty="0" smtClean="0"/>
              <a:t>. Run a test print to make sure your colors work when printed in pure black and white and </a:t>
            </a:r>
            <a:r>
              <a:rPr lang="en-US" sz="1000" dirty="0" err="1" smtClean="0"/>
              <a:t>grayscale</a:t>
            </a:r>
            <a:r>
              <a:rPr lang="en-US" sz="1000" dirty="0" smtClean="0"/>
              <a:t>.</a:t>
            </a:r>
          </a:p>
          <a:p>
            <a:pPr lvl="0">
              <a:buFontTx/>
              <a:buNone/>
            </a:pPr>
            <a:endParaRPr lang="en-US" sz="1000" dirty="0" smtClean="0"/>
          </a:p>
          <a:p>
            <a:pPr lvl="0">
              <a:buFontTx/>
              <a:buNone/>
            </a:pPr>
            <a:r>
              <a:rPr lang="en-US" sz="1000" b="1" dirty="0" smtClean="0"/>
              <a:t>Graphics, tables, and graphs</a:t>
            </a:r>
          </a:p>
          <a:p>
            <a:pPr lvl="0"/>
            <a:r>
              <a:rPr lang="en-US" sz="1000" dirty="0" smtClean="0"/>
              <a:t>Keep it simple: If possible, use consistent, non-distracting styles and colors.</a:t>
            </a:r>
          </a:p>
          <a:p>
            <a:pPr lvl="0"/>
            <a:r>
              <a:rPr lang="en-US" sz="1000" dirty="0" smtClean="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extLst>
      <p:ext uri="{BB962C8B-B14F-4D97-AF65-F5344CB8AC3E}">
        <p14:creationId xmlns:p14="http://schemas.microsoft.com/office/powerpoint/2010/main" val="2925066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2</a:t>
            </a:fld>
            <a:endParaRPr lang="en-US"/>
          </a:p>
        </p:txBody>
      </p:sp>
    </p:spTree>
    <p:extLst>
      <p:ext uri="{BB962C8B-B14F-4D97-AF65-F5344CB8AC3E}">
        <p14:creationId xmlns:p14="http://schemas.microsoft.com/office/powerpoint/2010/main" val="4245640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smtClean="0"/>
              <a:t>* If any of</a:t>
            </a:r>
            <a:r>
              <a:rPr lang="en-US" baseline="0" dirty="0" smtClean="0"/>
              <a:t> these issues caused a schedule delay or need to be discussed further, include details in next slide.</a:t>
            </a:r>
          </a:p>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3</a:t>
            </a:fld>
            <a:endParaRPr lang="en-US"/>
          </a:p>
        </p:txBody>
      </p:sp>
    </p:spTree>
    <p:extLst>
      <p:ext uri="{BB962C8B-B14F-4D97-AF65-F5344CB8AC3E}">
        <p14:creationId xmlns:p14="http://schemas.microsoft.com/office/powerpoint/2010/main" val="4122670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0" y="733203"/>
            <a:ext cx="9144000" cy="6124797"/>
          </a:xfrm>
          <a:prstGeom prst="rect">
            <a:avLst/>
          </a:prstGeom>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5" name="Footer Placeholder 4"/>
          <p:cNvSpPr>
            <a:spLocks noGrp="1"/>
          </p:cNvSpPr>
          <p:nvPr>
            <p:ph type="ftr" sz="quarter" idx="11"/>
          </p:nvPr>
        </p:nvSpPr>
        <p:spPr>
          <a:xfrm>
            <a:off x="152400" y="6356350"/>
            <a:ext cx="2895600" cy="365125"/>
          </a:xfrm>
        </p:spPr>
        <p:txBody>
          <a:bodyPr/>
          <a:lstStyle/>
          <a:p>
            <a:r>
              <a:rPr lang="en-US" dirty="0" smtClean="0"/>
              <a:t>VIT DA QSE LLC</a:t>
            </a:r>
            <a:endParaRPr lang="en-US" dirty="0"/>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5" name="Footer Placeholder 4"/>
          <p:cNvSpPr>
            <a:spLocks noGrp="1"/>
          </p:cNvSpPr>
          <p:nvPr>
            <p:ph type="ftr" sz="quarter" idx="11"/>
          </p:nvPr>
        </p:nvSpPr>
        <p:spPr/>
        <p:txBody>
          <a:bodyPr/>
          <a:lstStyle/>
          <a:p>
            <a:r>
              <a:rPr lang="en-US" smtClean="0"/>
              <a:t>VIT DA QSE LLC</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5" name="Footer Placeholder 4"/>
          <p:cNvSpPr>
            <a:spLocks noGrp="1"/>
          </p:cNvSpPr>
          <p:nvPr>
            <p:ph type="ftr" sz="quarter" idx="11"/>
          </p:nvPr>
        </p:nvSpPr>
        <p:spPr/>
        <p:txBody>
          <a:bodyPr/>
          <a:lstStyle/>
          <a:p>
            <a:r>
              <a:rPr lang="en-US" smtClean="0"/>
              <a:t>VIT DA QSE LLC</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5" name="Footer Placeholder 4"/>
          <p:cNvSpPr>
            <a:spLocks noGrp="1"/>
          </p:cNvSpPr>
          <p:nvPr>
            <p:ph type="ftr" sz="quarter" idx="11"/>
          </p:nvPr>
        </p:nvSpPr>
        <p:spPr/>
        <p:txBody>
          <a:bodyPr/>
          <a:lstStyle/>
          <a:p>
            <a:r>
              <a:rPr lang="en-US" smtClean="0"/>
              <a:t>VIT DA QSE LLC</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5" name="Footer Placeholder 4"/>
          <p:cNvSpPr>
            <a:spLocks noGrp="1"/>
          </p:cNvSpPr>
          <p:nvPr>
            <p:ph type="ftr" sz="quarter" idx="11"/>
          </p:nvPr>
        </p:nvSpPr>
        <p:spPr/>
        <p:txBody>
          <a:bodyPr/>
          <a:lstStyle/>
          <a:p>
            <a:r>
              <a:rPr lang="en-US" smtClean="0"/>
              <a:t>VIT DA QSE LLC</a:t>
            </a:r>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6" name="Footer Placeholder 5"/>
          <p:cNvSpPr>
            <a:spLocks noGrp="1"/>
          </p:cNvSpPr>
          <p:nvPr>
            <p:ph type="ftr" sz="quarter" idx="11"/>
          </p:nvPr>
        </p:nvSpPr>
        <p:spPr/>
        <p:txBody>
          <a:bodyPr/>
          <a:lstStyle/>
          <a:p>
            <a:r>
              <a:rPr lang="en-US" smtClean="0"/>
              <a:t>VIT DA QSE LLC</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8" name="Footer Placeholder 7"/>
          <p:cNvSpPr>
            <a:spLocks noGrp="1"/>
          </p:cNvSpPr>
          <p:nvPr>
            <p:ph type="ftr" sz="quarter" idx="11"/>
          </p:nvPr>
        </p:nvSpPr>
        <p:spPr/>
        <p:txBody>
          <a:bodyPr/>
          <a:lstStyle/>
          <a:p>
            <a:r>
              <a:rPr lang="en-US" smtClean="0"/>
              <a:t>VIT DA QSE LLC</a:t>
            </a:r>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4" name="Footer Placeholder 3"/>
          <p:cNvSpPr>
            <a:spLocks noGrp="1"/>
          </p:cNvSpPr>
          <p:nvPr>
            <p:ph type="ftr" sz="quarter" idx="11"/>
          </p:nvPr>
        </p:nvSpPr>
        <p:spPr/>
        <p:txBody>
          <a:bodyPr/>
          <a:lstStyle/>
          <a:p>
            <a:r>
              <a:rPr lang="en-US" smtClean="0"/>
              <a:t>VIT DA QSE LLC</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3" name="Footer Placeholder 2"/>
          <p:cNvSpPr>
            <a:spLocks noGrp="1"/>
          </p:cNvSpPr>
          <p:nvPr>
            <p:ph type="ftr" sz="quarter" idx="11"/>
          </p:nvPr>
        </p:nvSpPr>
        <p:spPr/>
        <p:txBody>
          <a:bodyPr/>
          <a:lstStyle/>
          <a:p>
            <a:r>
              <a:rPr lang="en-US" smtClean="0"/>
              <a:t>VIT DA QSE LLC</a:t>
            </a:r>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6" name="Footer Placeholder 5"/>
          <p:cNvSpPr>
            <a:spLocks noGrp="1"/>
          </p:cNvSpPr>
          <p:nvPr>
            <p:ph type="ftr" sz="quarter" idx="11"/>
          </p:nvPr>
        </p:nvSpPr>
        <p:spPr/>
        <p:txBody>
          <a:bodyPr/>
          <a:lstStyle/>
          <a:p>
            <a:r>
              <a:rPr lang="en-US" smtClean="0"/>
              <a:t>VIT DA QSE LLC</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2/15/2016</a:t>
            </a:r>
            <a:endParaRPr lang="en-US"/>
          </a:p>
        </p:txBody>
      </p:sp>
      <p:sp>
        <p:nvSpPr>
          <p:cNvPr id="6" name="Footer Placeholder 5"/>
          <p:cNvSpPr>
            <a:spLocks noGrp="1"/>
          </p:cNvSpPr>
          <p:nvPr>
            <p:ph type="ftr" sz="quarter" idx="11"/>
          </p:nvPr>
        </p:nvSpPr>
        <p:spPr/>
        <p:txBody>
          <a:bodyPr/>
          <a:lstStyle/>
          <a:p>
            <a:r>
              <a:rPr lang="en-US" smtClean="0"/>
              <a:t>VIT DA QSE LLC</a:t>
            </a:r>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200" y="6372225"/>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VIT DA QSE LLC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t>‹#›</a:t>
            </a:fld>
            <a:endParaRPr lang="en-US"/>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hf hd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457200" y="1371600"/>
            <a:ext cx="8001000" cy="1142999"/>
          </a:xfrm>
        </p:spPr>
        <p:txBody>
          <a:bodyPr>
            <a:noAutofit/>
          </a:bodyPr>
          <a:lstStyle/>
          <a:p>
            <a:pPr algn="ctr"/>
            <a:r>
              <a:rPr lang="en-US" dirty="0" smtClean="0"/>
              <a:t>Review of Audited Financial Statement requirement for zero unsecure credit users</a:t>
            </a:r>
            <a:endParaRPr lang="en-US" dirty="0"/>
          </a:p>
        </p:txBody>
      </p:sp>
      <p:sp>
        <p:nvSpPr>
          <p:cNvPr id="3" name="Subtitle 2"/>
          <p:cNvSpPr>
            <a:spLocks noGrp="1"/>
          </p:cNvSpPr>
          <p:nvPr>
            <p:ph type="subTitle" idx="1"/>
            <p:custDataLst>
              <p:tags r:id="rId3"/>
            </p:custDataLst>
          </p:nvPr>
        </p:nvSpPr>
        <p:spPr>
          <a:xfrm>
            <a:off x="3505200" y="5074397"/>
            <a:ext cx="5275052" cy="1295400"/>
          </a:xfrm>
        </p:spPr>
        <p:txBody>
          <a:bodyPr/>
          <a:lstStyle/>
          <a:p>
            <a:r>
              <a:rPr lang="en-US" dirty="0" smtClean="0"/>
              <a:t>2016 Feb, ERCOT CWG/MCWG meeting</a:t>
            </a:r>
          </a:p>
          <a:p>
            <a:endParaRPr lang="en-US" dirty="0" smtClean="0"/>
          </a:p>
          <a:p>
            <a:r>
              <a:rPr lang="en-US" dirty="0" smtClean="0"/>
              <a:t>You Seok “Peter” Son, PhD, MBA, PE</a:t>
            </a:r>
          </a:p>
          <a:p>
            <a:r>
              <a:rPr lang="en-US" dirty="0" smtClean="0"/>
              <a:t>Managing Director, VIT DA QSE LLC</a:t>
            </a: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Current </a:t>
            </a:r>
            <a:r>
              <a:rPr lang="en-US" dirty="0" smtClean="0"/>
              <a:t>process</a:t>
            </a:r>
            <a:endParaRPr lang="en-US" dirty="0"/>
          </a:p>
        </p:txBody>
      </p:sp>
      <p:sp>
        <p:nvSpPr>
          <p:cNvPr id="3" name="Footer Placeholder 2"/>
          <p:cNvSpPr>
            <a:spLocks noGrp="1"/>
          </p:cNvSpPr>
          <p:nvPr>
            <p:ph type="ftr" sz="quarter" idx="11"/>
          </p:nvPr>
        </p:nvSpPr>
        <p:spPr/>
        <p:txBody>
          <a:bodyPr/>
          <a:lstStyle/>
          <a:p>
            <a:r>
              <a:rPr lang="en-US" smtClean="0"/>
              <a:t>VIT DA QSE LLC</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2</a:t>
            </a:fld>
            <a:endParaRPr lang="en-US"/>
          </a:p>
        </p:txBody>
      </p:sp>
      <p:sp>
        <p:nvSpPr>
          <p:cNvPr id="7" name="Rectangle 6"/>
          <p:cNvSpPr/>
          <p:nvPr/>
        </p:nvSpPr>
        <p:spPr>
          <a:xfrm>
            <a:off x="381000" y="1600200"/>
            <a:ext cx="7772400" cy="3631763"/>
          </a:xfrm>
          <a:prstGeom prst="rect">
            <a:avLst/>
          </a:prstGeom>
        </p:spPr>
        <p:txBody>
          <a:bodyPr wrap="square">
            <a:spAutoFit/>
          </a:bodyPr>
          <a:lstStyle/>
          <a:p>
            <a:pPr algn="just"/>
            <a:r>
              <a:rPr lang="en-US" sz="1400" dirty="0">
                <a:latin typeface="Calibri" panose="020F0502020204030204" pitchFamily="34" charset="0"/>
                <a:ea typeface="맑은 고딕" panose="020B0503020000020004" pitchFamily="50" charset="-127"/>
                <a:cs typeface="Times New Roman" panose="02020603050405020304" pitchFamily="18" charset="0"/>
              </a:rPr>
              <a:t>Protocol Section </a:t>
            </a:r>
            <a:r>
              <a:rPr lang="en-US" sz="1400" dirty="0" smtClean="0">
                <a:latin typeface="Calibri" panose="020F0502020204030204" pitchFamily="34" charset="0"/>
                <a:ea typeface="맑은 고딕" panose="020B0503020000020004" pitchFamily="50" charset="-127"/>
                <a:cs typeface="Times New Roman" panose="02020603050405020304" pitchFamily="18" charset="0"/>
              </a:rPr>
              <a:t>16.11.5 (1) (b)</a:t>
            </a:r>
            <a:endParaRPr lang="en-US" sz="1400" dirty="0">
              <a:latin typeface="Calibri" panose="020F0502020204030204" pitchFamily="34" charset="0"/>
              <a:ea typeface="맑은 고딕" panose="020B0503020000020004" pitchFamily="50" charset="-127"/>
              <a:cs typeface="Times New Roman" panose="02020603050405020304" pitchFamily="18" charset="0"/>
            </a:endParaRPr>
          </a:p>
          <a:p>
            <a:pPr algn="just"/>
            <a:r>
              <a:rPr lang="en-US" sz="1400" dirty="0" smtClean="0">
                <a:latin typeface="Calibri" panose="020F0502020204030204" pitchFamily="34" charset="0"/>
                <a:ea typeface="맑은 고딕" panose="020B0503020000020004" pitchFamily="50" charset="-127"/>
                <a:cs typeface="Times New Roman" panose="02020603050405020304" pitchFamily="18" charset="0"/>
              </a:rPr>
              <a:t> </a:t>
            </a:r>
          </a:p>
          <a:p>
            <a:pPr marL="342900" indent="-342900" algn="just">
              <a:buAutoNum type="arabicParenBoth"/>
            </a:pPr>
            <a:r>
              <a:rPr lang="en-US" sz="1400" dirty="0" smtClean="0">
                <a:latin typeface="Times New Roman" panose="02020603050405020304" pitchFamily="18" charset="0"/>
                <a:ea typeface="Times New Roman" panose="02020603050405020304" pitchFamily="18" charset="0"/>
              </a:rPr>
              <a:t>ERCOT </a:t>
            </a:r>
            <a:r>
              <a:rPr lang="en-US" sz="1400" dirty="0">
                <a:latin typeface="Times New Roman" panose="02020603050405020304" pitchFamily="18" charset="0"/>
                <a:ea typeface="Times New Roman" panose="02020603050405020304" pitchFamily="18" charset="0"/>
              </a:rPr>
              <a:t>shall monitor the creditworthiness and credit exposure of each Counter-Party or its guarantor, if any.  To enable ERCOT to monitor creditworthiness, each Counter-Party shall provide to ERCOT: </a:t>
            </a:r>
            <a:endParaRPr lang="en-US" sz="1400" dirty="0" smtClean="0">
              <a:latin typeface="Times New Roman" panose="02020603050405020304" pitchFamily="18" charset="0"/>
              <a:ea typeface="Times New Roman" panose="02020603050405020304" pitchFamily="18" charset="0"/>
            </a:endParaRPr>
          </a:p>
          <a:p>
            <a:pPr marL="914400" marR="0" indent="-457200">
              <a:spcBef>
                <a:spcPts val="0"/>
              </a:spcBef>
              <a:spcAft>
                <a:spcPts val="1200"/>
              </a:spcAft>
            </a:pPr>
            <a:endParaRPr lang="en-US" sz="1400" dirty="0" smtClean="0">
              <a:latin typeface="Times New Roman" panose="02020603050405020304" pitchFamily="18" charset="0"/>
              <a:ea typeface="Times New Roman" panose="02020603050405020304" pitchFamily="18" charset="0"/>
            </a:endParaRPr>
          </a:p>
          <a:p>
            <a:pPr marL="914400" marR="0" indent="-457200">
              <a:spcBef>
                <a:spcPts val="0"/>
              </a:spcBef>
              <a:spcAft>
                <a:spcPts val="1200"/>
              </a:spcAft>
            </a:pPr>
            <a:r>
              <a:rPr lang="en-US" sz="1400" dirty="0" smtClean="0">
                <a:latin typeface="Times New Roman" panose="02020603050405020304" pitchFamily="18" charset="0"/>
                <a:ea typeface="Times New Roman" panose="02020603050405020304" pitchFamily="18" charset="0"/>
              </a:rPr>
              <a:t>(</a:t>
            </a:r>
            <a:r>
              <a:rPr lang="en-US" sz="1400" dirty="0">
                <a:latin typeface="Times New Roman" panose="02020603050405020304" pitchFamily="18" charset="0"/>
                <a:ea typeface="Times New Roman" panose="02020603050405020304" pitchFamily="18" charset="0"/>
              </a:rPr>
              <a:t>b)	</a:t>
            </a:r>
            <a:r>
              <a:rPr lang="en-US" sz="1400" b="1" dirty="0">
                <a:latin typeface="Times New Roman" panose="02020603050405020304" pitchFamily="18" charset="0"/>
                <a:ea typeface="Times New Roman" panose="02020603050405020304" pitchFamily="18" charset="0"/>
              </a:rPr>
              <a:t>Its own or its guarantor’s annual audited financial statements not later than 120 days after the close of each of the issuer’s fiscal year</a:t>
            </a:r>
            <a:r>
              <a:rPr lang="en-US" sz="1400" dirty="0">
                <a:latin typeface="Times New Roman" panose="02020603050405020304" pitchFamily="18" charset="0"/>
                <a:ea typeface="Times New Roman" panose="02020603050405020304" pitchFamily="18" charset="0"/>
              </a:rPr>
              <a:t>; if an issuer’s financial statements are publicly available electronically and the issuer provides to ERCOT sufficient information to access those financial statements, then the issuer is considered to have met this requirement.  ERCOT may extend the period for providing interim unaudited or annual audited statements on a case-by-case basis.  Annual audited financial statements must be prepared in accordance with U.S. Generally Accepted Accounting Principles (GAAP) or International Accounting Standards (IAS).</a:t>
            </a:r>
          </a:p>
          <a:p>
            <a:pPr algn="just"/>
            <a:endParaRPr lang="en-US" sz="1400" dirty="0">
              <a:latin typeface="Calibri" panose="020F0502020204030204" pitchFamily="34" charset="0"/>
              <a:ea typeface="맑은 고딕" panose="020B0503020000020004" pitchFamily="50" charset="-127"/>
              <a:cs typeface="Times New Roman" panose="02020603050405020304" pitchFamily="18" charset="0"/>
            </a:endParaRPr>
          </a:p>
        </p:txBody>
      </p:sp>
      <p:sp>
        <p:nvSpPr>
          <p:cNvPr id="8" name="TextBox 7"/>
          <p:cNvSpPr txBox="1"/>
          <p:nvPr/>
        </p:nvSpPr>
        <p:spPr>
          <a:xfrm>
            <a:off x="609600" y="5257800"/>
            <a:ext cx="7924800" cy="923330"/>
          </a:xfrm>
          <a:prstGeom prst="rect">
            <a:avLst/>
          </a:prstGeom>
          <a:noFill/>
        </p:spPr>
        <p:txBody>
          <a:bodyPr wrap="square" rtlCol="0">
            <a:spAutoFit/>
          </a:bodyPr>
          <a:lstStyle/>
          <a:p>
            <a:r>
              <a:rPr lang="en-US" b="1" dirty="0" smtClean="0">
                <a:solidFill>
                  <a:schemeClr val="tx2"/>
                </a:solidFill>
              </a:rPr>
              <a:t>Currently, all Counter-Parties or its guarantors should provide annual audited financial statements regardless of their using unsecured credit.</a:t>
            </a:r>
            <a:endParaRPr lang="en-US" b="1" dirty="0">
              <a:solidFill>
                <a:schemeClr val="tx2"/>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Recommended protocol revision.</a:t>
            </a:r>
            <a:endParaRPr lang="en-US" dirty="0"/>
          </a:p>
        </p:txBody>
      </p:sp>
      <p:sp>
        <p:nvSpPr>
          <p:cNvPr id="3" name="Footer Placeholder 2"/>
          <p:cNvSpPr>
            <a:spLocks noGrp="1"/>
          </p:cNvSpPr>
          <p:nvPr>
            <p:ph type="ftr" sz="quarter" idx="11"/>
          </p:nvPr>
        </p:nvSpPr>
        <p:spPr/>
        <p:txBody>
          <a:bodyPr/>
          <a:lstStyle/>
          <a:p>
            <a:r>
              <a:rPr lang="en-US" smtClean="0"/>
              <a:t>VIT DA QSE LLC</a:t>
            </a:r>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3</a:t>
            </a:fld>
            <a:endParaRPr lang="en-US"/>
          </a:p>
        </p:txBody>
      </p:sp>
      <p:sp>
        <p:nvSpPr>
          <p:cNvPr id="7" name="Rectangle 6"/>
          <p:cNvSpPr/>
          <p:nvPr/>
        </p:nvSpPr>
        <p:spPr>
          <a:xfrm>
            <a:off x="381000" y="1676400"/>
            <a:ext cx="7772400" cy="3847207"/>
          </a:xfrm>
          <a:prstGeom prst="rect">
            <a:avLst/>
          </a:prstGeom>
        </p:spPr>
        <p:txBody>
          <a:bodyPr wrap="square">
            <a:spAutoFit/>
          </a:bodyPr>
          <a:lstStyle/>
          <a:p>
            <a:pPr algn="just"/>
            <a:r>
              <a:rPr lang="en-US" sz="1400" dirty="0">
                <a:latin typeface="Calibri" panose="020F0502020204030204" pitchFamily="34" charset="0"/>
                <a:ea typeface="맑은 고딕" panose="020B0503020000020004" pitchFamily="50" charset="-127"/>
                <a:cs typeface="Times New Roman" panose="02020603050405020304" pitchFamily="18" charset="0"/>
              </a:rPr>
              <a:t>Protocol Section </a:t>
            </a:r>
            <a:r>
              <a:rPr lang="en-US" sz="1400" dirty="0" smtClean="0">
                <a:latin typeface="Calibri" panose="020F0502020204030204" pitchFamily="34" charset="0"/>
                <a:ea typeface="맑은 고딕" panose="020B0503020000020004" pitchFamily="50" charset="-127"/>
                <a:cs typeface="Times New Roman" panose="02020603050405020304" pitchFamily="18" charset="0"/>
              </a:rPr>
              <a:t>16.11.5 (1) (b)</a:t>
            </a:r>
            <a:endParaRPr lang="en-US" sz="1400" dirty="0">
              <a:latin typeface="Calibri" panose="020F0502020204030204" pitchFamily="34" charset="0"/>
              <a:ea typeface="맑은 고딕" panose="020B0503020000020004" pitchFamily="50" charset="-127"/>
              <a:cs typeface="Times New Roman" panose="02020603050405020304" pitchFamily="18" charset="0"/>
            </a:endParaRPr>
          </a:p>
          <a:p>
            <a:pPr algn="just"/>
            <a:r>
              <a:rPr lang="en-US" sz="1400" dirty="0" smtClean="0">
                <a:latin typeface="Calibri" panose="020F0502020204030204" pitchFamily="34" charset="0"/>
                <a:ea typeface="맑은 고딕" panose="020B0503020000020004" pitchFamily="50" charset="-127"/>
                <a:cs typeface="Times New Roman" panose="02020603050405020304" pitchFamily="18" charset="0"/>
              </a:rPr>
              <a:t> </a:t>
            </a:r>
          </a:p>
          <a:p>
            <a:pPr marL="342900" indent="-342900" algn="just">
              <a:buAutoNum type="arabicParenBoth"/>
            </a:pPr>
            <a:r>
              <a:rPr lang="en-US" sz="1400" dirty="0" smtClean="0">
                <a:latin typeface="Times New Roman" panose="02020603050405020304" pitchFamily="18" charset="0"/>
                <a:ea typeface="Times New Roman" panose="02020603050405020304" pitchFamily="18" charset="0"/>
              </a:rPr>
              <a:t>ERCOT </a:t>
            </a:r>
            <a:r>
              <a:rPr lang="en-US" sz="1400" dirty="0">
                <a:latin typeface="Times New Roman" panose="02020603050405020304" pitchFamily="18" charset="0"/>
                <a:ea typeface="Times New Roman" panose="02020603050405020304" pitchFamily="18" charset="0"/>
              </a:rPr>
              <a:t>shall monitor the creditworthiness and credit exposure of each Counter-Party or its guarantor, if any.  To enable ERCOT to monitor creditworthiness, each Counter-Party shall provide to </a:t>
            </a:r>
            <a:r>
              <a:rPr lang="en-US" sz="1400" dirty="0" smtClean="0">
                <a:latin typeface="Times New Roman" panose="02020603050405020304" pitchFamily="18" charset="0"/>
                <a:ea typeface="Times New Roman" panose="02020603050405020304" pitchFamily="18" charset="0"/>
              </a:rPr>
              <a:t>ERCOT: </a:t>
            </a:r>
          </a:p>
          <a:p>
            <a:pPr marL="914400" marR="0" indent="-457200">
              <a:spcBef>
                <a:spcPts val="0"/>
              </a:spcBef>
              <a:spcAft>
                <a:spcPts val="1200"/>
              </a:spcAft>
            </a:pPr>
            <a:endParaRPr lang="en-US" sz="1400" dirty="0" smtClean="0">
              <a:latin typeface="Times New Roman" panose="02020603050405020304" pitchFamily="18" charset="0"/>
              <a:ea typeface="Times New Roman" panose="02020603050405020304" pitchFamily="18" charset="0"/>
            </a:endParaRPr>
          </a:p>
          <a:p>
            <a:pPr marL="914400" marR="0" indent="-457200">
              <a:spcBef>
                <a:spcPts val="0"/>
              </a:spcBef>
              <a:spcAft>
                <a:spcPts val="1200"/>
              </a:spcAft>
            </a:pPr>
            <a:r>
              <a:rPr lang="en-US" sz="1400" dirty="0" smtClean="0">
                <a:latin typeface="Times New Roman" panose="02020603050405020304" pitchFamily="18" charset="0"/>
                <a:ea typeface="Times New Roman" panose="02020603050405020304" pitchFamily="18" charset="0"/>
              </a:rPr>
              <a:t>(</a:t>
            </a:r>
            <a:r>
              <a:rPr lang="en-US" sz="1400" dirty="0">
                <a:latin typeface="Times New Roman" panose="02020603050405020304" pitchFamily="18" charset="0"/>
                <a:ea typeface="Times New Roman" panose="02020603050405020304" pitchFamily="18" charset="0"/>
              </a:rPr>
              <a:t>b)	</a:t>
            </a:r>
            <a:r>
              <a:rPr lang="en-US" sz="1400" b="1" dirty="0">
                <a:latin typeface="Times New Roman" panose="02020603050405020304" pitchFamily="18" charset="0"/>
                <a:ea typeface="Times New Roman" panose="02020603050405020304" pitchFamily="18" charset="0"/>
              </a:rPr>
              <a:t>Its own or its guarantor’s annual audited financial statements not later than 120 days after the close of each of the issuer’s fiscal year</a:t>
            </a:r>
            <a:r>
              <a:rPr lang="en-US" sz="1400" dirty="0">
                <a:latin typeface="Times New Roman" panose="02020603050405020304" pitchFamily="18" charset="0"/>
                <a:ea typeface="Times New Roman" panose="02020603050405020304" pitchFamily="18" charset="0"/>
              </a:rPr>
              <a:t>; if an issuer’s financial statements are publicly available electronically and the issuer provides to ERCOT sufficient information to access those financial statements, then the issuer is considered to have met this requirement. </a:t>
            </a:r>
            <a:r>
              <a:rPr lang="en-US" sz="1400" dirty="0" smtClean="0">
                <a:solidFill>
                  <a:srgbClr val="FF0000"/>
                </a:solidFill>
                <a:latin typeface="Times New Roman" panose="02020603050405020304" pitchFamily="18" charset="0"/>
                <a:ea typeface="Times New Roman" panose="02020603050405020304" pitchFamily="18" charset="0"/>
              </a:rPr>
              <a:t>Counter-Party which doesn’t seek any unsecured credit doesn’t have to provide the audited financial statement.</a:t>
            </a:r>
            <a:r>
              <a:rPr lang="en-US" sz="1400" dirty="0" smtClean="0">
                <a:latin typeface="Times New Roman" panose="02020603050405020304" pitchFamily="18" charset="0"/>
                <a:ea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ERCOT may extend the period for providing interim unaudited or annual audited statements on a case-by-case basis.  Annual audited financial statements must be prepared in accordance with U.S. Generally Accepted Accounting Principles (GAAP) or International Accounting Standards (IAS</a:t>
            </a:r>
            <a:r>
              <a:rPr lang="en-US" sz="1400" dirty="0" smtClean="0">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algn="just"/>
            <a:endParaRPr lang="en-US" sz="1400" dirty="0">
              <a:latin typeface="Calibri" panose="020F0502020204030204" pitchFamily="34" charset="0"/>
              <a:ea typeface="맑은 고딕" panose="020B0503020000020004" pitchFamily="50" charset="-127"/>
              <a:cs typeface="Times New Roman" panose="02020603050405020304" pitchFamily="18" charset="0"/>
            </a:endParaRPr>
          </a:p>
        </p:txBody>
      </p:sp>
      <p:sp>
        <p:nvSpPr>
          <p:cNvPr id="8" name="TextBox 7"/>
          <p:cNvSpPr txBox="1"/>
          <p:nvPr/>
        </p:nvSpPr>
        <p:spPr>
          <a:xfrm>
            <a:off x="508000" y="5334000"/>
            <a:ext cx="7924800" cy="923330"/>
          </a:xfrm>
          <a:prstGeom prst="rect">
            <a:avLst/>
          </a:prstGeom>
          <a:noFill/>
        </p:spPr>
        <p:txBody>
          <a:bodyPr wrap="square" rtlCol="0">
            <a:spAutoFit/>
          </a:bodyPr>
          <a:lstStyle/>
          <a:p>
            <a:r>
              <a:rPr lang="en-US" b="1" dirty="0" smtClean="0">
                <a:solidFill>
                  <a:schemeClr val="tx2"/>
                </a:solidFill>
              </a:rPr>
              <a:t>Counter-Party which doesn’t seek any unsecured credit should be exempt for the obligation of the annual submission of the audited financial statement.</a:t>
            </a:r>
            <a:endParaRPr lang="en-US" b="1" dirty="0">
              <a:solidFill>
                <a:schemeClr val="tx2"/>
              </a:solidFill>
            </a:endParaRPr>
          </a:p>
        </p:txBody>
      </p:sp>
    </p:spTree>
    <p:custDataLst>
      <p:tags r:id="rId1"/>
    </p:custDataLst>
    <p:extLst>
      <p:ext uri="{BB962C8B-B14F-4D97-AF65-F5344CB8AC3E}">
        <p14:creationId xmlns:p14="http://schemas.microsoft.com/office/powerpoint/2010/main" val="4154970684"/>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4.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5.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7.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3501ADB-0687-4C08-ACC7-50606E2335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status report presentation</Template>
  <TotalTime>0</TotalTime>
  <Words>321</Words>
  <Application>Microsoft Office PowerPoint</Application>
  <PresentationFormat>On-screen Show (4:3)</PresentationFormat>
  <Paragraphs>44</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맑은 고딕</vt:lpstr>
      <vt:lpstr>Arial</vt:lpstr>
      <vt:lpstr>Calibri</vt:lpstr>
      <vt:lpstr>Courier New</vt:lpstr>
      <vt:lpstr>Georgia</vt:lpstr>
      <vt:lpstr>Times New Roman</vt:lpstr>
      <vt:lpstr>Project Status Report</vt:lpstr>
      <vt:lpstr>Review of Audited Financial Statement requirement for zero unsecure credit users</vt:lpstr>
      <vt:lpstr>Current process</vt:lpstr>
      <vt:lpstr>Recommended protocol revision.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2016-02-15T17:54:05Z</dcterms:created>
  <dcterms:modified xsi:type="dcterms:W3CDTF">2016-02-15T21:00:50Z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TC016745569991</vt:lpwstr>
  </property>
</Properties>
</file>