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97" r:id="rId5"/>
  </p:sldMasterIdLst>
  <p:notesMasterIdLst>
    <p:notesMasterId r:id="rId17"/>
  </p:notesMasterIdLst>
  <p:handoutMasterIdLst>
    <p:handoutMasterId r:id="rId18"/>
  </p:handoutMasterIdLst>
  <p:sldIdLst>
    <p:sldId id="393" r:id="rId6"/>
    <p:sldId id="554" r:id="rId7"/>
    <p:sldId id="555" r:id="rId8"/>
    <p:sldId id="563" r:id="rId9"/>
    <p:sldId id="566" r:id="rId10"/>
    <p:sldId id="567" r:id="rId11"/>
    <p:sldId id="553" r:id="rId12"/>
    <p:sldId id="568" r:id="rId13"/>
    <p:sldId id="565" r:id="rId14"/>
    <p:sldId id="536" r:id="rId15"/>
    <p:sldId id="497" r:id="rId16"/>
  </p:sldIdLst>
  <p:sldSz cx="9144000" cy="6858000" type="screen4x3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5E"/>
    <a:srgbClr val="008373"/>
    <a:srgbClr val="005386"/>
    <a:srgbClr val="55BAB7"/>
    <a:srgbClr val="C4E3E1"/>
    <a:srgbClr val="C0D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595" autoAdjust="0"/>
  </p:normalViewPr>
  <p:slideViewPr>
    <p:cSldViewPr snapToGrid="0" snapToObjects="1">
      <p:cViewPr varScale="1">
        <p:scale>
          <a:sx n="125" d="100"/>
          <a:sy n="125" d="100"/>
        </p:scale>
        <p:origin x="1230" y="90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103" d="100"/>
          <a:sy n="103" d="100"/>
        </p:scale>
        <p:origin x="-690" y="-102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2/15/2016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2/15/2016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2" y="3330420"/>
            <a:ext cx="7435436" cy="31544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684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503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638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315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60936D-1B0E-4378-81E3-1E7560E21D2B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403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041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838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910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1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47625" y="0"/>
            <a:ext cx="923925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868"/>
          <a:stretch/>
        </p:blipFill>
        <p:spPr>
          <a:xfrm>
            <a:off x="214884" y="0"/>
            <a:ext cx="8714232" cy="6858000"/>
          </a:xfrm>
          <a:prstGeom prst="rect">
            <a:avLst/>
          </a:prstGeom>
          <a:effectLst>
            <a:reflection stA="58000" endPos="1000" dir="5400000" sy="-100000" algn="bl" rotWithShape="0"/>
          </a:effectLst>
        </p:spPr>
      </p:pic>
      <p:pic>
        <p:nvPicPr>
          <p:cNvPr id="9" name="Picture 8" descr="ERCOT cmyk-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24691"/>
            <a:ext cx="817615" cy="34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4" r:id="rId2"/>
    <p:sldLayoutId id="2147493495" r:id="rId3"/>
    <p:sldLayoutId id="2147493496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47625" y="0"/>
            <a:ext cx="923925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868"/>
          <a:stretch/>
        </p:blipFill>
        <p:spPr>
          <a:xfrm>
            <a:off x="214884" y="0"/>
            <a:ext cx="8714232" cy="6858000"/>
          </a:xfrm>
          <a:prstGeom prst="rect">
            <a:avLst/>
          </a:prstGeom>
          <a:effectLst>
            <a:reflection stA="58000" endPos="1000" dir="5400000" sy="-100000" algn="bl" rotWithShape="0"/>
          </a:effectLst>
        </p:spPr>
      </p:pic>
      <p:pic>
        <p:nvPicPr>
          <p:cNvPr id="9" name="Picture 8" descr="ERCOT cmyk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24691"/>
            <a:ext cx="817615" cy="3464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85849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prstClr val="black"/>
                </a:solidFill>
              </a:rPr>
              <a:t>ERCOT PUBLIC</a:t>
            </a:r>
            <a:endParaRPr lang="en-US" sz="1050" b="1" dirty="0">
              <a:solidFill>
                <a:prstClr val="black"/>
              </a:solidFill>
            </a:endParaRPr>
          </a:p>
          <a:p>
            <a:r>
              <a:rPr lang="en-US" sz="1050" dirty="0" smtClean="0">
                <a:solidFill>
                  <a:prstClr val="black"/>
                </a:solidFill>
              </a:rPr>
              <a:t>2/16/2016</a:t>
            </a:r>
          </a:p>
        </p:txBody>
      </p:sp>
    </p:spTree>
    <p:extLst>
      <p:ext uri="{BB962C8B-B14F-4D97-AF65-F5344CB8AC3E}">
        <p14:creationId xmlns:p14="http://schemas.microsoft.com/office/powerpoint/2010/main" val="6466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8" r:id="rId1"/>
    <p:sldLayoutId id="2147493499" r:id="rId2"/>
    <p:sldLayoutId id="2147493500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sandeep.borkar@ercot.com" TargetMode="External"/><Relationship Id="rId5" Type="http://schemas.openxmlformats.org/officeDocument/2006/relationships/hyperlink" Target="mailto:jjin@ercot.com" TargetMode="External"/><Relationship Id="rId4" Type="http://schemas.openxmlformats.org/officeDocument/2006/relationships/hyperlink" Target="mailto:douglas.murray@ercot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03250" y="1498064"/>
            <a:ext cx="7727950" cy="4108093"/>
            <a:chOff x="603250" y="546100"/>
            <a:chExt cx="7727950" cy="4108093"/>
          </a:xfrm>
        </p:grpSpPr>
        <p:pic>
          <p:nvPicPr>
            <p:cNvPr id="9" name="Picture 8" descr="ERCOT cmyk-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0" y="546100"/>
              <a:ext cx="2457704" cy="1041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523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2016 LTSA Update</a:t>
              </a:r>
            </a:p>
            <a:p>
              <a:endParaRPr lang="en-US" b="1" dirty="0" smtClean="0"/>
            </a:p>
            <a:p>
              <a:r>
                <a:rPr lang="en-US" sz="1600" i="1" dirty="0" smtClean="0"/>
                <a:t>Doug Murray</a:t>
              </a:r>
            </a:p>
            <a:p>
              <a:r>
                <a:rPr lang="en-US" sz="1600" i="1" dirty="0" smtClean="0"/>
                <a:t>ERCOT</a:t>
              </a:r>
            </a:p>
            <a:p>
              <a:r>
                <a:rPr lang="en-US" sz="1600" dirty="0" smtClean="0"/>
                <a:t>Sr. Planning Analyst</a:t>
              </a:r>
            </a:p>
            <a:p>
              <a:endParaRPr lang="en-US" dirty="0"/>
            </a:p>
            <a:p>
              <a:endParaRPr lang="en-US" sz="1400" dirty="0" smtClean="0"/>
            </a:p>
            <a:p>
              <a:endParaRPr lang="en-US" sz="1400" dirty="0"/>
            </a:p>
            <a:p>
              <a:r>
                <a:rPr lang="en-US" sz="1400" dirty="0" smtClean="0"/>
                <a:t>February 16, 2016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233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for Generation Expansion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771929"/>
            <a:ext cx="8229600" cy="523834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tabLst>
                <a:tab pos="5888038" algn="dec"/>
              </a:tabLst>
            </a:pPr>
            <a:endParaRPr lang="en-US" sz="1800" b="1" dirty="0" smtClean="0"/>
          </a:p>
          <a:p>
            <a:pPr>
              <a:spcBef>
                <a:spcPts val="1200"/>
              </a:spcBef>
              <a:tabLst>
                <a:tab pos="5888038" algn="dec"/>
              </a:tabLst>
            </a:pPr>
            <a:r>
              <a:rPr lang="en-US" sz="1800" b="1" dirty="0" smtClean="0"/>
              <a:t>Current Trends Scenario in process </a:t>
            </a:r>
          </a:p>
          <a:p>
            <a:pPr>
              <a:tabLst>
                <a:tab pos="5888038" algn="dec"/>
              </a:tabLst>
            </a:pPr>
            <a:endParaRPr lang="en-US" sz="1400" b="1" dirty="0" smtClean="0"/>
          </a:p>
          <a:p>
            <a:pPr>
              <a:tabLst>
                <a:tab pos="5888038" algn="dec"/>
              </a:tabLst>
            </a:pPr>
            <a:endParaRPr lang="en-US" sz="1400" dirty="0" smtClean="0"/>
          </a:p>
          <a:p>
            <a:pPr>
              <a:tabLst>
                <a:tab pos="5888038" algn="dec"/>
              </a:tabLst>
            </a:pPr>
            <a:endParaRPr lang="en-US" sz="1400" dirty="0" smtClean="0"/>
          </a:p>
          <a:p>
            <a:pPr lvl="1">
              <a:tabLst>
                <a:tab pos="5888038" algn="dec"/>
              </a:tabLst>
            </a:pPr>
            <a:endParaRPr lang="en-US" sz="1400" dirty="0" smtClean="0"/>
          </a:p>
          <a:p>
            <a:pPr lvl="1">
              <a:tabLst>
                <a:tab pos="5888038" algn="dec"/>
              </a:tabLst>
            </a:pPr>
            <a:endParaRPr lang="en-US" sz="1400" dirty="0" smtClean="0"/>
          </a:p>
          <a:p>
            <a:pPr lvl="1">
              <a:tabLst>
                <a:tab pos="5888038" algn="dec"/>
              </a:tabLst>
            </a:pPr>
            <a:endParaRPr lang="en-US" sz="1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318" y="2274210"/>
            <a:ext cx="6575364" cy="230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4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Questions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28675"/>
            <a:ext cx="8229600" cy="5116513"/>
          </a:xfrm>
        </p:spPr>
        <p:txBody>
          <a:bodyPr/>
          <a:lstStyle/>
          <a:p>
            <a:pPr lvl="1" eaLnBrk="1" hangingPunct="1"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endParaRPr lang="en-US" dirty="0" smtClean="0">
              <a:solidFill>
                <a:srgbClr val="CC0000"/>
              </a:solidFill>
            </a:endParaRPr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</p:txBody>
      </p:sp>
      <p:pic>
        <p:nvPicPr>
          <p:cNvPr id="1026" name="Picture 2" descr="C:\Users\jtamby\Desktop\ERCOT\0 Presentations Final\PowerPoint Sized Images 2.8.13\Wind Farm 002_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3003928"/>
            <a:ext cx="3686175" cy="294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2925" y="828675"/>
            <a:ext cx="72961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 info: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Doug Murray						Julie Jin</a:t>
            </a:r>
          </a:p>
          <a:p>
            <a:r>
              <a:rPr lang="en-US" dirty="0"/>
              <a:t>	</a:t>
            </a:r>
            <a:r>
              <a:rPr lang="en-US" dirty="0" smtClean="0">
                <a:hlinkClick r:id="rId4"/>
              </a:rPr>
              <a:t>douglas.murray@ercot.com</a:t>
            </a:r>
            <a:r>
              <a:rPr lang="en-US" dirty="0" smtClean="0"/>
              <a:t>		</a:t>
            </a:r>
            <a:r>
              <a:rPr lang="en-US" dirty="0" smtClean="0">
                <a:hlinkClick r:id="rId5"/>
              </a:rPr>
              <a:t>julie.jin@ercot.com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512.248.6908					512.248.3982</a:t>
            </a:r>
          </a:p>
          <a:p>
            <a:endParaRPr lang="en-US" dirty="0"/>
          </a:p>
          <a:p>
            <a:r>
              <a:rPr lang="en-US" dirty="0" smtClean="0"/>
              <a:t>	Sandeep Borkar</a:t>
            </a:r>
          </a:p>
          <a:p>
            <a:r>
              <a:rPr lang="en-US" dirty="0"/>
              <a:t>	</a:t>
            </a:r>
            <a:r>
              <a:rPr lang="en-US" dirty="0" smtClean="0">
                <a:hlinkClick r:id="rId6"/>
              </a:rPr>
              <a:t>sandeep.borkar@ercot.com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512.248.6642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19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457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888018"/>
            <a:ext cx="88392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Modeling </a:t>
            </a:r>
            <a:r>
              <a:rPr lang="en-US" dirty="0" smtClean="0"/>
              <a:t>Challenges</a:t>
            </a:r>
            <a:endParaRPr lang="en-US" dirty="0" smtClean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What’s </a:t>
            </a:r>
            <a:r>
              <a:rPr lang="en-US" dirty="0" smtClean="0"/>
              <a:t>Next?</a:t>
            </a:r>
            <a:endParaRPr lang="en-US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77388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Run of Current Trends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1009427"/>
            <a:ext cx="7040880" cy="50064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4024" y="777240"/>
            <a:ext cx="2983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2031 Scarcity Hours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23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702" y="3063240"/>
            <a:ext cx="5153617" cy="31737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457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Initial run of Current Trends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9400" y="634018"/>
            <a:ext cx="88392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Added PTC and ITC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Lower cost solar and wind remove chance for any thermal builds</a:t>
            </a: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sz="1200" dirty="0" smtClean="0"/>
              <a:t>Solar additions – 21,400 MWs</a:t>
            </a: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sz="1200" dirty="0" smtClean="0"/>
              <a:t>Wind additions – 100 MWs</a:t>
            </a: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sz="1200" dirty="0" smtClean="0"/>
              <a:t>CT additions – 3,420 MWs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888038" algn="dec"/>
              </a:tabLst>
            </a:pPr>
            <a:r>
              <a:rPr lang="en-US" sz="1200" dirty="0"/>
              <a:t>Total fixed retirements – 18,349 MWs</a:t>
            </a:r>
          </a:p>
          <a:p>
            <a:pPr marL="628650" lvl="1" indent="-171450">
              <a:buFont typeface="Arial" panose="020B0604020202020204" pitchFamily="34" charset="0"/>
              <a:buChar char="–"/>
              <a:tabLst>
                <a:tab pos="5888038" algn="dec"/>
              </a:tabLst>
            </a:pPr>
            <a:r>
              <a:rPr lang="en-US" sz="1200" dirty="0"/>
              <a:t>2,581 MWs retire before 2016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Fixed retirements are replaced mostly with solar resources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Largest </a:t>
            </a:r>
            <a:r>
              <a:rPr lang="en-US" sz="1200" dirty="0" smtClean="0"/>
              <a:t>MW shortage is 10,629 MWs with many hours over 5,000 MWs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125 </a:t>
            </a:r>
            <a:r>
              <a:rPr lang="en-US" sz="1200" dirty="0" smtClean="0"/>
              <a:t>scarcity hours most occur between 6 pm and 8 </a:t>
            </a:r>
            <a:r>
              <a:rPr lang="en-US" sz="1200" dirty="0" smtClean="0"/>
              <a:t>pm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5888038" algn="dec"/>
              </a:tabLst>
            </a:pPr>
            <a:r>
              <a:rPr lang="en-US" sz="1200" dirty="0" smtClean="0"/>
              <a:t>Fixed retirement ages: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5888038" algn="dec"/>
              </a:tabLst>
            </a:pPr>
            <a:r>
              <a:rPr lang="en-US" sz="1200" dirty="0" smtClean="0"/>
              <a:t>Coal – 55 years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5888038" algn="dec"/>
              </a:tabLst>
            </a:pPr>
            <a:r>
              <a:rPr lang="en-US" sz="1200" dirty="0" smtClean="0"/>
              <a:t>NG – 50 years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5888038" algn="dec"/>
              </a:tabLst>
            </a:pPr>
            <a:r>
              <a:rPr lang="en-US" sz="1200" dirty="0" smtClean="0"/>
              <a:t>Wind – 25 years</a:t>
            </a:r>
            <a:endParaRPr lang="en-US" sz="1200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803400" y="5071646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July 17, 2031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4933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457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Initial run of Current Trends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490" y="1242060"/>
            <a:ext cx="6637020" cy="437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2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490" y="1242060"/>
            <a:ext cx="6637020" cy="43738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20779295">
            <a:off x="2560320" y="1963412"/>
            <a:ext cx="4950069" cy="2584108"/>
          </a:xfrm>
          <a:prstGeom prst="rect">
            <a:avLst/>
          </a:prstGeom>
          <a:blipFill dpi="0" rotWithShape="1">
            <a:blip r:embed="rId3">
              <a:alphaModFix amt="42000"/>
            </a:blip>
            <a:srcRect/>
            <a:stretch>
              <a:fillRect l="-1093" t="-510" r="1093" b="510"/>
            </a:stretch>
          </a:blipFill>
          <a:ln>
            <a:noFill/>
          </a:ln>
          <a:effectLst>
            <a:outerShdw dist="23000" dir="5400000" sx="92000" sy="92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457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Initial run of Current Trends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19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Current Trends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30200" y="818284"/>
            <a:ext cx="8229600" cy="231353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tabLst>
                <a:tab pos="5888038" algn="dec"/>
              </a:tabLst>
            </a:pPr>
            <a:r>
              <a:rPr lang="en-US" sz="1400" dirty="0" smtClean="0"/>
              <a:t>Changed NG retirement age to 60 years</a:t>
            </a:r>
          </a:p>
          <a:p>
            <a:pPr>
              <a:spcBef>
                <a:spcPts val="1200"/>
              </a:spcBef>
              <a:tabLst>
                <a:tab pos="5888038" algn="dec"/>
              </a:tabLst>
            </a:pPr>
            <a:r>
              <a:rPr lang="en-US" sz="1400" dirty="0" smtClean="0"/>
              <a:t>Adjusted </a:t>
            </a:r>
            <a:r>
              <a:rPr lang="en-US" sz="1400" dirty="0" smtClean="0"/>
              <a:t>fixed retirements – 14,192 MWs</a:t>
            </a:r>
          </a:p>
          <a:p>
            <a:pPr lvl="1">
              <a:tabLst>
                <a:tab pos="5888038" algn="dec"/>
              </a:tabLst>
            </a:pPr>
            <a:r>
              <a:rPr lang="en-US" sz="1200" dirty="0" smtClean="0"/>
              <a:t>2,901 </a:t>
            </a:r>
            <a:r>
              <a:rPr lang="en-US" sz="1200" dirty="0"/>
              <a:t>MWs of economic </a:t>
            </a:r>
            <a:r>
              <a:rPr lang="en-US" sz="1200" dirty="0" smtClean="0"/>
              <a:t>retirements</a:t>
            </a:r>
            <a:endParaRPr lang="en-US" sz="1600" b="1" dirty="0" smtClean="0"/>
          </a:p>
          <a:p>
            <a:pPr marL="457200" lvl="1" indent="0">
              <a:buNone/>
              <a:tabLst>
                <a:tab pos="5888038" algn="dec"/>
              </a:tabLst>
            </a:pPr>
            <a:endParaRPr lang="en-US" sz="1600" b="1" dirty="0"/>
          </a:p>
          <a:p>
            <a:pPr marL="457200" lvl="1" indent="0">
              <a:buNone/>
              <a:tabLst>
                <a:tab pos="5888038" algn="dec"/>
              </a:tabLst>
            </a:pPr>
            <a:endParaRPr lang="en-US" sz="1600" b="1" dirty="0" smtClean="0"/>
          </a:p>
          <a:p>
            <a:pPr lvl="1">
              <a:tabLst>
                <a:tab pos="5888038" algn="dec"/>
              </a:tabLst>
            </a:pPr>
            <a:endParaRPr lang="en-US" sz="1600" b="1" dirty="0"/>
          </a:p>
          <a:p>
            <a:pPr lvl="1">
              <a:tabLst>
                <a:tab pos="5888038" algn="dec"/>
              </a:tabLst>
            </a:pPr>
            <a:endParaRPr lang="en-US" sz="1600" b="1" dirty="0" smtClean="0"/>
          </a:p>
          <a:p>
            <a:pPr lvl="1">
              <a:tabLst>
                <a:tab pos="5888038" algn="dec"/>
              </a:tabLst>
            </a:pPr>
            <a:endParaRPr lang="en-US" sz="1600" b="1" dirty="0"/>
          </a:p>
          <a:p>
            <a:pPr lvl="1">
              <a:tabLst>
                <a:tab pos="5888038" algn="dec"/>
              </a:tabLst>
            </a:pPr>
            <a:endParaRPr lang="en-US" sz="1600" b="1" dirty="0" smtClean="0"/>
          </a:p>
          <a:p>
            <a:pPr lvl="1">
              <a:tabLst>
                <a:tab pos="5888038" algn="dec"/>
              </a:tabLst>
            </a:pPr>
            <a:endParaRPr lang="en-US" sz="1600" b="1" dirty="0"/>
          </a:p>
          <a:p>
            <a:pPr lvl="1">
              <a:tabLst>
                <a:tab pos="5888038" algn="dec"/>
              </a:tabLst>
            </a:pPr>
            <a:endParaRPr lang="en-US" sz="1600" b="1" dirty="0" smtClean="0"/>
          </a:p>
          <a:p>
            <a:pPr lvl="1">
              <a:tabLst>
                <a:tab pos="5888038" algn="dec"/>
              </a:tabLst>
            </a:pPr>
            <a:endParaRPr lang="en-US" sz="1600" b="1" dirty="0"/>
          </a:p>
          <a:p>
            <a:pPr lvl="1">
              <a:tabLst>
                <a:tab pos="5888038" algn="dec"/>
              </a:tabLst>
            </a:pPr>
            <a:endParaRPr lang="en-US" sz="1600" b="1" dirty="0" smtClean="0"/>
          </a:p>
          <a:p>
            <a:pPr>
              <a:tabLst>
                <a:tab pos="5888038" algn="dec"/>
              </a:tabLst>
            </a:pPr>
            <a:endParaRPr lang="en-US" sz="2000" b="1" dirty="0" smtClean="0"/>
          </a:p>
          <a:p>
            <a:pPr lvl="1">
              <a:tabLst>
                <a:tab pos="5888038" algn="dec"/>
              </a:tabLst>
            </a:pPr>
            <a:endParaRPr lang="en-US" sz="1600" b="1" dirty="0" smtClean="0"/>
          </a:p>
          <a:p>
            <a:pPr>
              <a:tabLst>
                <a:tab pos="5888038" algn="dec"/>
              </a:tabLst>
            </a:pPr>
            <a:endParaRPr lang="en-US" sz="2000" b="1" dirty="0"/>
          </a:p>
          <a:p>
            <a:pPr>
              <a:tabLst>
                <a:tab pos="5888038" algn="dec"/>
              </a:tabLst>
            </a:pPr>
            <a:endParaRPr lang="en-US" sz="1400" b="1" dirty="0" smtClean="0"/>
          </a:p>
          <a:p>
            <a:pPr lvl="1">
              <a:spcBef>
                <a:spcPts val="600"/>
              </a:spcBef>
              <a:tabLst>
                <a:tab pos="5888038" algn="dec"/>
              </a:tabLst>
            </a:pPr>
            <a:endParaRPr lang="en-US" sz="1200" b="1" dirty="0" smtClean="0"/>
          </a:p>
          <a:p>
            <a:pPr>
              <a:tabLst>
                <a:tab pos="5888038" algn="dec"/>
              </a:tabLst>
            </a:pPr>
            <a:endParaRPr lang="en-US" sz="1600" b="1" dirty="0" smtClean="0"/>
          </a:p>
          <a:p>
            <a:pPr>
              <a:tabLst>
                <a:tab pos="5888038" algn="dec"/>
              </a:tabLst>
            </a:pPr>
            <a:endParaRPr lang="en-US" sz="1600" b="1" dirty="0" smtClean="0"/>
          </a:p>
          <a:p>
            <a:pPr>
              <a:tabLst>
                <a:tab pos="5888038" algn="dec"/>
              </a:tabLst>
            </a:pPr>
            <a:endParaRPr lang="en-US" sz="1600" b="1" dirty="0" smtClean="0"/>
          </a:p>
          <a:p>
            <a:pPr>
              <a:tabLst>
                <a:tab pos="5888038" algn="dec"/>
              </a:tabLst>
            </a:pPr>
            <a:endParaRPr lang="en-US" sz="1600" b="1" dirty="0" smtClean="0"/>
          </a:p>
          <a:p>
            <a:pPr>
              <a:tabLst>
                <a:tab pos="5888038" algn="dec"/>
              </a:tabLst>
            </a:pPr>
            <a:endParaRPr lang="en-US" sz="1600" b="1" dirty="0" smtClean="0"/>
          </a:p>
          <a:p>
            <a:pPr>
              <a:tabLst>
                <a:tab pos="5888038" algn="dec"/>
              </a:tabLst>
            </a:pPr>
            <a:endParaRPr lang="en-US" sz="1600" b="1" dirty="0"/>
          </a:p>
          <a:p>
            <a:pPr>
              <a:tabLst>
                <a:tab pos="5888038" algn="dec"/>
              </a:tabLst>
            </a:pPr>
            <a:endParaRPr lang="en-US" sz="1600" b="1" dirty="0"/>
          </a:p>
          <a:p>
            <a:pPr marL="0" indent="0">
              <a:buNone/>
              <a:tabLst>
                <a:tab pos="5888038" algn="dec"/>
              </a:tabLst>
            </a:pPr>
            <a:endParaRPr lang="en-US" sz="1600" b="1" dirty="0"/>
          </a:p>
          <a:p>
            <a:pPr>
              <a:tabLst>
                <a:tab pos="1430338" algn="l"/>
                <a:tab pos="5888038" algn="dec"/>
              </a:tabLst>
            </a:pPr>
            <a:endParaRPr lang="en-US" sz="16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30200" y="1615440"/>
            <a:ext cx="336042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Solar additions – </a:t>
            </a:r>
            <a:r>
              <a:rPr lang="en-US" sz="1400" dirty="0" smtClean="0"/>
              <a:t>21,400 MWs</a:t>
            </a:r>
            <a:endParaRPr lang="en-US" sz="1400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Wind additions – </a:t>
            </a:r>
            <a:r>
              <a:rPr lang="en-US" sz="1400" dirty="0" smtClean="0"/>
              <a:t>100 MWs</a:t>
            </a:r>
            <a:endParaRPr lang="en-US" sz="1400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103 scarcity hours mostly occurring between 6 and 8 pm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Largest MW shortage is 9,778 MWs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22400" y="5071646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July 17, 2031</a:t>
            </a:r>
            <a:endParaRPr lang="en-US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960" y="3259769"/>
            <a:ext cx="5486400" cy="31245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8079" y="692780"/>
            <a:ext cx="4407282" cy="225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5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040" y="3106065"/>
            <a:ext cx="4961890" cy="3334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Current </a:t>
            </a:r>
            <a:r>
              <a:rPr lang="en-US" dirty="0" smtClean="0"/>
              <a:t>Trends 2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03200" y="818284"/>
            <a:ext cx="8229600" cy="231353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tabLst>
                <a:tab pos="5888038" algn="dec"/>
              </a:tabLst>
            </a:pPr>
            <a:r>
              <a:rPr lang="en-US" sz="1400" dirty="0" smtClean="0"/>
              <a:t>No </a:t>
            </a:r>
            <a:r>
              <a:rPr lang="en-US" sz="1400" dirty="0" smtClean="0"/>
              <a:t>fixed </a:t>
            </a:r>
            <a:r>
              <a:rPr lang="en-US" sz="1400" dirty="0" smtClean="0"/>
              <a:t>retirements</a:t>
            </a:r>
          </a:p>
          <a:p>
            <a:pPr>
              <a:spcBef>
                <a:spcPts val="600"/>
              </a:spcBef>
              <a:tabLst>
                <a:tab pos="5888038" algn="dec"/>
              </a:tabLst>
            </a:pPr>
            <a:r>
              <a:rPr lang="en-US" sz="1400" dirty="0" smtClean="0"/>
              <a:t>Economic retirements – 9,569 MWs</a:t>
            </a:r>
          </a:p>
          <a:p>
            <a:pPr marL="0" indent="0">
              <a:spcBef>
                <a:spcPts val="600"/>
              </a:spcBef>
              <a:buNone/>
              <a:tabLst>
                <a:tab pos="5888038" algn="dec"/>
              </a:tabLst>
            </a:pPr>
            <a:endParaRPr lang="en-US" sz="1600" dirty="0" smtClean="0"/>
          </a:p>
          <a:p>
            <a:pPr marL="457200" lvl="1" indent="0">
              <a:buNone/>
              <a:tabLst>
                <a:tab pos="5888038" algn="dec"/>
              </a:tabLst>
            </a:pPr>
            <a:endParaRPr lang="en-US" sz="1600" b="1" dirty="0"/>
          </a:p>
          <a:p>
            <a:pPr marL="457200" lvl="1" indent="0">
              <a:buNone/>
              <a:tabLst>
                <a:tab pos="5888038" algn="dec"/>
              </a:tabLst>
            </a:pPr>
            <a:endParaRPr lang="en-US" sz="1600" b="1" dirty="0" smtClean="0"/>
          </a:p>
          <a:p>
            <a:pPr lvl="1">
              <a:tabLst>
                <a:tab pos="5888038" algn="dec"/>
              </a:tabLst>
            </a:pPr>
            <a:endParaRPr lang="en-US" sz="1600" b="1" dirty="0"/>
          </a:p>
          <a:p>
            <a:pPr lvl="1">
              <a:tabLst>
                <a:tab pos="5888038" algn="dec"/>
              </a:tabLst>
            </a:pPr>
            <a:endParaRPr lang="en-US" sz="1600" b="1" dirty="0" smtClean="0"/>
          </a:p>
          <a:p>
            <a:pPr lvl="1">
              <a:tabLst>
                <a:tab pos="5888038" algn="dec"/>
              </a:tabLst>
            </a:pPr>
            <a:endParaRPr lang="en-US" sz="1600" b="1" dirty="0"/>
          </a:p>
          <a:p>
            <a:pPr lvl="1">
              <a:tabLst>
                <a:tab pos="5888038" algn="dec"/>
              </a:tabLst>
            </a:pPr>
            <a:endParaRPr lang="en-US" sz="1600" b="1" dirty="0" smtClean="0"/>
          </a:p>
          <a:p>
            <a:pPr lvl="1">
              <a:tabLst>
                <a:tab pos="5888038" algn="dec"/>
              </a:tabLst>
            </a:pPr>
            <a:endParaRPr lang="en-US" sz="1600" b="1" dirty="0"/>
          </a:p>
          <a:p>
            <a:pPr lvl="1">
              <a:tabLst>
                <a:tab pos="5888038" algn="dec"/>
              </a:tabLst>
            </a:pPr>
            <a:endParaRPr lang="en-US" sz="1600" b="1" dirty="0" smtClean="0"/>
          </a:p>
          <a:p>
            <a:pPr lvl="1">
              <a:tabLst>
                <a:tab pos="5888038" algn="dec"/>
              </a:tabLst>
            </a:pPr>
            <a:endParaRPr lang="en-US" sz="1600" b="1" dirty="0"/>
          </a:p>
          <a:p>
            <a:pPr lvl="1">
              <a:tabLst>
                <a:tab pos="5888038" algn="dec"/>
              </a:tabLst>
            </a:pPr>
            <a:endParaRPr lang="en-US" sz="1600" b="1" dirty="0" smtClean="0"/>
          </a:p>
          <a:p>
            <a:pPr>
              <a:tabLst>
                <a:tab pos="5888038" algn="dec"/>
              </a:tabLst>
            </a:pPr>
            <a:endParaRPr lang="en-US" sz="2000" b="1" dirty="0" smtClean="0"/>
          </a:p>
          <a:p>
            <a:pPr lvl="1">
              <a:tabLst>
                <a:tab pos="5888038" algn="dec"/>
              </a:tabLst>
            </a:pPr>
            <a:endParaRPr lang="en-US" sz="1600" b="1" dirty="0" smtClean="0"/>
          </a:p>
          <a:p>
            <a:pPr>
              <a:tabLst>
                <a:tab pos="5888038" algn="dec"/>
              </a:tabLst>
            </a:pPr>
            <a:endParaRPr lang="en-US" sz="2000" b="1" dirty="0"/>
          </a:p>
          <a:p>
            <a:pPr>
              <a:tabLst>
                <a:tab pos="5888038" algn="dec"/>
              </a:tabLst>
            </a:pPr>
            <a:endParaRPr lang="en-US" sz="1400" b="1" dirty="0" smtClean="0"/>
          </a:p>
          <a:p>
            <a:pPr lvl="1">
              <a:spcBef>
                <a:spcPts val="600"/>
              </a:spcBef>
              <a:tabLst>
                <a:tab pos="5888038" algn="dec"/>
              </a:tabLst>
            </a:pPr>
            <a:endParaRPr lang="en-US" sz="1200" b="1" dirty="0" smtClean="0"/>
          </a:p>
          <a:p>
            <a:pPr>
              <a:tabLst>
                <a:tab pos="5888038" algn="dec"/>
              </a:tabLst>
            </a:pPr>
            <a:endParaRPr lang="en-US" sz="1600" b="1" dirty="0" smtClean="0"/>
          </a:p>
          <a:p>
            <a:pPr>
              <a:tabLst>
                <a:tab pos="5888038" algn="dec"/>
              </a:tabLst>
            </a:pPr>
            <a:endParaRPr lang="en-US" sz="1600" b="1" dirty="0" smtClean="0"/>
          </a:p>
          <a:p>
            <a:pPr>
              <a:tabLst>
                <a:tab pos="5888038" algn="dec"/>
              </a:tabLst>
            </a:pPr>
            <a:endParaRPr lang="en-US" sz="1600" b="1" dirty="0" smtClean="0"/>
          </a:p>
          <a:p>
            <a:pPr>
              <a:tabLst>
                <a:tab pos="5888038" algn="dec"/>
              </a:tabLst>
            </a:pPr>
            <a:endParaRPr lang="en-US" sz="1600" b="1" dirty="0" smtClean="0"/>
          </a:p>
          <a:p>
            <a:pPr>
              <a:tabLst>
                <a:tab pos="5888038" algn="dec"/>
              </a:tabLst>
            </a:pPr>
            <a:endParaRPr lang="en-US" sz="1600" b="1" dirty="0" smtClean="0"/>
          </a:p>
          <a:p>
            <a:pPr>
              <a:tabLst>
                <a:tab pos="5888038" algn="dec"/>
              </a:tabLst>
            </a:pPr>
            <a:endParaRPr lang="en-US" sz="1600" b="1" dirty="0"/>
          </a:p>
          <a:p>
            <a:pPr>
              <a:tabLst>
                <a:tab pos="5888038" algn="dec"/>
              </a:tabLst>
            </a:pPr>
            <a:endParaRPr lang="en-US" sz="1600" b="1" dirty="0"/>
          </a:p>
          <a:p>
            <a:pPr marL="0" indent="0">
              <a:buNone/>
              <a:tabLst>
                <a:tab pos="5888038" algn="dec"/>
              </a:tabLst>
            </a:pPr>
            <a:endParaRPr lang="en-US" sz="1600" b="1" dirty="0"/>
          </a:p>
          <a:p>
            <a:pPr>
              <a:tabLst>
                <a:tab pos="1430338" algn="l"/>
                <a:tab pos="5888038" algn="dec"/>
              </a:tabLst>
            </a:pPr>
            <a:endParaRPr lang="en-US" sz="16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03200" y="1398420"/>
            <a:ext cx="455168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Solar additions – </a:t>
            </a:r>
            <a:r>
              <a:rPr lang="en-US" sz="1400" dirty="0" smtClean="0"/>
              <a:t>19,700 MWs</a:t>
            </a:r>
            <a:endParaRPr lang="en-US" sz="1400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Wind additions – </a:t>
            </a:r>
            <a:r>
              <a:rPr lang="en-US" sz="1400" dirty="0" smtClean="0"/>
              <a:t>100 MWs</a:t>
            </a:r>
            <a:endParaRPr lang="en-US" sz="1400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16 </a:t>
            </a:r>
            <a:r>
              <a:rPr lang="en-US" sz="1400" dirty="0" smtClean="0"/>
              <a:t>scarcity hours </a:t>
            </a:r>
            <a:r>
              <a:rPr lang="en-US" sz="1400" dirty="0" smtClean="0"/>
              <a:t>all </a:t>
            </a:r>
            <a:r>
              <a:rPr lang="en-US" sz="1400" dirty="0" smtClean="0"/>
              <a:t>occurring between 6 and 8 pm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Largest MW shortage is </a:t>
            </a:r>
            <a:r>
              <a:rPr lang="en-US" sz="1400" dirty="0" smtClean="0"/>
              <a:t>3,347 </a:t>
            </a:r>
            <a:r>
              <a:rPr lang="en-US" sz="1400" dirty="0" smtClean="0"/>
              <a:t>MWs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22400" y="5071646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July 17, 2031</a:t>
            </a:r>
            <a:endParaRPr lang="en-US" sz="14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440" y="695838"/>
            <a:ext cx="4047490" cy="205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9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 Going Forward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45284"/>
            <a:ext cx="8229600" cy="231353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+mj-lt"/>
              <a:buAutoNum type="arabicPeriod"/>
              <a:tabLst>
                <a:tab pos="5888038" algn="dec"/>
              </a:tabLst>
            </a:pPr>
            <a:r>
              <a:rPr lang="en-US" sz="1400" dirty="0" smtClean="0"/>
              <a:t>Run model with initial fixed retirement amounts of 18,349 MWs</a:t>
            </a:r>
          </a:p>
          <a:p>
            <a:pPr>
              <a:spcBef>
                <a:spcPts val="1200"/>
              </a:spcBef>
              <a:buFont typeface="+mj-lt"/>
              <a:buAutoNum type="arabicPeriod"/>
              <a:tabLst>
                <a:tab pos="5888038" algn="dec"/>
              </a:tabLst>
            </a:pPr>
            <a:r>
              <a:rPr lang="en-US" sz="1400" dirty="0" smtClean="0"/>
              <a:t>Run model with adjusted fixed retirements amount of 14,192 MWs</a:t>
            </a:r>
          </a:p>
          <a:p>
            <a:pPr>
              <a:spcBef>
                <a:spcPts val="1200"/>
              </a:spcBef>
              <a:buFont typeface="+mj-lt"/>
              <a:buAutoNum type="arabicPeriod"/>
              <a:tabLst>
                <a:tab pos="5888038" algn="dec"/>
              </a:tabLst>
            </a:pPr>
            <a:r>
              <a:rPr lang="en-US" sz="1400" dirty="0" smtClean="0"/>
              <a:t>Run </a:t>
            </a:r>
            <a:r>
              <a:rPr lang="en-US" sz="1400" dirty="0" smtClean="0"/>
              <a:t>model without </a:t>
            </a:r>
            <a:r>
              <a:rPr lang="en-US" sz="1400" dirty="0" smtClean="0"/>
              <a:t>fixed retirements </a:t>
            </a:r>
            <a:r>
              <a:rPr lang="en-US" sz="1400" dirty="0" smtClean="0"/>
              <a:t>and let model determine what gets retired through </a:t>
            </a:r>
            <a:r>
              <a:rPr lang="en-US" sz="1400" dirty="0" smtClean="0"/>
              <a:t>economics. Total retirements 9,569 MWs</a:t>
            </a:r>
            <a:endParaRPr lang="en-US" sz="1400" dirty="0" smtClean="0"/>
          </a:p>
          <a:p>
            <a:pPr>
              <a:spcBef>
                <a:spcPts val="1200"/>
              </a:spcBef>
              <a:buFont typeface="+mj-lt"/>
              <a:buAutoNum type="arabicPeriod"/>
              <a:tabLst>
                <a:tab pos="5888038" algn="dec"/>
              </a:tabLst>
            </a:pPr>
            <a:r>
              <a:rPr lang="en-US" sz="1400" dirty="0" smtClean="0"/>
              <a:t>Run model 1 or 2 </a:t>
            </a:r>
            <a:r>
              <a:rPr lang="en-US" sz="1400" dirty="0" smtClean="0"/>
              <a:t>or 3 above </a:t>
            </a:r>
            <a:r>
              <a:rPr lang="en-US" sz="1400" dirty="0" smtClean="0"/>
              <a:t>and add individual CTs </a:t>
            </a:r>
            <a:r>
              <a:rPr lang="en-US" sz="1400" dirty="0" smtClean="0"/>
              <a:t>to reduce </a:t>
            </a:r>
            <a:r>
              <a:rPr lang="en-US" sz="1400" dirty="0" smtClean="0"/>
              <a:t>unserved energy in 2031</a:t>
            </a:r>
            <a:endParaRPr lang="en-US" sz="1400" dirty="0" smtClean="0"/>
          </a:p>
          <a:p>
            <a:pPr>
              <a:spcBef>
                <a:spcPts val="1200"/>
              </a:spcBef>
              <a:buFont typeface="+mj-lt"/>
              <a:buAutoNum type="arabicPeriod"/>
              <a:tabLst>
                <a:tab pos="5888038" algn="dec"/>
              </a:tabLst>
            </a:pPr>
            <a:r>
              <a:rPr lang="en-US" sz="1400" dirty="0" smtClean="0"/>
              <a:t>Others?</a:t>
            </a:r>
            <a:endParaRPr lang="en-US" sz="1400" dirty="0"/>
          </a:p>
          <a:p>
            <a:pPr lvl="1">
              <a:tabLst>
                <a:tab pos="5888038" algn="dec"/>
              </a:tabLst>
            </a:pPr>
            <a:endParaRPr lang="en-US" sz="1200" dirty="0" smtClean="0"/>
          </a:p>
          <a:p>
            <a:pPr lvl="1">
              <a:tabLst>
                <a:tab pos="5888038" algn="dec"/>
              </a:tabLst>
            </a:pPr>
            <a:endParaRPr lang="en-US" sz="1200" dirty="0"/>
          </a:p>
          <a:p>
            <a:pPr marL="457200" lvl="1" indent="0">
              <a:buNone/>
              <a:tabLst>
                <a:tab pos="5888038" algn="dec"/>
              </a:tabLst>
            </a:pPr>
            <a:endParaRPr lang="en-US" sz="1600" b="1" dirty="0" smtClean="0"/>
          </a:p>
          <a:p>
            <a:pPr marL="457200" lvl="1" indent="0">
              <a:buNone/>
              <a:tabLst>
                <a:tab pos="5888038" algn="dec"/>
              </a:tabLst>
            </a:pPr>
            <a:endParaRPr lang="en-US" sz="1600" b="1" dirty="0" smtClean="0"/>
          </a:p>
          <a:p>
            <a:pPr lvl="1">
              <a:tabLst>
                <a:tab pos="5888038" algn="dec"/>
              </a:tabLst>
            </a:pPr>
            <a:endParaRPr lang="en-US" sz="1600" b="1" dirty="0"/>
          </a:p>
          <a:p>
            <a:pPr lvl="1">
              <a:tabLst>
                <a:tab pos="5888038" algn="dec"/>
              </a:tabLst>
            </a:pPr>
            <a:endParaRPr lang="en-US" sz="1600" b="1" dirty="0" smtClean="0"/>
          </a:p>
          <a:p>
            <a:pPr lvl="1">
              <a:tabLst>
                <a:tab pos="5888038" algn="dec"/>
              </a:tabLst>
            </a:pPr>
            <a:endParaRPr lang="en-US" sz="1600" b="1" dirty="0"/>
          </a:p>
          <a:p>
            <a:pPr lvl="1">
              <a:tabLst>
                <a:tab pos="5888038" algn="dec"/>
              </a:tabLst>
            </a:pPr>
            <a:endParaRPr lang="en-US" sz="1600" b="1" dirty="0" smtClean="0"/>
          </a:p>
          <a:p>
            <a:pPr lvl="1">
              <a:tabLst>
                <a:tab pos="5888038" algn="dec"/>
              </a:tabLst>
            </a:pPr>
            <a:endParaRPr lang="en-US" sz="1600" b="1" dirty="0"/>
          </a:p>
          <a:p>
            <a:pPr lvl="1">
              <a:tabLst>
                <a:tab pos="5888038" algn="dec"/>
              </a:tabLst>
            </a:pPr>
            <a:endParaRPr lang="en-US" sz="1600" b="1" dirty="0" smtClean="0"/>
          </a:p>
          <a:p>
            <a:pPr lvl="1">
              <a:tabLst>
                <a:tab pos="5888038" algn="dec"/>
              </a:tabLst>
            </a:pPr>
            <a:endParaRPr lang="en-US" sz="1600" b="1" dirty="0"/>
          </a:p>
          <a:p>
            <a:pPr lvl="1">
              <a:tabLst>
                <a:tab pos="5888038" algn="dec"/>
              </a:tabLst>
            </a:pPr>
            <a:endParaRPr lang="en-US" sz="1600" b="1" dirty="0" smtClean="0"/>
          </a:p>
          <a:p>
            <a:pPr lvl="1">
              <a:tabLst>
                <a:tab pos="5888038" algn="dec"/>
              </a:tabLst>
            </a:pPr>
            <a:endParaRPr lang="en-US" sz="1600" b="1" dirty="0"/>
          </a:p>
          <a:p>
            <a:pPr lvl="1">
              <a:tabLst>
                <a:tab pos="5888038" algn="dec"/>
              </a:tabLst>
            </a:pPr>
            <a:endParaRPr lang="en-US" sz="1600" b="1" dirty="0" smtClean="0"/>
          </a:p>
          <a:p>
            <a:pPr>
              <a:tabLst>
                <a:tab pos="5888038" algn="dec"/>
              </a:tabLst>
            </a:pPr>
            <a:endParaRPr lang="en-US" sz="2000" b="1" dirty="0" smtClean="0"/>
          </a:p>
          <a:p>
            <a:pPr lvl="1">
              <a:tabLst>
                <a:tab pos="5888038" algn="dec"/>
              </a:tabLst>
            </a:pPr>
            <a:endParaRPr lang="en-US" sz="1600" b="1" dirty="0" smtClean="0"/>
          </a:p>
          <a:p>
            <a:pPr>
              <a:tabLst>
                <a:tab pos="5888038" algn="dec"/>
              </a:tabLst>
            </a:pPr>
            <a:endParaRPr lang="en-US" sz="2000" b="1" dirty="0"/>
          </a:p>
          <a:p>
            <a:pPr>
              <a:tabLst>
                <a:tab pos="5888038" algn="dec"/>
              </a:tabLst>
            </a:pPr>
            <a:endParaRPr lang="en-US" sz="1400" b="1" dirty="0" smtClean="0"/>
          </a:p>
          <a:p>
            <a:pPr lvl="1">
              <a:spcBef>
                <a:spcPts val="600"/>
              </a:spcBef>
              <a:tabLst>
                <a:tab pos="5888038" algn="dec"/>
              </a:tabLst>
            </a:pPr>
            <a:endParaRPr lang="en-US" sz="1200" b="1" dirty="0" smtClean="0"/>
          </a:p>
          <a:p>
            <a:pPr>
              <a:tabLst>
                <a:tab pos="5888038" algn="dec"/>
              </a:tabLst>
            </a:pPr>
            <a:endParaRPr lang="en-US" sz="1600" b="1" dirty="0" smtClean="0"/>
          </a:p>
          <a:p>
            <a:pPr>
              <a:tabLst>
                <a:tab pos="5888038" algn="dec"/>
              </a:tabLst>
            </a:pPr>
            <a:endParaRPr lang="en-US" sz="1600" b="1" dirty="0" smtClean="0"/>
          </a:p>
          <a:p>
            <a:pPr>
              <a:tabLst>
                <a:tab pos="5888038" algn="dec"/>
              </a:tabLst>
            </a:pPr>
            <a:endParaRPr lang="en-US" sz="1600" b="1" dirty="0" smtClean="0"/>
          </a:p>
          <a:p>
            <a:pPr>
              <a:tabLst>
                <a:tab pos="5888038" algn="dec"/>
              </a:tabLst>
            </a:pPr>
            <a:endParaRPr lang="en-US" sz="1600" b="1" dirty="0" smtClean="0"/>
          </a:p>
          <a:p>
            <a:pPr>
              <a:tabLst>
                <a:tab pos="5888038" algn="dec"/>
              </a:tabLst>
            </a:pPr>
            <a:endParaRPr lang="en-US" sz="1600" b="1" dirty="0" smtClean="0"/>
          </a:p>
          <a:p>
            <a:pPr>
              <a:tabLst>
                <a:tab pos="5888038" algn="dec"/>
              </a:tabLst>
            </a:pPr>
            <a:endParaRPr lang="en-US" sz="1600" b="1" dirty="0"/>
          </a:p>
          <a:p>
            <a:pPr>
              <a:tabLst>
                <a:tab pos="5888038" algn="dec"/>
              </a:tabLst>
            </a:pPr>
            <a:endParaRPr lang="en-US" sz="1600" b="1" dirty="0"/>
          </a:p>
          <a:p>
            <a:pPr marL="0" indent="0">
              <a:buNone/>
              <a:tabLst>
                <a:tab pos="5888038" algn="dec"/>
              </a:tabLst>
            </a:pPr>
            <a:endParaRPr lang="en-US" sz="1600" b="1" dirty="0"/>
          </a:p>
          <a:p>
            <a:pPr>
              <a:tabLst>
                <a:tab pos="1430338" algn="l"/>
                <a:tab pos="5888038" algn="dec"/>
              </a:tabLst>
            </a:pPr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287804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c34af464-7aa1-4edd-9be4-83dffc1cb926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8564</TotalTime>
  <Words>310</Words>
  <Application>Microsoft Office PowerPoint</Application>
  <PresentationFormat>On-screen Show (4:3)</PresentationFormat>
  <Paragraphs>151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Office Theme</vt:lpstr>
      <vt:lpstr>1_Office Theme</vt:lpstr>
      <vt:lpstr>PowerPoint Presentation</vt:lpstr>
      <vt:lpstr>Agenda</vt:lpstr>
      <vt:lpstr>Initial Run of Current Trends</vt:lpstr>
      <vt:lpstr>Initial run of Current Trends</vt:lpstr>
      <vt:lpstr>Initial run of Current Trends</vt:lpstr>
      <vt:lpstr>Initial run of Current Trends</vt:lpstr>
      <vt:lpstr>Adjusted Current Trends</vt:lpstr>
      <vt:lpstr>Adjusted Current Trends 2</vt:lpstr>
      <vt:lpstr>Options Going Forward</vt:lpstr>
      <vt:lpstr>Schedule for Generation Expansion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Murray, Douglas</cp:lastModifiedBy>
  <cp:revision>676</cp:revision>
  <cp:lastPrinted>2016-02-15T18:11:32Z</cp:lastPrinted>
  <dcterms:created xsi:type="dcterms:W3CDTF">2010-04-12T23:12:02Z</dcterms:created>
  <dcterms:modified xsi:type="dcterms:W3CDTF">2016-02-15T20:08:05Z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