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4234" r:id="rId1"/>
    <p:sldMasterId id="2147484243" r:id="rId2"/>
  </p:sldMasterIdLst>
  <p:notesMasterIdLst>
    <p:notesMasterId r:id="rId12"/>
  </p:notesMasterIdLst>
  <p:handoutMasterIdLst>
    <p:handoutMasterId r:id="rId13"/>
  </p:handoutMasterIdLst>
  <p:sldIdLst>
    <p:sldId id="485" r:id="rId3"/>
    <p:sldId id="407" r:id="rId4"/>
    <p:sldId id="501" r:id="rId5"/>
    <p:sldId id="491" r:id="rId6"/>
    <p:sldId id="473" r:id="rId7"/>
    <p:sldId id="496" r:id="rId8"/>
    <p:sldId id="498" r:id="rId9"/>
    <p:sldId id="499" r:id="rId10"/>
    <p:sldId id="500" r:id="rId11"/>
  </p:sldIdLst>
  <p:sldSz cx="9144000" cy="6858000" type="letter"/>
  <p:notesSz cx="7010400" cy="9223375"/>
  <p:kinsoku lang="ja-JP" invalStChars="、。，．・：；？！゛゜ヽヾゝゞ々ー’”）〕］｝〉》」』】°‰′″℃￠％ぁぃぅぇぉっゃゅょゎァィゥェォッャュョヮヵヶ!%),.:;?]}｡｣､･ｧｨｩｪｫｬｭｮｯｰﾞﾟ" invalEndChars="‘“（〔［｛〈《「『【￥＄$([\{｢￡"/>
  <p:defaultTextStyle>
    <a:defPPr>
      <a:defRPr lang="en-US"/>
    </a:defPPr>
    <a:lvl1pPr algn="l" rtl="0" eaLnBrk="0" fontAlgn="base" hangingPunct="0">
      <a:lnSpc>
        <a:spcPct val="90000"/>
      </a:lnSpc>
      <a:spcBef>
        <a:spcPct val="50000"/>
      </a:spcBef>
      <a:spcAft>
        <a:spcPct val="0"/>
      </a:spcAft>
      <a:defRPr sz="1600" kern="1200">
        <a:solidFill>
          <a:schemeClr val="tx1"/>
        </a:solidFill>
        <a:latin typeface="Arial" charset="0"/>
        <a:ea typeface="+mn-ea"/>
        <a:cs typeface="+mn-cs"/>
      </a:defRPr>
    </a:lvl1pPr>
    <a:lvl2pPr marL="457200" algn="l" rtl="0" eaLnBrk="0" fontAlgn="base" hangingPunct="0">
      <a:lnSpc>
        <a:spcPct val="90000"/>
      </a:lnSpc>
      <a:spcBef>
        <a:spcPct val="50000"/>
      </a:spcBef>
      <a:spcAft>
        <a:spcPct val="0"/>
      </a:spcAft>
      <a:defRPr sz="1600" kern="1200">
        <a:solidFill>
          <a:schemeClr val="tx1"/>
        </a:solidFill>
        <a:latin typeface="Arial" charset="0"/>
        <a:ea typeface="+mn-ea"/>
        <a:cs typeface="+mn-cs"/>
      </a:defRPr>
    </a:lvl2pPr>
    <a:lvl3pPr marL="914400" algn="l" rtl="0" eaLnBrk="0" fontAlgn="base" hangingPunct="0">
      <a:lnSpc>
        <a:spcPct val="90000"/>
      </a:lnSpc>
      <a:spcBef>
        <a:spcPct val="50000"/>
      </a:spcBef>
      <a:spcAft>
        <a:spcPct val="0"/>
      </a:spcAft>
      <a:defRPr sz="1600" kern="1200">
        <a:solidFill>
          <a:schemeClr val="tx1"/>
        </a:solidFill>
        <a:latin typeface="Arial" charset="0"/>
        <a:ea typeface="+mn-ea"/>
        <a:cs typeface="+mn-cs"/>
      </a:defRPr>
    </a:lvl3pPr>
    <a:lvl4pPr marL="1371600" algn="l" rtl="0" eaLnBrk="0" fontAlgn="base" hangingPunct="0">
      <a:lnSpc>
        <a:spcPct val="90000"/>
      </a:lnSpc>
      <a:spcBef>
        <a:spcPct val="50000"/>
      </a:spcBef>
      <a:spcAft>
        <a:spcPct val="0"/>
      </a:spcAft>
      <a:defRPr sz="1600" kern="1200">
        <a:solidFill>
          <a:schemeClr val="tx1"/>
        </a:solidFill>
        <a:latin typeface="Arial" charset="0"/>
        <a:ea typeface="+mn-ea"/>
        <a:cs typeface="+mn-cs"/>
      </a:defRPr>
    </a:lvl4pPr>
    <a:lvl5pPr marL="1828800" algn="l" rtl="0" eaLnBrk="0" fontAlgn="base" hangingPunct="0">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keltis, Michael J." initials="MJP" lastIdx="4"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99FF"/>
    <a:srgbClr val="FFFFFF"/>
    <a:srgbClr val="D10016"/>
    <a:srgbClr val="B3CCFF"/>
    <a:srgbClr val="FDF394"/>
    <a:srgbClr val="E8BB7E"/>
    <a:srgbClr val="B3C4D1"/>
    <a:srgbClr val="8D61B8"/>
    <a:srgbClr val="19314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62" autoAdjust="0"/>
    <p:restoredTop sz="98802" autoAdjust="0"/>
  </p:normalViewPr>
  <p:slideViewPr>
    <p:cSldViewPr>
      <p:cViewPr>
        <p:scale>
          <a:sx n="100" d="100"/>
          <a:sy n="100" d="100"/>
        </p:scale>
        <p:origin x="-1214" y="43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5198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3"/>
          <p:cNvSpPr>
            <a:spLocks noGrp="1" noRot="1" noChangeAspect="1" noChangeArrowheads="1" noTextEdit="1"/>
          </p:cNvSpPr>
          <p:nvPr>
            <p:ph type="sldImg" idx="2"/>
          </p:nvPr>
        </p:nvSpPr>
        <p:spPr bwMode="auto">
          <a:xfrm>
            <a:off x="1209675" y="698500"/>
            <a:ext cx="4595813" cy="34464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4"/>
          <p:cNvSpPr>
            <a:spLocks noChangeArrowheads="1"/>
          </p:cNvSpPr>
          <p:nvPr/>
        </p:nvSpPr>
        <p:spPr bwMode="auto">
          <a:xfrm>
            <a:off x="912002" y="4695165"/>
            <a:ext cx="5390868" cy="3602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996" tIns="44412" rIns="91996" bIns="44412"/>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lnSpc>
                <a:spcPct val="90000"/>
              </a:lnSpc>
              <a:spcBef>
                <a:spcPct val="50000"/>
              </a:spcBef>
              <a:spcAft>
                <a:spcPct val="0"/>
              </a:spcAft>
              <a:defRPr sz="1600">
                <a:solidFill>
                  <a:schemeClr val="tx1"/>
                </a:solidFill>
                <a:latin typeface="Arial" charset="0"/>
              </a:defRPr>
            </a:lvl6pPr>
            <a:lvl7pPr marL="2971800" indent="-228600" eaLnBrk="0" fontAlgn="base" hangingPunct="0">
              <a:lnSpc>
                <a:spcPct val="90000"/>
              </a:lnSpc>
              <a:spcBef>
                <a:spcPct val="50000"/>
              </a:spcBef>
              <a:spcAft>
                <a:spcPct val="0"/>
              </a:spcAft>
              <a:defRPr sz="1600">
                <a:solidFill>
                  <a:schemeClr val="tx1"/>
                </a:solidFill>
                <a:latin typeface="Arial" charset="0"/>
              </a:defRPr>
            </a:lvl7pPr>
            <a:lvl8pPr marL="3429000" indent="-228600" eaLnBrk="0" fontAlgn="base" hangingPunct="0">
              <a:lnSpc>
                <a:spcPct val="90000"/>
              </a:lnSpc>
              <a:spcBef>
                <a:spcPct val="50000"/>
              </a:spcBef>
              <a:spcAft>
                <a:spcPct val="0"/>
              </a:spcAft>
              <a:defRPr sz="1600">
                <a:solidFill>
                  <a:schemeClr val="tx1"/>
                </a:solidFill>
                <a:latin typeface="Arial" charset="0"/>
              </a:defRPr>
            </a:lvl8pPr>
            <a:lvl9pPr marL="3886200" indent="-228600" eaLnBrk="0" fontAlgn="base" hangingPunct="0">
              <a:lnSpc>
                <a:spcPct val="90000"/>
              </a:lnSpc>
              <a:spcBef>
                <a:spcPct val="50000"/>
              </a:spcBef>
              <a:spcAft>
                <a:spcPct val="0"/>
              </a:spcAft>
              <a:defRPr sz="1600">
                <a:solidFill>
                  <a:schemeClr val="tx1"/>
                </a:solidFill>
                <a:latin typeface="Arial" charset="0"/>
              </a:defRPr>
            </a:lvl9pPr>
          </a:lstStyle>
          <a:p>
            <a:pPr>
              <a:spcBef>
                <a:spcPct val="40000"/>
              </a:spcBef>
              <a:defRPr/>
            </a:pPr>
            <a:r>
              <a:rPr lang="en-US" altLang="en-US" sz="1200" smtClean="0"/>
              <a:t>Flush left text</a:t>
            </a:r>
          </a:p>
          <a:p>
            <a:pPr>
              <a:spcBef>
                <a:spcPct val="40000"/>
              </a:spcBef>
              <a:defRPr/>
            </a:pPr>
            <a:endParaRPr lang="en-US" altLang="en-US" sz="1200" smtClean="0"/>
          </a:p>
          <a:p>
            <a:pPr>
              <a:spcBef>
                <a:spcPct val="40000"/>
              </a:spcBef>
              <a:defRPr/>
            </a:pPr>
            <a:r>
              <a:rPr lang="en-US" altLang="en-US" sz="1200" smtClean="0"/>
              <a:t>Bullet level</a:t>
            </a:r>
          </a:p>
          <a:p>
            <a:pPr>
              <a:spcBef>
                <a:spcPct val="40000"/>
              </a:spcBef>
              <a:defRPr/>
            </a:pPr>
            <a:r>
              <a:rPr lang="en-US" altLang="en-US" sz="1200" smtClean="0"/>
              <a:t>Dash level</a:t>
            </a:r>
          </a:p>
          <a:p>
            <a:pPr>
              <a:spcBef>
                <a:spcPct val="40000"/>
              </a:spcBef>
              <a:defRPr/>
            </a:pPr>
            <a:r>
              <a:rPr lang="en-US" altLang="en-US" sz="1200" smtClean="0"/>
              <a:t>Double dash level</a:t>
            </a:r>
          </a:p>
          <a:p>
            <a:pPr>
              <a:spcBef>
                <a:spcPct val="40000"/>
              </a:spcBef>
              <a:defRPr/>
            </a:pPr>
            <a:r>
              <a:rPr lang="en-US" altLang="en-US" sz="1200" smtClean="0"/>
              <a:t>Fifth Level</a:t>
            </a:r>
          </a:p>
        </p:txBody>
      </p:sp>
    </p:spTree>
    <p:extLst>
      <p:ext uri="{BB962C8B-B14F-4D97-AF65-F5344CB8AC3E}">
        <p14:creationId xmlns:p14="http://schemas.microsoft.com/office/powerpoint/2010/main" val="3857721975"/>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bwMode="auto">
          <a:xfrm>
            <a:off x="701040" y="4381734"/>
            <a:ext cx="5608320" cy="4150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79" tIns="46689" rIns="93379" bIns="46689"/>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3" descr="Slideshow_cov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Rectangle 9"/>
          <p:cNvSpPr>
            <a:spLocks noGrp="1" noChangeArrowheads="1"/>
          </p:cNvSpPr>
          <p:nvPr>
            <p:ph type="ftr" sz="quarter" idx="3"/>
          </p:nvPr>
        </p:nvSpPr>
        <p:spPr bwMode="auto">
          <a:xfrm>
            <a:off x="63702" y="6556415"/>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chemeClr val="bg1">
                    <a:lumMod val="85000"/>
                  </a:schemeClr>
                </a:solidFill>
                <a:latin typeface="+mn-lt"/>
                <a:ea typeface="+mn-ea"/>
                <a:cs typeface="+mn-cs"/>
              </a:defRPr>
            </a:lvl1pPr>
          </a:lstStyle>
          <a:p>
            <a:pPr>
              <a:defRPr/>
            </a:pPr>
            <a:r>
              <a:rPr lang="en-US" dirty="0" smtClean="0"/>
              <a:t>CenterPoint Energy Proprietary and Confidential Information</a:t>
            </a:r>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dirty="0"/>
              <a:t>CenterPoint Energy Proprietary and Confidential Information</a:t>
            </a:r>
          </a:p>
        </p:txBody>
      </p:sp>
    </p:spTree>
    <p:extLst>
      <p:ext uri="{BB962C8B-B14F-4D97-AF65-F5344CB8AC3E}">
        <p14:creationId xmlns:p14="http://schemas.microsoft.com/office/powerpoint/2010/main" val="681141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Strateg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dirty="0"/>
              <a:t>CenterPoint Energy Proprietary and Confidential Information</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63126" y="5072369"/>
            <a:ext cx="1371600" cy="1371600"/>
          </a:xfrm>
          <a:prstGeom prst="rect">
            <a:avLst/>
          </a:prstGeom>
        </p:spPr>
      </p:pic>
    </p:spTree>
    <p:extLst>
      <p:ext uri="{BB962C8B-B14F-4D97-AF65-F5344CB8AC3E}">
        <p14:creationId xmlns:p14="http://schemas.microsoft.com/office/powerpoint/2010/main" val="2117045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Valu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dirty="0"/>
              <a:t>CenterPoint Energy Proprietary and Confidential Information</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63126" y="5072369"/>
            <a:ext cx="1371600" cy="1371600"/>
          </a:xfrm>
          <a:prstGeom prst="rect">
            <a:avLst/>
          </a:prstGeom>
        </p:spPr>
      </p:pic>
    </p:spTree>
    <p:extLst>
      <p:ext uri="{BB962C8B-B14F-4D97-AF65-F5344CB8AC3E}">
        <p14:creationId xmlns:p14="http://schemas.microsoft.com/office/powerpoint/2010/main" val="1626239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506412" y="1508760"/>
            <a:ext cx="4137026" cy="4888865"/>
          </a:xfrm>
        </p:spPr>
        <p:txBody>
          <a:bodyPr/>
          <a:lstStyle>
            <a:lvl1pPr>
              <a:defRPr sz="20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3438" y="1508760"/>
            <a:ext cx="4133850" cy="4888865"/>
          </a:xfrm>
        </p:spPr>
        <p:txBody>
          <a:bodyPr/>
          <a:lstStyle>
            <a:lvl1pPr>
              <a:defRPr sz="20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0"/>
          </p:nvPr>
        </p:nvSpPr>
        <p:spPr/>
        <p:txBody>
          <a:bodyPr/>
          <a:lstStyle/>
          <a:p>
            <a:fld id="{6B996F96-1B5E-40B9-8949-2593C7939C4C}" type="slidenum">
              <a:rPr lang="en-US" smtClean="0"/>
              <a:pPr/>
              <a:t>‹#›</a:t>
            </a:fld>
            <a:endParaRPr lang="en-US"/>
          </a:p>
        </p:txBody>
      </p:sp>
      <p:sp>
        <p:nvSpPr>
          <p:cNvPr id="6" name="Footer Placeholder 5"/>
          <p:cNvSpPr>
            <a:spLocks noGrp="1"/>
          </p:cNvSpPr>
          <p:nvPr>
            <p:ph type="ftr" sz="quarter" idx="11"/>
          </p:nvPr>
        </p:nvSpPr>
        <p:spPr/>
        <p:txBody>
          <a:bodyPr/>
          <a:lstStyle/>
          <a:p>
            <a:pPr>
              <a:defRPr/>
            </a:pPr>
            <a:r>
              <a:rPr dirty="0"/>
              <a:t>CenterPoint Energy Proprietary and Confidential Information</a:t>
            </a:r>
          </a:p>
        </p:txBody>
      </p:sp>
    </p:spTree>
    <p:extLst>
      <p:ext uri="{BB962C8B-B14F-4D97-AF65-F5344CB8AC3E}">
        <p14:creationId xmlns:p14="http://schemas.microsoft.com/office/powerpoint/2010/main" val="398456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6B996F96-1B5E-40B9-8949-2593C7939C4C}" type="slidenum">
              <a:rPr lang="en-US" smtClean="0"/>
              <a:pPr/>
              <a:t>‹#›</a:t>
            </a:fld>
            <a:endParaRPr lang="en-US"/>
          </a:p>
        </p:txBody>
      </p:sp>
      <p:sp>
        <p:nvSpPr>
          <p:cNvPr id="4" name="Footer Placeholder 3"/>
          <p:cNvSpPr>
            <a:spLocks noGrp="1"/>
          </p:cNvSpPr>
          <p:nvPr>
            <p:ph type="ftr" sz="quarter" idx="11"/>
          </p:nvPr>
        </p:nvSpPr>
        <p:spPr/>
        <p:txBody>
          <a:bodyPr/>
          <a:lstStyle/>
          <a:p>
            <a:pPr>
              <a:defRPr/>
            </a:pPr>
            <a:r>
              <a:rPr dirty="0"/>
              <a:t>CenterPoint Energy Proprietary and Confidential Information</a:t>
            </a:r>
          </a:p>
        </p:txBody>
      </p:sp>
    </p:spTree>
    <p:extLst>
      <p:ext uri="{BB962C8B-B14F-4D97-AF65-F5344CB8AC3E}">
        <p14:creationId xmlns:p14="http://schemas.microsoft.com/office/powerpoint/2010/main" val="76368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B996F96-1B5E-40B9-8949-2593C7939C4C}" type="slidenum">
              <a:rPr lang="en-US" smtClean="0"/>
              <a:pPr/>
              <a:t>‹#›</a:t>
            </a:fld>
            <a:endParaRPr lang="en-US"/>
          </a:p>
        </p:txBody>
      </p:sp>
      <p:sp>
        <p:nvSpPr>
          <p:cNvPr id="3" name="Footer Placeholder 2"/>
          <p:cNvSpPr>
            <a:spLocks noGrp="1"/>
          </p:cNvSpPr>
          <p:nvPr>
            <p:ph type="ftr" sz="quarter" idx="11"/>
          </p:nvPr>
        </p:nvSpPr>
        <p:spPr/>
        <p:txBody>
          <a:bodyPr/>
          <a:lstStyle/>
          <a:p>
            <a:pPr>
              <a:defRPr/>
            </a:pPr>
            <a:r>
              <a:rPr dirty="0"/>
              <a:t>CenterPoint Energy Proprietary and Confidential Information</a:t>
            </a:r>
          </a:p>
        </p:txBody>
      </p:sp>
    </p:spTree>
    <p:extLst>
      <p:ext uri="{BB962C8B-B14F-4D97-AF65-F5344CB8AC3E}">
        <p14:creationId xmlns:p14="http://schemas.microsoft.com/office/powerpoint/2010/main" val="3843791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ubtitle 2"/>
          <p:cNvSpPr>
            <a:spLocks noGrp="1"/>
          </p:cNvSpPr>
          <p:nvPr>
            <p:ph type="subTitle" idx="1"/>
          </p:nvPr>
        </p:nvSpPr>
        <p:spPr>
          <a:xfrm>
            <a:off x="1724025" y="2631622"/>
            <a:ext cx="6858000" cy="400110"/>
          </a:xfrm>
          <a:noFill/>
          <a:ln w="9525">
            <a:noFill/>
            <a:miter lim="800000"/>
            <a:headEnd/>
            <a:tailEnd/>
          </a:ln>
          <a:effectLst/>
        </p:spPr>
        <p:txBody>
          <a:bodyPr wrap="none">
            <a:noAutofit/>
          </a:bodyPr>
          <a:lstStyle>
            <a:lvl1pPr marL="0" indent="0" algn="l" rtl="0" eaLnBrk="1" fontAlgn="base" hangingPunct="1">
              <a:spcBef>
                <a:spcPct val="0"/>
              </a:spcBef>
              <a:spcAft>
                <a:spcPct val="0"/>
              </a:spcAft>
              <a:buNone/>
              <a:defRPr lang="en-US" sz="1800" b="1" i="1" kern="1200" dirty="0">
                <a:solidFill>
                  <a:schemeClr val="bg1"/>
                </a:solidFill>
                <a:latin typeface="Arial" charset="0"/>
                <a:ea typeface="+mn-ea"/>
                <a:cs typeface="+mn-c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10" name="Title 9"/>
          <p:cNvSpPr>
            <a:spLocks noGrp="1"/>
          </p:cNvSpPr>
          <p:nvPr>
            <p:ph type="title"/>
          </p:nvPr>
        </p:nvSpPr>
        <p:spPr>
          <a:xfrm>
            <a:off x="1724025" y="1898354"/>
            <a:ext cx="6858000" cy="639535"/>
          </a:xfrm>
        </p:spPr>
        <p:txBody>
          <a:bodyPr anchor="ctr"/>
          <a:lstStyle>
            <a:lvl1pPr algn="l">
              <a:defRPr sz="2400">
                <a:solidFill>
                  <a:schemeClr val="bg1"/>
                </a:solidFill>
              </a:defRPr>
            </a:lvl1pPr>
          </a:lstStyle>
          <a:p>
            <a:r>
              <a:rPr lang="en-US" dirty="0" smtClean="0"/>
              <a:t>Click to edit Master title style</a:t>
            </a:r>
            <a:endParaRPr lang="en-US" dirty="0"/>
          </a:p>
        </p:txBody>
      </p:sp>
      <p:sp>
        <p:nvSpPr>
          <p:cNvPr id="6" name="Text Placeholder 7"/>
          <p:cNvSpPr>
            <a:spLocks noGrp="1"/>
          </p:cNvSpPr>
          <p:nvPr>
            <p:ph type="body" sz="quarter" idx="15" hasCustomPrompt="1"/>
          </p:nvPr>
        </p:nvSpPr>
        <p:spPr>
          <a:xfrm>
            <a:off x="1724025" y="4543437"/>
            <a:ext cx="6858000" cy="457200"/>
          </a:xfrm>
          <a:prstGeom prst="rect">
            <a:avLst/>
          </a:prstGeom>
        </p:spPr>
        <p:txBody>
          <a:bodyPr/>
          <a:lstStyle>
            <a:lvl1pPr>
              <a:buNone/>
              <a:defRPr sz="1600" b="0" baseline="0">
                <a:solidFill>
                  <a:schemeClr val="bg1"/>
                </a:solidFill>
              </a:defRPr>
            </a:lvl1pPr>
            <a:lvl2pPr>
              <a:buNone/>
              <a:defRPr/>
            </a:lvl2pPr>
          </a:lstStyle>
          <a:p>
            <a:pPr lvl="0"/>
            <a:r>
              <a:rPr lang="en-US" dirty="0" smtClean="0"/>
              <a:t>Date</a:t>
            </a:r>
          </a:p>
        </p:txBody>
      </p:sp>
      <p:sp>
        <p:nvSpPr>
          <p:cNvPr id="8" name="Rectangle 9"/>
          <p:cNvSpPr>
            <a:spLocks noGrp="1" noChangeArrowheads="1"/>
          </p:cNvSpPr>
          <p:nvPr>
            <p:ph type="ftr" sz="quarter" idx="3"/>
          </p:nvPr>
        </p:nvSpPr>
        <p:spPr bwMode="auto">
          <a:xfrm>
            <a:off x="501650" y="6629400"/>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rgbClr val="777777"/>
                </a:solidFill>
                <a:latin typeface="+mn-lt"/>
                <a:ea typeface="+mn-ea"/>
                <a:cs typeface="+mn-cs"/>
              </a:defRPr>
            </a:lvl1pPr>
          </a:lstStyle>
          <a:p>
            <a:pPr>
              <a:defRPr/>
            </a:pPr>
            <a:r>
              <a:rPr dirty="0"/>
              <a:t>CenterPoint Energy Proprietary and Confidential Information</a:t>
            </a:r>
          </a:p>
        </p:txBody>
      </p:sp>
    </p:spTree>
    <p:extLst>
      <p:ext uri="{BB962C8B-B14F-4D97-AF65-F5344CB8AC3E}">
        <p14:creationId xmlns:p14="http://schemas.microsoft.com/office/powerpoint/2010/main" val="218047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Strateg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3126" y="5072369"/>
            <a:ext cx="1371600" cy="1371600"/>
          </a:xfrm>
          <a:prstGeom prst="rect">
            <a:avLst/>
          </a:prstGeom>
        </p:spPr>
      </p:pic>
    </p:spTree>
    <p:extLst>
      <p:ext uri="{BB962C8B-B14F-4D97-AF65-F5344CB8AC3E}">
        <p14:creationId xmlns:p14="http://schemas.microsoft.com/office/powerpoint/2010/main" val="24483720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Valu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p>
            <a:fld id="{6B996F96-1B5E-40B9-8949-2593C7939C4C}" type="slidenum">
              <a:rPr lang="en-US" smtClean="0"/>
              <a:pPr/>
              <a:t>‹#›</a:t>
            </a:fld>
            <a:endParaRPr lang="en-US"/>
          </a:p>
        </p:txBody>
      </p:sp>
      <p:sp>
        <p:nvSpPr>
          <p:cNvPr id="5" name="Footer Placeholder 4"/>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3126" y="5072369"/>
            <a:ext cx="1371600" cy="1371600"/>
          </a:xfrm>
          <a:prstGeom prst="rect">
            <a:avLst/>
          </a:prstGeom>
        </p:spPr>
      </p:pic>
    </p:spTree>
    <p:extLst>
      <p:ext uri="{BB962C8B-B14F-4D97-AF65-F5344CB8AC3E}">
        <p14:creationId xmlns:p14="http://schemas.microsoft.com/office/powerpoint/2010/main" val="90398235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6412" y="1508760"/>
            <a:ext cx="4137026" cy="4888865"/>
          </a:xfrm>
        </p:spPr>
        <p:txBody>
          <a:bodyPr/>
          <a:lstStyle>
            <a:lvl1pPr>
              <a:defRPr sz="20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3438" y="1508760"/>
            <a:ext cx="4133850" cy="4888865"/>
          </a:xfrm>
        </p:spPr>
        <p:txBody>
          <a:bodyPr/>
          <a:lstStyle>
            <a:lvl1pPr>
              <a:defRPr sz="20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10"/>
          </p:nvPr>
        </p:nvSpPr>
        <p:spPr/>
        <p:txBody>
          <a:bodyPr/>
          <a:lstStyle/>
          <a:p>
            <a:fld id="{6B996F96-1B5E-40B9-8949-2593C7939C4C}" type="slidenum">
              <a:rPr lang="en-US" smtClean="0"/>
              <a:pPr/>
              <a:t>‹#›</a:t>
            </a:fld>
            <a:endParaRPr lang="en-US"/>
          </a:p>
        </p:txBody>
      </p:sp>
      <p:sp>
        <p:nvSpPr>
          <p:cNvPr id="6" name="Footer Placeholder 5"/>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6B996F96-1B5E-40B9-8949-2593C7939C4C}" type="slidenum">
              <a:rPr lang="en-US" smtClean="0"/>
              <a:pPr/>
              <a:t>‹#›</a:t>
            </a:fld>
            <a:endParaRPr lang="en-US"/>
          </a:p>
        </p:txBody>
      </p:sp>
      <p:sp>
        <p:nvSpPr>
          <p:cNvPr id="4" name="Footer Placeholder 3"/>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B996F96-1B5E-40B9-8949-2593C7939C4C}" type="slidenum">
              <a:rPr lang="en-US" smtClean="0"/>
              <a:pPr/>
              <a:t>‹#›</a:t>
            </a:fld>
            <a:endParaRPr lang="en-US"/>
          </a:p>
        </p:txBody>
      </p:sp>
      <p:sp>
        <p:nvSpPr>
          <p:cNvPr id="3" name="Footer Placeholder 2"/>
          <p:cNvSpPr>
            <a:spLocks noGrp="1"/>
          </p:cNvSpPr>
          <p:nvPr>
            <p:ph type="ftr" sz="quarter" idx="11"/>
          </p:nvPr>
        </p:nvSpPr>
        <p:spPr/>
        <p:txBody>
          <a:bodyPr/>
          <a:lstStyle/>
          <a:p>
            <a:pPr>
              <a:defRPr/>
            </a:pPr>
            <a:r>
              <a:rPr lang="en-US" dirty="0" smtClean="0"/>
              <a:t>CenterPoint Energy Proprietary and Confidential Information</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ubtitle 2"/>
          <p:cNvSpPr>
            <a:spLocks noGrp="1"/>
          </p:cNvSpPr>
          <p:nvPr>
            <p:ph type="subTitle" idx="1"/>
          </p:nvPr>
        </p:nvSpPr>
        <p:spPr>
          <a:xfrm>
            <a:off x="1724025" y="2631622"/>
            <a:ext cx="6858000" cy="400110"/>
          </a:xfrm>
          <a:noFill/>
          <a:ln w="9525">
            <a:noFill/>
            <a:miter lim="800000"/>
            <a:headEnd/>
            <a:tailEnd/>
          </a:ln>
          <a:effectLst/>
        </p:spPr>
        <p:txBody>
          <a:bodyPr wrap="none">
            <a:noAutofit/>
          </a:bodyPr>
          <a:lstStyle>
            <a:lvl1pPr marL="0" indent="0" algn="l" rtl="0" eaLnBrk="1" fontAlgn="base" hangingPunct="1">
              <a:spcBef>
                <a:spcPct val="0"/>
              </a:spcBef>
              <a:spcAft>
                <a:spcPct val="0"/>
              </a:spcAft>
              <a:buNone/>
              <a:defRPr lang="en-US" sz="1800" b="1" i="1" kern="1200" dirty="0">
                <a:solidFill>
                  <a:schemeClr val="bg1"/>
                </a:solidFill>
                <a:latin typeface="Arial" charset="0"/>
                <a:ea typeface="+mn-ea"/>
                <a:cs typeface="+mn-c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10" name="Title 9"/>
          <p:cNvSpPr>
            <a:spLocks noGrp="1"/>
          </p:cNvSpPr>
          <p:nvPr>
            <p:ph type="title"/>
          </p:nvPr>
        </p:nvSpPr>
        <p:spPr>
          <a:xfrm>
            <a:off x="1724025" y="1898354"/>
            <a:ext cx="6858000" cy="639535"/>
          </a:xfrm>
        </p:spPr>
        <p:txBody>
          <a:bodyPr anchor="ctr"/>
          <a:lstStyle>
            <a:lvl1pPr algn="l">
              <a:defRPr sz="2400">
                <a:solidFill>
                  <a:schemeClr val="bg1"/>
                </a:solidFill>
              </a:defRPr>
            </a:lvl1pPr>
          </a:lstStyle>
          <a:p>
            <a:r>
              <a:rPr lang="en-US" smtClean="0"/>
              <a:t>Click to edit Master title style</a:t>
            </a:r>
            <a:endParaRPr lang="en-US" dirty="0"/>
          </a:p>
        </p:txBody>
      </p:sp>
      <p:sp>
        <p:nvSpPr>
          <p:cNvPr id="6" name="Text Placeholder 7"/>
          <p:cNvSpPr>
            <a:spLocks noGrp="1"/>
          </p:cNvSpPr>
          <p:nvPr>
            <p:ph type="body" sz="quarter" idx="15" hasCustomPrompt="1"/>
          </p:nvPr>
        </p:nvSpPr>
        <p:spPr>
          <a:xfrm>
            <a:off x="1724025" y="4543437"/>
            <a:ext cx="6858000" cy="457200"/>
          </a:xfrm>
          <a:prstGeom prst="rect">
            <a:avLst/>
          </a:prstGeom>
        </p:spPr>
        <p:txBody>
          <a:bodyPr/>
          <a:lstStyle>
            <a:lvl1pPr>
              <a:buNone/>
              <a:defRPr sz="1600" b="0" baseline="0">
                <a:solidFill>
                  <a:schemeClr val="bg1"/>
                </a:solidFill>
              </a:defRPr>
            </a:lvl1pPr>
            <a:lvl2pPr>
              <a:buNone/>
              <a:defRPr/>
            </a:lvl2pPr>
          </a:lstStyle>
          <a:p>
            <a:pPr lvl="0"/>
            <a:r>
              <a:rPr lang="en-US" dirty="0" smtClean="0"/>
              <a:t>Date</a:t>
            </a:r>
          </a:p>
        </p:txBody>
      </p:sp>
      <p:sp>
        <p:nvSpPr>
          <p:cNvPr id="8" name="Rectangle 9"/>
          <p:cNvSpPr>
            <a:spLocks noGrp="1" noChangeArrowheads="1"/>
          </p:cNvSpPr>
          <p:nvPr>
            <p:ph type="ftr" sz="quarter" idx="3"/>
          </p:nvPr>
        </p:nvSpPr>
        <p:spPr bwMode="auto">
          <a:xfrm>
            <a:off x="501650" y="6629400"/>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rgbClr val="777777"/>
                </a:solidFill>
                <a:latin typeface="+mn-lt"/>
                <a:ea typeface="+mn-ea"/>
                <a:cs typeface="+mn-cs"/>
              </a:defRPr>
            </a:lvl1pPr>
          </a:lstStyle>
          <a:p>
            <a:pPr>
              <a:defRPr/>
            </a:pPr>
            <a:r>
              <a:rPr dirty="0"/>
              <a:t>CenterPoint Energy Proprietary and Confidential Information</a:t>
            </a:r>
          </a:p>
        </p:txBody>
      </p:sp>
    </p:spTree>
    <p:extLst>
      <p:ext uri="{BB962C8B-B14F-4D97-AF65-F5344CB8AC3E}">
        <p14:creationId xmlns:p14="http://schemas.microsoft.com/office/powerpoint/2010/main" val="94774756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show_cove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Rectangle 9"/>
          <p:cNvSpPr>
            <a:spLocks noGrp="1" noChangeArrowheads="1"/>
          </p:cNvSpPr>
          <p:nvPr>
            <p:ph type="ftr" sz="quarter" idx="3"/>
          </p:nvPr>
        </p:nvSpPr>
        <p:spPr bwMode="auto">
          <a:xfrm>
            <a:off x="63702" y="6556415"/>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chemeClr val="bg1">
                    <a:lumMod val="85000"/>
                  </a:schemeClr>
                </a:solidFill>
                <a:latin typeface="+mn-lt"/>
                <a:ea typeface="+mn-ea"/>
                <a:cs typeface="+mn-cs"/>
              </a:defRPr>
            </a:lvl1pPr>
          </a:lstStyle>
          <a:p>
            <a:pPr>
              <a:defRPr/>
            </a:pPr>
            <a:r>
              <a:rPr dirty="0">
                <a:solidFill>
                  <a:srgbClr val="FFFFFF">
                    <a:lumMod val="85000"/>
                  </a:srgbClr>
                </a:solidFill>
              </a:rPr>
              <a:t>CenterPoint Energy Proprietary and Confidential Information</a:t>
            </a:r>
          </a:p>
        </p:txBody>
      </p:sp>
    </p:spTree>
    <p:extLst>
      <p:ext uri="{BB962C8B-B14F-4D97-AF65-F5344CB8AC3E}">
        <p14:creationId xmlns:p14="http://schemas.microsoft.com/office/powerpoint/2010/main" val="3273186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1.pn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2679"/>
            <a:ext cx="9144000" cy="1366242"/>
          </a:xfrm>
          <a:prstGeom prst="rect">
            <a:avLst/>
          </a:prstGeom>
        </p:spPr>
      </p:pic>
      <p:sp>
        <p:nvSpPr>
          <p:cNvPr id="1026" name="Rectangle 2"/>
          <p:cNvSpPr>
            <a:spLocks noGrp="1" noChangeArrowheads="1"/>
          </p:cNvSpPr>
          <p:nvPr>
            <p:ph type="title"/>
          </p:nvPr>
        </p:nvSpPr>
        <p:spPr bwMode="auto">
          <a:xfrm>
            <a:off x="506413" y="335279"/>
            <a:ext cx="6265862" cy="8934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506412" y="1504949"/>
            <a:ext cx="8270875" cy="48926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8" name="Slide Number Placeholder 7"/>
          <p:cNvSpPr>
            <a:spLocks noGrp="1"/>
          </p:cNvSpPr>
          <p:nvPr>
            <p:ph type="sldNum" sz="quarter" idx="4"/>
          </p:nvPr>
        </p:nvSpPr>
        <p:spPr>
          <a:xfrm>
            <a:off x="8112034" y="6629400"/>
            <a:ext cx="665254" cy="228600"/>
          </a:xfrm>
          <a:prstGeom prst="rect">
            <a:avLst/>
          </a:prstGeom>
        </p:spPr>
        <p:txBody>
          <a:bodyPr vert="horz" lIns="91440" tIns="45720" rIns="91440" bIns="45720" rtlCol="0" anchor="ctr"/>
          <a:lstStyle>
            <a:lvl1pPr algn="r">
              <a:defRPr sz="900">
                <a:solidFill>
                  <a:srgbClr val="777777"/>
                </a:solidFill>
                <a:latin typeface="+mn-lt"/>
              </a:defRPr>
            </a:lvl1pPr>
          </a:lstStyle>
          <a:p>
            <a:fld id="{6B996F96-1B5E-40B9-8949-2593C7939C4C}" type="slidenum">
              <a:rPr lang="en-US" smtClean="0"/>
              <a:pPr/>
              <a:t>‹#›</a:t>
            </a:fld>
            <a:endParaRPr lang="en-US" dirty="0"/>
          </a:p>
        </p:txBody>
      </p:sp>
      <p:sp>
        <p:nvSpPr>
          <p:cNvPr id="12" name="Rectangle 9"/>
          <p:cNvSpPr>
            <a:spLocks noGrp="1" noChangeArrowheads="1"/>
          </p:cNvSpPr>
          <p:nvPr>
            <p:ph type="ftr" sz="quarter" idx="3"/>
          </p:nvPr>
        </p:nvSpPr>
        <p:spPr bwMode="auto">
          <a:xfrm>
            <a:off x="501650" y="6629400"/>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rgbClr val="777777"/>
                </a:solidFill>
                <a:latin typeface="+mn-lt"/>
                <a:ea typeface="+mn-ea"/>
                <a:cs typeface="+mn-cs"/>
              </a:defRPr>
            </a:lvl1pPr>
          </a:lstStyle>
          <a:p>
            <a:pPr>
              <a:defRPr/>
            </a:pPr>
            <a:r>
              <a:rPr lang="en-US" dirty="0" smtClean="0"/>
              <a:t>CenterPoint Energy Proprietary and Confidential Information</a:t>
            </a:r>
            <a:endParaRPr lang="en-US" dirty="0"/>
          </a:p>
        </p:txBody>
      </p:sp>
    </p:spTree>
  </p:cSld>
  <p:clrMap bg1="lt1" tx1="dk1" bg2="lt2" tx2="dk2" accent1="accent1" accent2="accent2" accent3="accent3" accent4="accent4" accent5="accent5" accent6="accent6" hlink="hlink" folHlink="folHlink"/>
  <p:sldLayoutIdLst>
    <p:sldLayoutId id="2147484235" r:id="rId1"/>
    <p:sldLayoutId id="2147484236" r:id="rId2"/>
    <p:sldLayoutId id="2147484237" r:id="rId3"/>
    <p:sldLayoutId id="2147484238" r:id="rId4"/>
    <p:sldLayoutId id="2147484239" r:id="rId5"/>
    <p:sldLayoutId id="2147484240" r:id="rId6"/>
    <p:sldLayoutId id="2147484241" r:id="rId7"/>
    <p:sldLayoutId id="2147484242" r:id="rId8"/>
  </p:sldLayoutIdLst>
  <p:hf sldNum="0" hdr="0" ftr="0" dt="0"/>
  <p:txStyles>
    <p:titleStyle>
      <a:lvl1pPr algn="l" rtl="0" eaLnBrk="1" fontAlgn="base" hangingPunct="1">
        <a:spcBef>
          <a:spcPct val="0"/>
        </a:spcBef>
        <a:spcAft>
          <a:spcPct val="0"/>
        </a:spcAft>
        <a:defRPr sz="2400" b="1">
          <a:solidFill>
            <a:schemeClr val="bg1"/>
          </a:solidFill>
          <a:latin typeface="+mj-lt"/>
          <a:ea typeface="+mj-ea"/>
          <a:cs typeface="+mj-cs"/>
        </a:defRPr>
      </a:lvl1pPr>
      <a:lvl2pPr algn="l" rtl="0" eaLnBrk="1" fontAlgn="base" hangingPunct="1">
        <a:spcBef>
          <a:spcPct val="0"/>
        </a:spcBef>
        <a:spcAft>
          <a:spcPct val="0"/>
        </a:spcAft>
        <a:defRPr sz="2800" b="1">
          <a:solidFill>
            <a:schemeClr val="tx2"/>
          </a:solidFill>
          <a:latin typeface="Arial" charset="0"/>
        </a:defRPr>
      </a:lvl2pPr>
      <a:lvl3pPr algn="l" rtl="0" eaLnBrk="1" fontAlgn="base" hangingPunct="1">
        <a:spcBef>
          <a:spcPct val="0"/>
        </a:spcBef>
        <a:spcAft>
          <a:spcPct val="0"/>
        </a:spcAft>
        <a:defRPr sz="2800" b="1">
          <a:solidFill>
            <a:schemeClr val="tx2"/>
          </a:solidFill>
          <a:latin typeface="Arial" charset="0"/>
        </a:defRPr>
      </a:lvl3pPr>
      <a:lvl4pPr algn="l" rtl="0" eaLnBrk="1" fontAlgn="base" hangingPunct="1">
        <a:spcBef>
          <a:spcPct val="0"/>
        </a:spcBef>
        <a:spcAft>
          <a:spcPct val="0"/>
        </a:spcAft>
        <a:defRPr sz="2800" b="1">
          <a:solidFill>
            <a:schemeClr val="tx2"/>
          </a:solidFill>
          <a:latin typeface="Arial" charset="0"/>
        </a:defRPr>
      </a:lvl4pPr>
      <a:lvl5pPr algn="l" rtl="0" eaLnBrk="1" fontAlgn="base" hangingPunct="1">
        <a:spcBef>
          <a:spcPct val="0"/>
        </a:spcBef>
        <a:spcAft>
          <a:spcPct val="0"/>
        </a:spcAft>
        <a:defRPr sz="2800" b="1">
          <a:solidFill>
            <a:schemeClr val="tx2"/>
          </a:solidFill>
          <a:latin typeface="Arial" charset="0"/>
        </a:defRPr>
      </a:lvl5pPr>
      <a:lvl6pPr marL="457200" algn="l" rtl="0" eaLnBrk="1" fontAlgn="base" hangingPunct="1">
        <a:spcBef>
          <a:spcPct val="0"/>
        </a:spcBef>
        <a:spcAft>
          <a:spcPct val="0"/>
        </a:spcAft>
        <a:defRPr sz="2800" b="1">
          <a:solidFill>
            <a:schemeClr val="tx2"/>
          </a:solidFill>
          <a:latin typeface="Arial" charset="0"/>
        </a:defRPr>
      </a:lvl6pPr>
      <a:lvl7pPr marL="914400" algn="l" rtl="0" eaLnBrk="1" fontAlgn="base" hangingPunct="1">
        <a:spcBef>
          <a:spcPct val="0"/>
        </a:spcBef>
        <a:spcAft>
          <a:spcPct val="0"/>
        </a:spcAft>
        <a:defRPr sz="2800" b="1">
          <a:solidFill>
            <a:schemeClr val="tx2"/>
          </a:solidFill>
          <a:latin typeface="Arial" charset="0"/>
        </a:defRPr>
      </a:lvl7pPr>
      <a:lvl8pPr marL="1371600" algn="l" rtl="0" eaLnBrk="1" fontAlgn="base" hangingPunct="1">
        <a:spcBef>
          <a:spcPct val="0"/>
        </a:spcBef>
        <a:spcAft>
          <a:spcPct val="0"/>
        </a:spcAft>
        <a:defRPr sz="2800" b="1">
          <a:solidFill>
            <a:schemeClr val="tx2"/>
          </a:solidFill>
          <a:latin typeface="Arial" charset="0"/>
        </a:defRPr>
      </a:lvl8pPr>
      <a:lvl9pPr marL="1828800" algn="l" rtl="0" eaLnBrk="1" fontAlgn="base" hangingPunct="1">
        <a:spcBef>
          <a:spcPct val="0"/>
        </a:spcBef>
        <a:spcAft>
          <a:spcPct val="0"/>
        </a:spcAft>
        <a:defRPr sz="2800" b="1">
          <a:solidFill>
            <a:schemeClr val="tx2"/>
          </a:solidFill>
          <a:latin typeface="Arial" charset="0"/>
        </a:defRPr>
      </a:lvl9pPr>
    </p:titleStyle>
    <p:bodyStyle>
      <a:lvl1pPr marL="234950" indent="-234950" algn="l" rtl="0" eaLnBrk="1" fontAlgn="base" hangingPunct="1">
        <a:spcBef>
          <a:spcPts val="1000"/>
        </a:spcBef>
        <a:spcAft>
          <a:spcPct val="0"/>
        </a:spcAft>
        <a:buClr>
          <a:srgbClr val="FF0000"/>
        </a:buClr>
        <a:buSzPct val="75000"/>
        <a:buFont typeface="Wingdings" pitchFamily="2" charset="2"/>
        <a:buChar char=""/>
        <a:defRPr sz="2000">
          <a:solidFill>
            <a:schemeClr val="tx1"/>
          </a:solidFill>
          <a:latin typeface="+mn-lt"/>
          <a:ea typeface="+mn-ea"/>
          <a:cs typeface="+mn-cs"/>
        </a:defRPr>
      </a:lvl1pPr>
      <a:lvl2pPr marL="457200" indent="-222250" algn="l" rtl="0" eaLnBrk="1" fontAlgn="base" hangingPunct="1">
        <a:spcBef>
          <a:spcPts val="800"/>
        </a:spcBef>
        <a:spcAft>
          <a:spcPct val="0"/>
        </a:spcAft>
        <a:buClr>
          <a:schemeClr val="tx1"/>
        </a:buClr>
        <a:buSzPct val="100000"/>
        <a:buFont typeface="Arial Narrow" pitchFamily="34" charset="0"/>
        <a:buChar char="–"/>
        <a:defRPr sz="1800">
          <a:solidFill>
            <a:schemeClr val="tx1"/>
          </a:solidFill>
          <a:latin typeface="+mn-lt"/>
        </a:defRPr>
      </a:lvl2pPr>
      <a:lvl3pPr marL="692150" indent="-234950" algn="l" rtl="0" eaLnBrk="1" fontAlgn="base" hangingPunct="1">
        <a:spcBef>
          <a:spcPts val="600"/>
        </a:spcBef>
        <a:spcAft>
          <a:spcPct val="0"/>
        </a:spcAft>
        <a:buClr>
          <a:schemeClr val="accent1"/>
        </a:buClr>
        <a:buSzPct val="75000"/>
        <a:buFont typeface="Wingdings" pitchFamily="2" charset="2"/>
        <a:buChar char="l"/>
        <a:defRPr sz="1600">
          <a:solidFill>
            <a:schemeClr val="tx1"/>
          </a:solidFill>
          <a:latin typeface="+mn-lt"/>
        </a:defRPr>
      </a:lvl3pPr>
      <a:lvl4pPr marL="914400" indent="-222250" algn="l" rtl="0" eaLnBrk="1" fontAlgn="base" hangingPunct="1">
        <a:spcBef>
          <a:spcPts val="400"/>
        </a:spcBef>
        <a:spcAft>
          <a:spcPct val="0"/>
        </a:spcAft>
        <a:buClr>
          <a:schemeClr val="tx1"/>
        </a:buClr>
        <a:buSzPct val="100000"/>
        <a:buFont typeface="Arial Narrow" pitchFamily="34" charset="0"/>
        <a:buChar char="–"/>
        <a:defRPr sz="1400">
          <a:solidFill>
            <a:schemeClr val="tx1"/>
          </a:solidFill>
          <a:latin typeface="+mn-lt"/>
        </a:defRPr>
      </a:lvl4pPr>
      <a:lvl5pPr marL="1201738" indent="-287338" algn="l" rtl="0" eaLnBrk="1" fontAlgn="base" hangingPunct="1">
        <a:spcBef>
          <a:spcPts val="200"/>
        </a:spcBef>
        <a:spcAft>
          <a:spcPct val="0"/>
        </a:spcAft>
        <a:buClr>
          <a:schemeClr val="accent2"/>
        </a:buClr>
        <a:buSzPct val="75000"/>
        <a:buFont typeface="Wingdings" pitchFamily="2" charset="2"/>
        <a:buChar char="l"/>
        <a:defRPr sz="1200">
          <a:solidFill>
            <a:schemeClr val="tx1"/>
          </a:solidFill>
          <a:latin typeface="+mn-lt"/>
        </a:defRPr>
      </a:lvl5pPr>
      <a:lvl6pPr marL="2514600" indent="-228600" algn="l" rtl="0" eaLnBrk="1" fontAlgn="base" hangingPunct="1">
        <a:spcBef>
          <a:spcPct val="20000"/>
        </a:spcBef>
        <a:spcAft>
          <a:spcPct val="0"/>
        </a:spcAft>
        <a:buClr>
          <a:schemeClr val="accent2"/>
        </a:buClr>
        <a:buSzPct val="80000"/>
        <a:buFont typeface="Webdings" charset="2"/>
        <a:buChar char="n"/>
        <a:defRPr sz="2000">
          <a:solidFill>
            <a:schemeClr val="tx1"/>
          </a:solidFill>
          <a:latin typeface="Times"/>
        </a:defRPr>
      </a:lvl6pPr>
      <a:lvl7pPr marL="2971800" indent="-228600" algn="l" rtl="0" eaLnBrk="1" fontAlgn="base" hangingPunct="1">
        <a:spcBef>
          <a:spcPct val="20000"/>
        </a:spcBef>
        <a:spcAft>
          <a:spcPct val="0"/>
        </a:spcAft>
        <a:buClr>
          <a:schemeClr val="accent2"/>
        </a:buClr>
        <a:buSzPct val="80000"/>
        <a:buFont typeface="Webdings" charset="2"/>
        <a:buChar char="n"/>
        <a:defRPr sz="2000">
          <a:solidFill>
            <a:schemeClr val="tx1"/>
          </a:solidFill>
          <a:latin typeface="Times"/>
        </a:defRPr>
      </a:lvl7pPr>
      <a:lvl8pPr marL="3429000" indent="-228600" algn="l" rtl="0" eaLnBrk="1" fontAlgn="base" hangingPunct="1">
        <a:spcBef>
          <a:spcPct val="20000"/>
        </a:spcBef>
        <a:spcAft>
          <a:spcPct val="0"/>
        </a:spcAft>
        <a:buClr>
          <a:schemeClr val="accent2"/>
        </a:buClr>
        <a:buSzPct val="80000"/>
        <a:buFont typeface="Webdings" charset="2"/>
        <a:buChar char="n"/>
        <a:defRPr sz="2000">
          <a:solidFill>
            <a:schemeClr val="tx1"/>
          </a:solidFill>
          <a:latin typeface="Times"/>
        </a:defRPr>
      </a:lvl8pPr>
      <a:lvl9pPr marL="3886200" indent="-228600" algn="l" rtl="0" eaLnBrk="1" fontAlgn="base" hangingPunct="1">
        <a:spcBef>
          <a:spcPct val="20000"/>
        </a:spcBef>
        <a:spcAft>
          <a:spcPct val="0"/>
        </a:spcAft>
        <a:buClr>
          <a:schemeClr val="accent2"/>
        </a:buClr>
        <a:buSzPct val="80000"/>
        <a:buFont typeface="Webdings" charset="2"/>
        <a:buChar char="n"/>
        <a:defRPr sz="2000">
          <a:solidFill>
            <a:schemeClr val="tx1"/>
          </a:solidFill>
          <a:latin typeface="Time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2679"/>
            <a:ext cx="9144000" cy="1366242"/>
          </a:xfrm>
          <a:prstGeom prst="rect">
            <a:avLst/>
          </a:prstGeom>
        </p:spPr>
      </p:pic>
      <p:sp>
        <p:nvSpPr>
          <p:cNvPr id="1026" name="Rectangle 2"/>
          <p:cNvSpPr>
            <a:spLocks noGrp="1" noChangeArrowheads="1"/>
          </p:cNvSpPr>
          <p:nvPr>
            <p:ph type="title"/>
          </p:nvPr>
        </p:nvSpPr>
        <p:spPr bwMode="auto">
          <a:xfrm>
            <a:off x="506413" y="335279"/>
            <a:ext cx="6265862" cy="8934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506412" y="1504949"/>
            <a:ext cx="8270875" cy="48926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 name="Slide Number Placeholder 7"/>
          <p:cNvSpPr>
            <a:spLocks noGrp="1"/>
          </p:cNvSpPr>
          <p:nvPr>
            <p:ph type="sldNum" sz="quarter" idx="4"/>
          </p:nvPr>
        </p:nvSpPr>
        <p:spPr>
          <a:xfrm>
            <a:off x="8112034" y="6629400"/>
            <a:ext cx="665254" cy="228600"/>
          </a:xfrm>
          <a:prstGeom prst="rect">
            <a:avLst/>
          </a:prstGeom>
        </p:spPr>
        <p:txBody>
          <a:bodyPr vert="horz" lIns="91440" tIns="45720" rIns="91440" bIns="45720" rtlCol="0" anchor="ctr"/>
          <a:lstStyle>
            <a:lvl1pPr algn="r">
              <a:defRPr sz="900">
                <a:solidFill>
                  <a:srgbClr val="777777"/>
                </a:solidFill>
                <a:latin typeface="+mn-lt"/>
              </a:defRPr>
            </a:lvl1pPr>
          </a:lstStyle>
          <a:p>
            <a:pPr>
              <a:lnSpc>
                <a:spcPct val="100000"/>
              </a:lnSpc>
              <a:spcBef>
                <a:spcPct val="0"/>
              </a:spcBef>
            </a:pPr>
            <a:fld id="{6B996F96-1B5E-40B9-8949-2593C7939C4C}" type="slidenum">
              <a:rPr lang="en-US" smtClean="0"/>
              <a:pPr>
                <a:lnSpc>
                  <a:spcPct val="100000"/>
                </a:lnSpc>
                <a:spcBef>
                  <a:spcPct val="0"/>
                </a:spcBef>
              </a:pPr>
              <a:t>‹#›</a:t>
            </a:fld>
            <a:endParaRPr lang="en-US" dirty="0"/>
          </a:p>
        </p:txBody>
      </p:sp>
      <p:sp>
        <p:nvSpPr>
          <p:cNvPr id="12" name="Rectangle 9"/>
          <p:cNvSpPr>
            <a:spLocks noGrp="1" noChangeArrowheads="1"/>
          </p:cNvSpPr>
          <p:nvPr>
            <p:ph type="ftr" sz="quarter" idx="3"/>
          </p:nvPr>
        </p:nvSpPr>
        <p:spPr bwMode="auto">
          <a:xfrm>
            <a:off x="501650" y="6629400"/>
            <a:ext cx="3813640" cy="2286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0" algn="l" defTabSz="914400" rtl="0" eaLnBrk="1" latinLnBrk="0" hangingPunct="1">
              <a:lnSpc>
                <a:spcPct val="100000"/>
              </a:lnSpc>
              <a:spcBef>
                <a:spcPct val="50000"/>
              </a:spcBef>
              <a:defRPr lang="en-US" sz="900" b="0" i="0" kern="1200" smtClean="0">
                <a:solidFill>
                  <a:srgbClr val="777777"/>
                </a:solidFill>
                <a:latin typeface="+mn-lt"/>
                <a:ea typeface="+mn-ea"/>
                <a:cs typeface="+mn-cs"/>
              </a:defRPr>
            </a:lvl1pPr>
          </a:lstStyle>
          <a:p>
            <a:pPr>
              <a:defRPr/>
            </a:pPr>
            <a:r>
              <a:rPr dirty="0"/>
              <a:t>CenterPoint Energy Proprietary and Confidential Information</a:t>
            </a:r>
          </a:p>
        </p:txBody>
      </p:sp>
    </p:spTree>
    <p:extLst>
      <p:ext uri="{BB962C8B-B14F-4D97-AF65-F5344CB8AC3E}">
        <p14:creationId xmlns:p14="http://schemas.microsoft.com/office/powerpoint/2010/main" val="851797638"/>
      </p:ext>
    </p:extLst>
  </p:cSld>
  <p:clrMap bg1="lt1" tx1="dk1" bg2="lt2" tx2="dk2" accent1="accent1" accent2="accent2" accent3="accent3" accent4="accent4" accent5="accent5" accent6="accent6" hlink="hlink" folHlink="folHlink"/>
  <p:sldLayoutIdLst>
    <p:sldLayoutId id="2147484244" r:id="rId1"/>
    <p:sldLayoutId id="2147484245" r:id="rId2"/>
    <p:sldLayoutId id="2147484246" r:id="rId3"/>
    <p:sldLayoutId id="2147484247" r:id="rId4"/>
    <p:sldLayoutId id="2147484248" r:id="rId5"/>
    <p:sldLayoutId id="2147484249" r:id="rId6"/>
    <p:sldLayoutId id="2147484250" r:id="rId7"/>
    <p:sldLayoutId id="2147484251" r:id="rId8"/>
  </p:sldLayoutIdLst>
  <p:hf hdr="0" dt="0"/>
  <p:txStyles>
    <p:titleStyle>
      <a:lvl1pPr algn="l" rtl="0" fontAlgn="base">
        <a:spcBef>
          <a:spcPct val="0"/>
        </a:spcBef>
        <a:spcAft>
          <a:spcPct val="0"/>
        </a:spcAft>
        <a:defRPr sz="2400" b="1">
          <a:solidFill>
            <a:schemeClr val="bg1"/>
          </a:solidFill>
          <a:latin typeface="+mj-lt"/>
          <a:ea typeface="+mj-ea"/>
          <a:cs typeface="+mj-cs"/>
        </a:defRPr>
      </a:lvl1pPr>
      <a:lvl2pPr algn="l" rtl="0" fontAlgn="base">
        <a:spcBef>
          <a:spcPct val="0"/>
        </a:spcBef>
        <a:spcAft>
          <a:spcPct val="0"/>
        </a:spcAft>
        <a:defRPr sz="2800" b="1">
          <a:solidFill>
            <a:schemeClr val="tx2"/>
          </a:solidFill>
          <a:latin typeface="Arial" charset="0"/>
        </a:defRPr>
      </a:lvl2pPr>
      <a:lvl3pPr algn="l" rtl="0" fontAlgn="base">
        <a:spcBef>
          <a:spcPct val="0"/>
        </a:spcBef>
        <a:spcAft>
          <a:spcPct val="0"/>
        </a:spcAft>
        <a:defRPr sz="2800" b="1">
          <a:solidFill>
            <a:schemeClr val="tx2"/>
          </a:solidFill>
          <a:latin typeface="Arial" charset="0"/>
        </a:defRPr>
      </a:lvl3pPr>
      <a:lvl4pPr algn="l" rtl="0" fontAlgn="base">
        <a:spcBef>
          <a:spcPct val="0"/>
        </a:spcBef>
        <a:spcAft>
          <a:spcPct val="0"/>
        </a:spcAft>
        <a:defRPr sz="2800" b="1">
          <a:solidFill>
            <a:schemeClr val="tx2"/>
          </a:solidFill>
          <a:latin typeface="Arial" charset="0"/>
        </a:defRPr>
      </a:lvl4pPr>
      <a:lvl5pPr algn="l" rtl="0" fontAlgn="base">
        <a:spcBef>
          <a:spcPct val="0"/>
        </a:spcBef>
        <a:spcAft>
          <a:spcPct val="0"/>
        </a:spcAft>
        <a:defRPr sz="2800" b="1">
          <a:solidFill>
            <a:schemeClr val="tx2"/>
          </a:solidFill>
          <a:latin typeface="Arial" charset="0"/>
        </a:defRPr>
      </a:lvl5pPr>
      <a:lvl6pPr marL="457200" algn="l" rtl="0" fontAlgn="base">
        <a:spcBef>
          <a:spcPct val="0"/>
        </a:spcBef>
        <a:spcAft>
          <a:spcPct val="0"/>
        </a:spcAft>
        <a:defRPr sz="2800" b="1">
          <a:solidFill>
            <a:schemeClr val="tx2"/>
          </a:solidFill>
          <a:latin typeface="Arial" charset="0"/>
        </a:defRPr>
      </a:lvl6pPr>
      <a:lvl7pPr marL="914400" algn="l" rtl="0" fontAlgn="base">
        <a:spcBef>
          <a:spcPct val="0"/>
        </a:spcBef>
        <a:spcAft>
          <a:spcPct val="0"/>
        </a:spcAft>
        <a:defRPr sz="2800" b="1">
          <a:solidFill>
            <a:schemeClr val="tx2"/>
          </a:solidFill>
          <a:latin typeface="Arial" charset="0"/>
        </a:defRPr>
      </a:lvl7pPr>
      <a:lvl8pPr marL="1371600" algn="l" rtl="0" fontAlgn="base">
        <a:spcBef>
          <a:spcPct val="0"/>
        </a:spcBef>
        <a:spcAft>
          <a:spcPct val="0"/>
        </a:spcAft>
        <a:defRPr sz="2800" b="1">
          <a:solidFill>
            <a:schemeClr val="tx2"/>
          </a:solidFill>
          <a:latin typeface="Arial" charset="0"/>
        </a:defRPr>
      </a:lvl8pPr>
      <a:lvl9pPr marL="1828800" algn="l" rtl="0" fontAlgn="base">
        <a:spcBef>
          <a:spcPct val="0"/>
        </a:spcBef>
        <a:spcAft>
          <a:spcPct val="0"/>
        </a:spcAft>
        <a:defRPr sz="2800" b="1">
          <a:solidFill>
            <a:schemeClr val="tx2"/>
          </a:solidFill>
          <a:latin typeface="Arial" charset="0"/>
        </a:defRPr>
      </a:lvl9pPr>
    </p:titleStyle>
    <p:bodyStyle>
      <a:lvl1pPr marL="234950" indent="-234950" algn="l" rtl="0" fontAlgn="base">
        <a:spcBef>
          <a:spcPts val="1000"/>
        </a:spcBef>
        <a:spcAft>
          <a:spcPct val="0"/>
        </a:spcAft>
        <a:buClr>
          <a:srgbClr val="FF0000"/>
        </a:buClr>
        <a:buSzPct val="75000"/>
        <a:buFont typeface="Wingdings" pitchFamily="2" charset="2"/>
        <a:buChar char=""/>
        <a:defRPr sz="2000">
          <a:solidFill>
            <a:schemeClr val="tx1"/>
          </a:solidFill>
          <a:latin typeface="+mn-lt"/>
          <a:ea typeface="+mn-ea"/>
          <a:cs typeface="+mn-cs"/>
        </a:defRPr>
      </a:lvl1pPr>
      <a:lvl2pPr marL="457200" indent="-222250" algn="l" rtl="0" fontAlgn="base">
        <a:spcBef>
          <a:spcPts val="800"/>
        </a:spcBef>
        <a:spcAft>
          <a:spcPct val="0"/>
        </a:spcAft>
        <a:buClr>
          <a:schemeClr val="tx1"/>
        </a:buClr>
        <a:buSzPct val="100000"/>
        <a:buFont typeface="Arial Narrow" pitchFamily="34" charset="0"/>
        <a:buChar char="–"/>
        <a:defRPr sz="1800">
          <a:solidFill>
            <a:schemeClr val="tx1"/>
          </a:solidFill>
          <a:latin typeface="+mn-lt"/>
        </a:defRPr>
      </a:lvl2pPr>
      <a:lvl3pPr marL="692150" indent="-234950" algn="l" rtl="0" fontAlgn="base">
        <a:spcBef>
          <a:spcPts val="600"/>
        </a:spcBef>
        <a:spcAft>
          <a:spcPct val="0"/>
        </a:spcAft>
        <a:buClr>
          <a:schemeClr val="accent1"/>
        </a:buClr>
        <a:buSzPct val="75000"/>
        <a:buFont typeface="Wingdings" pitchFamily="2" charset="2"/>
        <a:buChar char="l"/>
        <a:defRPr sz="1600">
          <a:solidFill>
            <a:schemeClr val="tx1"/>
          </a:solidFill>
          <a:latin typeface="+mn-lt"/>
        </a:defRPr>
      </a:lvl3pPr>
      <a:lvl4pPr marL="914400" indent="-222250" algn="l" rtl="0" fontAlgn="base">
        <a:spcBef>
          <a:spcPts val="400"/>
        </a:spcBef>
        <a:spcAft>
          <a:spcPct val="0"/>
        </a:spcAft>
        <a:buClr>
          <a:schemeClr val="tx1"/>
        </a:buClr>
        <a:buSzPct val="100000"/>
        <a:buFont typeface="Arial Narrow" pitchFamily="34" charset="0"/>
        <a:buChar char="–"/>
        <a:defRPr sz="1400">
          <a:solidFill>
            <a:schemeClr val="tx1"/>
          </a:solidFill>
          <a:latin typeface="+mn-lt"/>
        </a:defRPr>
      </a:lvl4pPr>
      <a:lvl5pPr marL="1201738" indent="-287338" algn="l" rtl="0" fontAlgn="base">
        <a:spcBef>
          <a:spcPts val="200"/>
        </a:spcBef>
        <a:spcAft>
          <a:spcPct val="0"/>
        </a:spcAft>
        <a:buClr>
          <a:schemeClr val="accent2"/>
        </a:buClr>
        <a:buSzPct val="75000"/>
        <a:buFont typeface="Wingdings" pitchFamily="2" charset="2"/>
        <a:buChar char="l"/>
        <a:defRPr sz="1200">
          <a:solidFill>
            <a:schemeClr val="tx1"/>
          </a:solidFill>
          <a:latin typeface="+mn-lt"/>
        </a:defRPr>
      </a:lvl5pPr>
      <a:lvl6pPr marL="2514600" indent="-228600" algn="l" rtl="0" fontAlgn="base">
        <a:spcBef>
          <a:spcPct val="20000"/>
        </a:spcBef>
        <a:spcAft>
          <a:spcPct val="0"/>
        </a:spcAft>
        <a:buClr>
          <a:schemeClr val="accent2"/>
        </a:buClr>
        <a:buSzPct val="80000"/>
        <a:buFont typeface="Webdings" charset="2"/>
        <a:buChar char="n"/>
        <a:defRPr sz="2000">
          <a:solidFill>
            <a:schemeClr val="tx1"/>
          </a:solidFill>
          <a:latin typeface="Times"/>
        </a:defRPr>
      </a:lvl6pPr>
      <a:lvl7pPr marL="2971800" indent="-228600" algn="l" rtl="0" fontAlgn="base">
        <a:spcBef>
          <a:spcPct val="20000"/>
        </a:spcBef>
        <a:spcAft>
          <a:spcPct val="0"/>
        </a:spcAft>
        <a:buClr>
          <a:schemeClr val="accent2"/>
        </a:buClr>
        <a:buSzPct val="80000"/>
        <a:buFont typeface="Webdings" charset="2"/>
        <a:buChar char="n"/>
        <a:defRPr sz="2000">
          <a:solidFill>
            <a:schemeClr val="tx1"/>
          </a:solidFill>
          <a:latin typeface="Times"/>
        </a:defRPr>
      </a:lvl7pPr>
      <a:lvl8pPr marL="3429000" indent="-228600" algn="l" rtl="0" fontAlgn="base">
        <a:spcBef>
          <a:spcPct val="20000"/>
        </a:spcBef>
        <a:spcAft>
          <a:spcPct val="0"/>
        </a:spcAft>
        <a:buClr>
          <a:schemeClr val="accent2"/>
        </a:buClr>
        <a:buSzPct val="80000"/>
        <a:buFont typeface="Webdings" charset="2"/>
        <a:buChar char="n"/>
        <a:defRPr sz="2000">
          <a:solidFill>
            <a:schemeClr val="tx1"/>
          </a:solidFill>
          <a:latin typeface="Times"/>
        </a:defRPr>
      </a:lvl8pPr>
      <a:lvl9pPr marL="3886200" indent="-228600" algn="l" rtl="0" fontAlgn="base">
        <a:spcBef>
          <a:spcPct val="20000"/>
        </a:spcBef>
        <a:spcAft>
          <a:spcPct val="0"/>
        </a:spcAft>
        <a:buClr>
          <a:schemeClr val="accent2"/>
        </a:buClr>
        <a:buSzPct val="80000"/>
        <a:buFont typeface="Webdings" charset="2"/>
        <a:buChar char="n"/>
        <a:defRPr sz="2000">
          <a:solidFill>
            <a:schemeClr val="tx1"/>
          </a:solidFill>
          <a:latin typeface="Time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Impact of not including </a:t>
            </a:r>
            <a:r>
              <a:rPr lang="en-US" dirty="0"/>
              <a:t>proposed generators lacking RARF </a:t>
            </a:r>
            <a:r>
              <a:rPr lang="en-US" dirty="0" smtClean="0"/>
              <a:t>data </a:t>
            </a:r>
          </a:p>
          <a:p>
            <a:r>
              <a:rPr lang="en-US" dirty="0" smtClean="0"/>
              <a:t>in the </a:t>
            </a:r>
            <a:r>
              <a:rPr lang="en-US" dirty="0" smtClean="0"/>
              <a:t>planning </a:t>
            </a:r>
            <a:r>
              <a:rPr lang="en-US" dirty="0" smtClean="0"/>
              <a:t>models</a:t>
            </a:r>
            <a:endParaRPr lang="en-US" dirty="0"/>
          </a:p>
        </p:txBody>
      </p:sp>
      <p:sp>
        <p:nvSpPr>
          <p:cNvPr id="3" name="Title 2"/>
          <p:cNvSpPr>
            <a:spLocks noGrp="1"/>
          </p:cNvSpPr>
          <p:nvPr>
            <p:ph type="title"/>
          </p:nvPr>
        </p:nvSpPr>
        <p:spPr/>
        <p:txBody>
          <a:bodyPr/>
          <a:lstStyle/>
          <a:p>
            <a:r>
              <a:rPr lang="en-US" sz="2800" dirty="0" smtClean="0"/>
              <a:t>Planning Guide Section 6.9 Issues</a:t>
            </a:r>
          </a:p>
        </p:txBody>
      </p:sp>
      <p:sp>
        <p:nvSpPr>
          <p:cNvPr id="4" name="Text Placeholder 3"/>
          <p:cNvSpPr>
            <a:spLocks noGrp="1"/>
          </p:cNvSpPr>
          <p:nvPr>
            <p:ph type="body" sz="quarter" idx="15"/>
          </p:nvPr>
        </p:nvSpPr>
        <p:spPr/>
        <p:txBody>
          <a:bodyPr/>
          <a:lstStyle/>
          <a:p>
            <a:r>
              <a:rPr lang="en-US" sz="1800" dirty="0" smtClean="0"/>
              <a:t>February 17, 2016</a:t>
            </a:r>
            <a:endParaRPr lang="en-US" sz="1800" dirty="0"/>
          </a:p>
        </p:txBody>
      </p:sp>
    </p:spTree>
    <p:extLst>
      <p:ext uri="{BB962C8B-B14F-4D97-AF65-F5344CB8AC3E}">
        <p14:creationId xmlns:p14="http://schemas.microsoft.com/office/powerpoint/2010/main" val="25617304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381000"/>
            <a:ext cx="56388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Historical Background on Generation Modeling</a:t>
            </a:r>
            <a:endParaRPr lang="en-US" altLang="en-US" sz="2400" b="1" dirty="0">
              <a:solidFill>
                <a:schemeClr val="bg1"/>
              </a:solidFill>
            </a:endParaRPr>
          </a:p>
        </p:txBody>
      </p:sp>
      <p:sp>
        <p:nvSpPr>
          <p:cNvPr id="6147" name="Text Box 3"/>
          <p:cNvSpPr txBox="1">
            <a:spLocks noChangeArrowheads="1"/>
          </p:cNvSpPr>
          <p:nvPr/>
        </p:nvSpPr>
        <p:spPr bwMode="auto">
          <a:xfrm>
            <a:off x="228600" y="1379538"/>
            <a:ext cx="872490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bIns="91440"/>
          <a:lstStyle>
            <a:lvl1pPr marL="457200" indent="-228600">
              <a:defRPr sz="1600">
                <a:solidFill>
                  <a:schemeClr val="tx1"/>
                </a:solidFill>
                <a:latin typeface="Arial" charset="0"/>
              </a:defRPr>
            </a:lvl1pPr>
            <a:lvl2pPr marL="800100" indent="-342900">
              <a:defRPr sz="1600">
                <a:solidFill>
                  <a:schemeClr val="tx1"/>
                </a:solidFill>
                <a:latin typeface="Arial" charset="0"/>
              </a:defRPr>
            </a:lvl2pPr>
            <a:lvl3pPr marL="1257300" indent="-3429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lnSpc>
                <a:spcPct val="90000"/>
              </a:lnSpc>
              <a:spcBef>
                <a:spcPct val="50000"/>
              </a:spcBef>
              <a:spcAft>
                <a:spcPct val="0"/>
              </a:spcAft>
              <a:defRPr sz="1600">
                <a:solidFill>
                  <a:schemeClr val="tx1"/>
                </a:solidFill>
                <a:latin typeface="Arial" charset="0"/>
              </a:defRPr>
            </a:lvl6pPr>
            <a:lvl7pPr marL="2971800" indent="-228600" eaLnBrk="0" fontAlgn="base" hangingPunct="0">
              <a:lnSpc>
                <a:spcPct val="90000"/>
              </a:lnSpc>
              <a:spcBef>
                <a:spcPct val="50000"/>
              </a:spcBef>
              <a:spcAft>
                <a:spcPct val="0"/>
              </a:spcAft>
              <a:defRPr sz="1600">
                <a:solidFill>
                  <a:schemeClr val="tx1"/>
                </a:solidFill>
                <a:latin typeface="Arial" charset="0"/>
              </a:defRPr>
            </a:lvl7pPr>
            <a:lvl8pPr marL="3429000" indent="-228600" eaLnBrk="0" fontAlgn="base" hangingPunct="0">
              <a:lnSpc>
                <a:spcPct val="90000"/>
              </a:lnSpc>
              <a:spcBef>
                <a:spcPct val="50000"/>
              </a:spcBef>
              <a:spcAft>
                <a:spcPct val="0"/>
              </a:spcAft>
              <a:defRPr sz="1600">
                <a:solidFill>
                  <a:schemeClr val="tx1"/>
                </a:solidFill>
                <a:latin typeface="Arial" charset="0"/>
              </a:defRPr>
            </a:lvl8pPr>
            <a:lvl9pPr marL="3886200" indent="-228600" eaLnBrk="0" fontAlgn="base" hangingPunct="0">
              <a:lnSpc>
                <a:spcPct val="90000"/>
              </a:lnSpc>
              <a:spcBef>
                <a:spcPct val="50000"/>
              </a:spcBef>
              <a:spcAft>
                <a:spcPct val="0"/>
              </a:spcAft>
              <a:defRPr sz="1600">
                <a:solidFill>
                  <a:schemeClr val="tx1"/>
                </a:solidFill>
                <a:latin typeface="Arial" charset="0"/>
              </a:defRPr>
            </a:lvl9pPr>
          </a:lstStyle>
          <a:p>
            <a:pPr marL="228600" indent="0"/>
            <a:r>
              <a:rPr lang="en-US" sz="1800" b="1" dirty="0" smtClean="0"/>
              <a:t>Pre-Nodal</a:t>
            </a:r>
          </a:p>
          <a:p>
            <a:pPr marL="514350" indent="-285750">
              <a:buFont typeface="Arial" panose="020B0604020202020204" pitchFamily="34" charset="0"/>
              <a:buChar char="•"/>
            </a:pPr>
            <a:r>
              <a:rPr lang="en-US" sz="1400" b="1" dirty="0" smtClean="0"/>
              <a:t>TSP’s were responsible for modeling existing and future generation resources in the planning model.</a:t>
            </a:r>
          </a:p>
          <a:p>
            <a:pPr marL="514350" indent="-285750">
              <a:buFont typeface="Arial" panose="020B0604020202020204" pitchFamily="34" charset="0"/>
              <a:buChar char="•"/>
            </a:pPr>
            <a:r>
              <a:rPr lang="en-US" sz="1400" b="1" dirty="0" smtClean="0"/>
              <a:t>All the future generation resources were modeled in the planning base cases, once the resource has signed an IA, given Notice to Proceed and provided Financial commitment.</a:t>
            </a:r>
          </a:p>
          <a:p>
            <a:pPr marL="514350" indent="-285750">
              <a:buFont typeface="Arial" panose="020B0604020202020204" pitchFamily="34" charset="0"/>
              <a:buChar char="•"/>
            </a:pPr>
            <a:r>
              <a:rPr lang="en-US" sz="1400" b="1" dirty="0" smtClean="0"/>
              <a:t>The future generation </a:t>
            </a:r>
            <a:r>
              <a:rPr lang="en-US" sz="1400" b="1" dirty="0" smtClean="0"/>
              <a:t>resource is modeled based </a:t>
            </a:r>
            <a:r>
              <a:rPr lang="en-US" sz="1400" b="1" dirty="0" smtClean="0"/>
              <a:t>upon the preliminary/FIS data.</a:t>
            </a:r>
          </a:p>
          <a:p>
            <a:pPr marL="514350" indent="-285750">
              <a:buFont typeface="Arial" panose="020B0604020202020204" pitchFamily="34" charset="0"/>
              <a:buChar char="•"/>
            </a:pPr>
            <a:r>
              <a:rPr lang="en-US" sz="1400" b="1" dirty="0" smtClean="0"/>
              <a:t>The model is updated on a regular basis , based upon the most up-to-date information received from the resource.</a:t>
            </a:r>
          </a:p>
          <a:p>
            <a:pPr marL="228600" indent="0"/>
            <a:r>
              <a:rPr lang="en-US" sz="1800" b="1" dirty="0" smtClean="0"/>
              <a:t>Post-Nodal</a:t>
            </a:r>
          </a:p>
          <a:p>
            <a:pPr marL="514350" indent="-285750">
              <a:buFont typeface="Arial" panose="020B0604020202020204" pitchFamily="34" charset="0"/>
              <a:buChar char="•"/>
            </a:pPr>
            <a:r>
              <a:rPr lang="en-US" sz="1400" b="1" dirty="0" smtClean="0"/>
              <a:t>ERCOT is responsible for modeling existing and future generation resources in the planning model.</a:t>
            </a:r>
          </a:p>
          <a:p>
            <a:pPr marL="514350" indent="-285750">
              <a:buFont typeface="Arial" panose="020B0604020202020204" pitchFamily="34" charset="0"/>
              <a:buChar char="•"/>
            </a:pPr>
            <a:r>
              <a:rPr lang="en-US" sz="1400" b="1" dirty="0"/>
              <a:t>All the future generation resources </a:t>
            </a:r>
            <a:r>
              <a:rPr lang="en-US" sz="1400" b="1" dirty="0" smtClean="0"/>
              <a:t> are modeled </a:t>
            </a:r>
            <a:r>
              <a:rPr lang="en-US" sz="1400" b="1" dirty="0"/>
              <a:t>in the planning base cases, once the resource </a:t>
            </a:r>
            <a:r>
              <a:rPr lang="en-US" sz="1400" b="1" dirty="0" smtClean="0"/>
              <a:t>has met all the requirements of Planning Guide Section 6.9</a:t>
            </a:r>
          </a:p>
          <a:p>
            <a:pPr marL="514350" indent="-285750">
              <a:buFont typeface="Arial" panose="020B0604020202020204" pitchFamily="34" charset="0"/>
              <a:buChar char="•"/>
            </a:pPr>
            <a:r>
              <a:rPr lang="en-US" sz="1400" b="1" dirty="0" smtClean="0"/>
              <a:t>The model gets updated once the resource has been modeled in the operations and when the planning model gets synched with operations model.</a:t>
            </a:r>
            <a:endParaRPr lang="en-US" sz="1400" b="1" dirty="0"/>
          </a:p>
          <a:p>
            <a:pPr marL="514350" indent="-285750">
              <a:buFont typeface="Arial" panose="020B0604020202020204" pitchFamily="34" charset="0"/>
              <a:buChar char="•"/>
            </a:pPr>
            <a:endParaRPr lang="en-US" sz="1800" dirty="0"/>
          </a:p>
          <a:p>
            <a:pPr>
              <a:lnSpc>
                <a:spcPct val="100000"/>
              </a:lnSpc>
              <a:spcBef>
                <a:spcPts val="600"/>
              </a:spcBef>
              <a:buFont typeface="Wingdings" pitchFamily="2" charset="2"/>
              <a:buChar char="§"/>
            </a:pPr>
            <a:endParaRPr lang="en-US" altLang="en-US"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381000"/>
            <a:ext cx="56388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Planning Guide Section 6.9</a:t>
            </a:r>
            <a:endParaRPr lang="en-US" altLang="en-US" sz="2400" b="1" dirty="0">
              <a:solidFill>
                <a:schemeClr val="bg1"/>
              </a:solidFill>
            </a:endParaRPr>
          </a:p>
        </p:txBody>
      </p:sp>
      <p:sp>
        <p:nvSpPr>
          <p:cNvPr id="6147" name="Text Box 3"/>
          <p:cNvSpPr txBox="1">
            <a:spLocks noChangeArrowheads="1"/>
          </p:cNvSpPr>
          <p:nvPr/>
        </p:nvSpPr>
        <p:spPr bwMode="auto">
          <a:xfrm>
            <a:off x="228600" y="1379538"/>
            <a:ext cx="872490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bIns="91440"/>
          <a:lstStyle>
            <a:lvl1pPr marL="457200" indent="-228600">
              <a:defRPr sz="1600">
                <a:solidFill>
                  <a:schemeClr val="tx1"/>
                </a:solidFill>
                <a:latin typeface="Arial" charset="0"/>
              </a:defRPr>
            </a:lvl1pPr>
            <a:lvl2pPr marL="800100" indent="-342900">
              <a:defRPr sz="1600">
                <a:solidFill>
                  <a:schemeClr val="tx1"/>
                </a:solidFill>
                <a:latin typeface="Arial" charset="0"/>
              </a:defRPr>
            </a:lvl2pPr>
            <a:lvl3pPr marL="1257300" indent="-3429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lnSpc>
                <a:spcPct val="90000"/>
              </a:lnSpc>
              <a:spcBef>
                <a:spcPct val="50000"/>
              </a:spcBef>
              <a:spcAft>
                <a:spcPct val="0"/>
              </a:spcAft>
              <a:defRPr sz="1600">
                <a:solidFill>
                  <a:schemeClr val="tx1"/>
                </a:solidFill>
                <a:latin typeface="Arial" charset="0"/>
              </a:defRPr>
            </a:lvl6pPr>
            <a:lvl7pPr marL="2971800" indent="-228600" eaLnBrk="0" fontAlgn="base" hangingPunct="0">
              <a:lnSpc>
                <a:spcPct val="90000"/>
              </a:lnSpc>
              <a:spcBef>
                <a:spcPct val="50000"/>
              </a:spcBef>
              <a:spcAft>
                <a:spcPct val="0"/>
              </a:spcAft>
              <a:defRPr sz="1600">
                <a:solidFill>
                  <a:schemeClr val="tx1"/>
                </a:solidFill>
                <a:latin typeface="Arial" charset="0"/>
              </a:defRPr>
            </a:lvl7pPr>
            <a:lvl8pPr marL="3429000" indent="-228600" eaLnBrk="0" fontAlgn="base" hangingPunct="0">
              <a:lnSpc>
                <a:spcPct val="90000"/>
              </a:lnSpc>
              <a:spcBef>
                <a:spcPct val="50000"/>
              </a:spcBef>
              <a:spcAft>
                <a:spcPct val="0"/>
              </a:spcAft>
              <a:defRPr sz="1600">
                <a:solidFill>
                  <a:schemeClr val="tx1"/>
                </a:solidFill>
                <a:latin typeface="Arial" charset="0"/>
              </a:defRPr>
            </a:lvl8pPr>
            <a:lvl9pPr marL="3886200" indent="-228600" eaLnBrk="0" fontAlgn="base" hangingPunct="0">
              <a:lnSpc>
                <a:spcPct val="90000"/>
              </a:lnSpc>
              <a:spcBef>
                <a:spcPct val="50000"/>
              </a:spcBef>
              <a:spcAft>
                <a:spcPct val="0"/>
              </a:spcAft>
              <a:defRPr sz="1600">
                <a:solidFill>
                  <a:schemeClr val="tx1"/>
                </a:solidFill>
                <a:latin typeface="Arial" charset="0"/>
              </a:defRPr>
            </a:lvl9pPr>
          </a:lstStyle>
          <a:p>
            <a:r>
              <a:rPr lang="en-US" sz="1400" b="1" dirty="0"/>
              <a:t>6.9	Addition of Proposed Generation Resources to the Planning Models</a:t>
            </a:r>
          </a:p>
          <a:p>
            <a:r>
              <a:rPr lang="x-none" sz="1400"/>
              <a:t>(1)	</a:t>
            </a:r>
            <a:r>
              <a:rPr lang="en-US" sz="1400" dirty="0" smtClean="0"/>
              <a:t> </a:t>
            </a:r>
            <a:r>
              <a:rPr lang="x-none" sz="1400" smtClean="0"/>
              <a:t>ERCOT </a:t>
            </a:r>
            <a:r>
              <a:rPr lang="x-none" sz="1400"/>
              <a:t>will include a proposed Generation Resource in the base cases created </a:t>
            </a:r>
            <a:r>
              <a:rPr lang="en-US" sz="1400" dirty="0" smtClean="0"/>
              <a:t>… </a:t>
            </a:r>
            <a:r>
              <a:rPr lang="x-none" sz="1400" smtClean="0"/>
              <a:t>once </a:t>
            </a:r>
            <a:r>
              <a:rPr lang="en-US" sz="1400" dirty="0" smtClean="0"/>
              <a:t> </a:t>
            </a:r>
            <a:r>
              <a:rPr lang="en-US" sz="1400" dirty="0"/>
              <a:t>each of the following has occurred:</a:t>
            </a:r>
          </a:p>
          <a:p>
            <a:pPr marL="571500" indent="-342900">
              <a:buAutoNum type="alphaLcParenBoth"/>
            </a:pPr>
            <a:r>
              <a:rPr lang="en-US" sz="1400" dirty="0" smtClean="0">
                <a:solidFill>
                  <a:srgbClr val="000000"/>
                </a:solidFill>
                <a:highlight>
                  <a:srgbClr val="FFFF00"/>
                </a:highlight>
                <a:latin typeface="Arial"/>
              </a:rPr>
              <a:t>T</a:t>
            </a:r>
            <a:r>
              <a:rPr lang="x-none" sz="1400">
                <a:solidFill>
                  <a:srgbClr val="000000"/>
                </a:solidFill>
                <a:highlight>
                  <a:srgbClr val="FFFF00"/>
                </a:highlight>
                <a:latin typeface="Arial"/>
              </a:rPr>
              <a:t>he Interconnecting Entity</a:t>
            </a:r>
            <a:r>
              <a:rPr lang="en-US" sz="1400" dirty="0">
                <a:solidFill>
                  <a:srgbClr val="000000"/>
                </a:solidFill>
                <a:highlight>
                  <a:srgbClr val="FFFF00"/>
                </a:highlight>
                <a:latin typeface="Arial"/>
              </a:rPr>
              <a:t> (IE) provides all data required in the Resource Registration Glossary;</a:t>
            </a:r>
            <a:r>
              <a:rPr lang="en-US" sz="1400" dirty="0">
                <a:solidFill>
                  <a:srgbClr val="000000"/>
                </a:solidFill>
                <a:latin typeface="Arial"/>
              </a:rPr>
              <a:t> </a:t>
            </a:r>
            <a:endParaRPr lang="en-US" sz="1400" dirty="0" smtClean="0">
              <a:solidFill>
                <a:srgbClr val="000000"/>
              </a:solidFill>
              <a:latin typeface="Arial"/>
            </a:endParaRPr>
          </a:p>
          <a:p>
            <a:pPr marL="571500" indent="-342900">
              <a:buAutoNum type="alphaLcParenBoth"/>
            </a:pPr>
            <a:r>
              <a:rPr lang="en-US" sz="1400" dirty="0" smtClean="0"/>
              <a:t>ERCOT determines that the IE has received all necessary Texas Commission on Environmental Quality (TCEQ)-approved air permits or that no such permits are required;</a:t>
            </a:r>
          </a:p>
          <a:p>
            <a:r>
              <a:rPr lang="en-US" sz="1400" dirty="0" smtClean="0"/>
              <a:t>(</a:t>
            </a:r>
            <a:r>
              <a:rPr lang="en-US" sz="1400" dirty="0"/>
              <a:t>c) 	</a:t>
            </a:r>
            <a:r>
              <a:rPr lang="en-US" sz="1400" dirty="0" smtClean="0"/>
              <a:t>  The </a:t>
            </a:r>
            <a:r>
              <a:rPr lang="en-US" sz="1400" dirty="0"/>
              <a:t>IE submits a completed Declaration of Adequate Water Supplies (Section 8, Attachment B, </a:t>
            </a:r>
            <a:r>
              <a:rPr lang="x-none" sz="1400"/>
              <a:t>Declaration of Adequate Water </a:t>
            </a:r>
            <a:r>
              <a:rPr lang="en-US" sz="1400" dirty="0"/>
              <a:t>Supplies); and </a:t>
            </a:r>
          </a:p>
          <a:p>
            <a:r>
              <a:rPr lang="en-US" sz="1400" dirty="0"/>
              <a:t>(d) </a:t>
            </a:r>
            <a:r>
              <a:rPr lang="en-US" sz="1400" dirty="0" smtClean="0"/>
              <a:t>  ERCOT </a:t>
            </a:r>
            <a:r>
              <a:rPr lang="en-US" sz="1400" dirty="0"/>
              <a:t>receives one of the following:</a:t>
            </a:r>
          </a:p>
          <a:p>
            <a:r>
              <a:rPr lang="en-US" sz="1400" dirty="0" smtClean="0"/>
              <a:t>	(</a:t>
            </a:r>
            <a:r>
              <a:rPr lang="en-US" sz="1400" dirty="0"/>
              <a:t>i)	A signed Standard Generation Interconnection Agreement (SGIA) from the Transmission Service Provider (TSP) and a written notice from the TSP that the IE has provided:</a:t>
            </a:r>
            <a:r>
              <a:rPr lang="x-none" sz="1400"/>
              <a:t> </a:t>
            </a:r>
            <a:endParaRPr lang="en-US" sz="1400" dirty="0"/>
          </a:p>
          <a:p>
            <a:r>
              <a:rPr lang="en-US" sz="1400" dirty="0" smtClean="0"/>
              <a:t>	(</a:t>
            </a:r>
            <a:r>
              <a:rPr lang="en-US" sz="1400" dirty="0"/>
              <a:t>ii)	A public, financially binding agreement between the IE and the TSP under which the interconnection for the Generation Resource will be constructed along with: </a:t>
            </a:r>
            <a:endParaRPr lang="en-US" sz="1400" dirty="0" smtClean="0"/>
          </a:p>
          <a:p>
            <a:endParaRPr lang="en-US" sz="1400" dirty="0"/>
          </a:p>
          <a:p>
            <a:pPr marL="0">
              <a:spcBef>
                <a:spcPts val="840"/>
              </a:spcBef>
              <a:spcAft>
                <a:spcPts val="0"/>
              </a:spcAft>
            </a:pPr>
            <a:r>
              <a:rPr lang="en-US" sz="1400" dirty="0"/>
              <a:t> </a:t>
            </a:r>
            <a:r>
              <a:rPr lang="en-US" sz="1400" dirty="0" smtClean="0"/>
              <a:t>    </a:t>
            </a:r>
            <a:r>
              <a:rPr lang="x-none" sz="1400" smtClean="0"/>
              <a:t>(</a:t>
            </a:r>
            <a:r>
              <a:rPr lang="en-US" sz="1400" dirty="0"/>
              <a:t>3</a:t>
            </a:r>
            <a:r>
              <a:rPr lang="x-none" sz="1400" smtClean="0"/>
              <a:t>)</a:t>
            </a:r>
            <a:r>
              <a:rPr lang="en-US" sz="1400" dirty="0"/>
              <a:t> </a:t>
            </a:r>
            <a:r>
              <a:rPr lang="en-US" sz="1400" dirty="0" smtClean="0"/>
              <a:t> </a:t>
            </a:r>
            <a:r>
              <a:rPr lang="x-none" sz="1400" smtClean="0">
                <a:solidFill>
                  <a:srgbClr val="000000"/>
                </a:solidFill>
                <a:highlight>
                  <a:srgbClr val="FFFF00"/>
                </a:highlight>
                <a:latin typeface="Arial"/>
              </a:rPr>
              <a:t>The </a:t>
            </a:r>
            <a:r>
              <a:rPr lang="x-none" sz="1400">
                <a:solidFill>
                  <a:srgbClr val="000000"/>
                </a:solidFill>
                <a:highlight>
                  <a:srgbClr val="FFFF00"/>
                </a:highlight>
                <a:latin typeface="Arial"/>
              </a:rPr>
              <a:t>IE shall provide to ERCOT the data necessary to model the Generation Resource in </a:t>
            </a:r>
            <a:r>
              <a:rPr lang="x-none" sz="1400" smtClean="0">
                <a:solidFill>
                  <a:srgbClr val="000000"/>
                </a:solidFill>
                <a:highlight>
                  <a:srgbClr val="FFFF00"/>
                </a:highlight>
                <a:latin typeface="Arial"/>
              </a:rPr>
              <a:t>the</a:t>
            </a:r>
            <a:r>
              <a:rPr lang="en-US" sz="1400" dirty="0" smtClean="0">
                <a:solidFill>
                  <a:srgbClr val="000000"/>
                </a:solidFill>
                <a:highlight>
                  <a:srgbClr val="FFFF00"/>
                </a:highlight>
                <a:latin typeface="Arial"/>
              </a:rPr>
              <a:t> 	</a:t>
            </a:r>
            <a:r>
              <a:rPr lang="x-none" sz="1400" smtClean="0">
                <a:solidFill>
                  <a:srgbClr val="000000"/>
                </a:solidFill>
                <a:highlight>
                  <a:srgbClr val="FFFF00"/>
                </a:highlight>
                <a:latin typeface="Arial"/>
              </a:rPr>
              <a:t>base</a:t>
            </a:r>
            <a:r>
              <a:rPr lang="en-US" sz="1400" dirty="0" smtClean="0">
                <a:solidFill>
                  <a:srgbClr val="000000"/>
                </a:solidFill>
                <a:highlight>
                  <a:srgbClr val="FFFF00"/>
                </a:highlight>
                <a:latin typeface="Arial"/>
              </a:rPr>
              <a:t>c</a:t>
            </a:r>
            <a:r>
              <a:rPr lang="x-none" sz="1400" smtClean="0">
                <a:solidFill>
                  <a:srgbClr val="000000"/>
                </a:solidFill>
                <a:highlight>
                  <a:srgbClr val="FFFF00"/>
                </a:highlight>
                <a:latin typeface="Arial"/>
              </a:rPr>
              <a:t>ases </a:t>
            </a:r>
            <a:r>
              <a:rPr lang="x-none" sz="1400">
                <a:solidFill>
                  <a:srgbClr val="000000"/>
                </a:solidFill>
                <a:highlight>
                  <a:srgbClr val="FFFF00"/>
                </a:highlight>
                <a:latin typeface="Arial"/>
              </a:rPr>
              <a:t>created and maintained by SSWG, SPWG, and the DWG, as directed by ERCOT.</a:t>
            </a:r>
            <a:endParaRPr lang="en-US" sz="1200" dirty="0">
              <a:latin typeface="Times New Roman"/>
              <a:ea typeface="Times New Roman"/>
            </a:endParaRPr>
          </a:p>
          <a:p>
            <a:r>
              <a:rPr lang="x-none" sz="1400" smtClean="0"/>
              <a:t>(</a:t>
            </a:r>
            <a:r>
              <a:rPr lang="en-US" sz="1400" dirty="0"/>
              <a:t>4</a:t>
            </a:r>
            <a:r>
              <a:rPr lang="x-none" sz="1400"/>
              <a:t>)	</a:t>
            </a:r>
            <a:r>
              <a:rPr lang="en-US" sz="1400" dirty="0" smtClean="0"/>
              <a:t>  </a:t>
            </a:r>
            <a:r>
              <a:rPr lang="x-none" sz="1400" smtClean="0"/>
              <a:t>Once </a:t>
            </a:r>
            <a:r>
              <a:rPr lang="x-none" sz="1400"/>
              <a:t>the IE has met these requirements, ERCOT will notify the SSWG, SPWG, and the DWG, and the proposed Generation Resource will be included in the base cases created and maintained by these working groups.</a:t>
            </a:r>
            <a:endParaRPr lang="en-US" sz="1400" dirty="0"/>
          </a:p>
          <a:p>
            <a:pPr marL="228600" indent="0">
              <a:lnSpc>
                <a:spcPct val="100000"/>
              </a:lnSpc>
              <a:spcBef>
                <a:spcPts val="600"/>
              </a:spcBef>
            </a:pPr>
            <a:endParaRPr lang="en-US" sz="1800" dirty="0"/>
          </a:p>
          <a:p>
            <a:pPr>
              <a:lnSpc>
                <a:spcPct val="100000"/>
              </a:lnSpc>
              <a:spcBef>
                <a:spcPts val="600"/>
              </a:spcBef>
              <a:buFont typeface="Wingdings" pitchFamily="2" charset="2"/>
              <a:buChar char="§"/>
            </a:pPr>
            <a:endParaRPr lang="en-US" altLang="en-US" sz="1800" dirty="0"/>
          </a:p>
        </p:txBody>
      </p:sp>
    </p:spTree>
    <p:extLst>
      <p:ext uri="{BB962C8B-B14F-4D97-AF65-F5344CB8AC3E}">
        <p14:creationId xmlns:p14="http://schemas.microsoft.com/office/powerpoint/2010/main" val="23039106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533400"/>
            <a:ext cx="6172200" cy="646331"/>
          </a:xfrm>
          <a:prstGeom prst="rect">
            <a:avLst/>
          </a:prstGeom>
        </p:spPr>
        <p:txBody>
          <a:bodyPr wrap="square">
            <a:spAutoFit/>
          </a:bodyPr>
          <a:lstStyle/>
          <a:p>
            <a:pPr>
              <a:spcBef>
                <a:spcPct val="0"/>
              </a:spcBef>
            </a:pPr>
            <a:r>
              <a:rPr lang="en-US" altLang="en-US" sz="2000" b="1" dirty="0" smtClean="0">
                <a:solidFill>
                  <a:schemeClr val="bg1"/>
                </a:solidFill>
              </a:rPr>
              <a:t>Existing Generators </a:t>
            </a:r>
            <a:r>
              <a:rPr lang="en-US" altLang="en-US" sz="2000" b="1" dirty="0" smtClean="0">
                <a:solidFill>
                  <a:schemeClr val="bg1"/>
                </a:solidFill>
              </a:rPr>
              <a:t>that meet </a:t>
            </a:r>
            <a:r>
              <a:rPr lang="en-US" altLang="en-US" sz="2000" b="1" dirty="0" smtClean="0">
                <a:solidFill>
                  <a:schemeClr val="bg1"/>
                </a:solidFill>
              </a:rPr>
              <a:t>PG Section </a:t>
            </a:r>
            <a:r>
              <a:rPr lang="en-US" altLang="en-US" sz="2000" b="1" dirty="0" smtClean="0">
                <a:solidFill>
                  <a:schemeClr val="bg1"/>
                </a:solidFill>
              </a:rPr>
              <a:t>6.9 requirements except for </a:t>
            </a:r>
            <a:r>
              <a:rPr lang="en-US" altLang="en-US" sz="2000" b="1" dirty="0" smtClean="0">
                <a:solidFill>
                  <a:schemeClr val="bg1"/>
                </a:solidFill>
              </a:rPr>
              <a:t>RARF data requirement</a:t>
            </a:r>
            <a:endParaRPr lang="en-US" altLang="en-US" sz="2000"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886922065"/>
              </p:ext>
            </p:extLst>
          </p:nvPr>
        </p:nvGraphicFramePr>
        <p:xfrm>
          <a:off x="990600" y="1524000"/>
          <a:ext cx="7620001" cy="4644876"/>
        </p:xfrm>
        <a:graphic>
          <a:graphicData uri="http://schemas.openxmlformats.org/drawingml/2006/table">
            <a:tbl>
              <a:tblPr firstRow="1" firstCol="1" bandRow="1"/>
              <a:tblGrid>
                <a:gridCol w="1219201"/>
                <a:gridCol w="1295400"/>
                <a:gridCol w="762000"/>
                <a:gridCol w="838200"/>
                <a:gridCol w="533400"/>
                <a:gridCol w="838199"/>
                <a:gridCol w="838200"/>
                <a:gridCol w="1295401"/>
              </a:tblGrid>
              <a:tr h="314755">
                <a:tc>
                  <a:txBody>
                    <a:bodyPr/>
                    <a:lstStyle/>
                    <a:p>
                      <a:pPr marL="0" marR="0" algn="ctr">
                        <a:lnSpc>
                          <a:spcPct val="115000"/>
                        </a:lnSpc>
                        <a:spcBef>
                          <a:spcPts val="0"/>
                        </a:spcBef>
                        <a:spcAft>
                          <a:spcPts val="0"/>
                        </a:spcAft>
                      </a:pPr>
                      <a:r>
                        <a:rPr lang="en-US" sz="900" b="1" dirty="0">
                          <a:effectLst/>
                          <a:latin typeface="Calibri"/>
                          <a:ea typeface="Times New Roman"/>
                          <a:cs typeface="Times New Roman"/>
                        </a:rPr>
                        <a:t>INR Number</a:t>
                      </a:r>
                      <a:endParaRPr lang="en-US" sz="900" dirty="0">
                        <a:effectLst/>
                        <a:latin typeface="Calibri"/>
                        <a:ea typeface="Calibri"/>
                        <a:cs typeface="Times New Roman"/>
                      </a:endParaRPr>
                    </a:p>
                  </a:txBody>
                  <a:tcPr marL="42814" marR="42814" marT="0" marB="0" anchor="ctr">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Generator</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dirty="0">
                          <a:effectLst/>
                          <a:latin typeface="Calibri"/>
                          <a:ea typeface="Times New Roman"/>
                          <a:cs typeface="Times New Roman"/>
                        </a:rPr>
                        <a:t>TSP</a:t>
                      </a:r>
                      <a:endParaRPr lang="en-US" sz="900" dirty="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COD</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Type</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MW to GRID</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MW Based on Zone*</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Calibri"/>
                          <a:ea typeface="Times New Roman"/>
                          <a:cs typeface="Times New Roman"/>
                        </a:rPr>
                        <a:t>Notes</a:t>
                      </a:r>
                      <a:endParaRPr lang="en-US" sz="900">
                        <a:effectLst/>
                        <a:latin typeface="Calibri"/>
                        <a:ea typeface="Calibri"/>
                        <a:cs typeface="Times New Roman"/>
                      </a:endParaRPr>
                    </a:p>
                  </a:txBody>
                  <a:tcPr marL="42814" marR="42814" marT="0" marB="0" anchor="ctr">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BFBFBF"/>
                    </a:solidFill>
                  </a:tcPr>
                </a:tc>
              </a:tr>
              <a:tr h="142445">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11INR0062</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Patriot Wind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12/30/2016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180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99</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37111">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11INR0082a</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Val Verde Wind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180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41048">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14INR0013</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San Roman Wind 1</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103</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56.65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 RARF Submitted</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44985">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14INR0041a</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Redfish W 2a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AEP</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63.25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48922">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14INR0041b</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Redfish W 2b</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63.25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15INR0059</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Pecos Solar I</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10/31/2017</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108</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108</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16INR0024</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Hidalgo &amp; Starr Wind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250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30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16INR0073</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East Pecos 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 RARF Submitted</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15INR0049</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Albercas Wind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AEP</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250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30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 RARF Submitted</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14INR0057</a:t>
                      </a:r>
                      <a:endParaRPr lang="en-US" sz="900" dirty="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Buckthorn Wind 1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Brazos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6/30/2016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96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11.52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14INR0057b</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Buckthorn Wind 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Brazos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6/30/2016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48</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5.76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09972">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14INR0031</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Baytown Chiller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Times New Roman"/>
                          <a:cs typeface="Times New Roman"/>
                        </a:rPr>
                        <a:t>CenterPoint</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Gas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270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270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Not Included in the Table</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47066">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13INR0049</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Friendswood G</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Times New Roman"/>
                          <a:cs typeface="Times New Roman"/>
                        </a:rPr>
                        <a:t>CenterPoint</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4/30/2017</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Gas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129</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129</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Insufficient Data on RARF</a:t>
                      </a:r>
                      <a:endParaRPr lang="en-US" sz="900" dirty="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1003">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16INR0003</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Freeport LNG </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Times New Roman"/>
                          <a:cs typeface="Times New Roman"/>
                        </a:rPr>
                        <a:t>CenterPoint</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6/1/2017</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Gas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 RARF Submitted</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17INR0007</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Colorado Bend III</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Times New Roman"/>
                          <a:cs typeface="Times New Roman"/>
                        </a:rPr>
                        <a:t>CenterPoint</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7/31/2017</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Gas</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1148</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1148</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No RARF Submitted</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14INR0062</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Salt Fork 1 Wind</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CTT</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200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24</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15INR0070_1b</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Pearl 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LCRA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10/30/2016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50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50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16INR0065</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SP-TX-12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LCRA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180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180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16INR0065B</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SP-TX-12-Phase B</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LCRA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8/15/2016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16INR0087</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RTS 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LCRA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200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24</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16INR0114</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Upton 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LCRA</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12/1/2017</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Solar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13INR0056</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Fluvanna Renewable 1</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Oncor</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3/1/2017</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240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28.8</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24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13INR0005c</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Grandview W 3</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Sharyland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12/15/2016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187.5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22.5</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2400">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13INR0038</a:t>
                      </a:r>
                      <a:endParaRPr lang="en-US" sz="900" dirty="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Swisher 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Sharyland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300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36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76200">
                <a:tc>
                  <a:txBody>
                    <a:bodyPr/>
                    <a:lstStyle/>
                    <a:p>
                      <a:pPr marL="0" marR="0" algn="ctr">
                        <a:lnSpc>
                          <a:spcPct val="115000"/>
                        </a:lnSpc>
                        <a:spcBef>
                          <a:spcPts val="0"/>
                        </a:spcBef>
                        <a:spcAft>
                          <a:spcPts val="0"/>
                        </a:spcAft>
                      </a:pPr>
                      <a:r>
                        <a:rPr lang="en-US" sz="900" b="1">
                          <a:solidFill>
                            <a:srgbClr val="000000"/>
                          </a:solidFill>
                          <a:effectLst/>
                          <a:latin typeface="Calibri"/>
                          <a:ea typeface="Times New Roman"/>
                          <a:cs typeface="Times New Roman"/>
                        </a:rPr>
                        <a:t>14INR0023b</a:t>
                      </a:r>
                      <a:endParaRPr lang="en-US" sz="90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Longhorn South</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Sharyland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12/31/2016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160</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19.2</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900">
                          <a:solidFill>
                            <a:srgbClr val="000000"/>
                          </a:solidFill>
                          <a:effectLst/>
                          <a:latin typeface="Calibri"/>
                          <a:ea typeface="Times New Roman"/>
                          <a:cs typeface="Times New Roman"/>
                        </a:rPr>
                        <a:t>Insufficient Data on RARF</a:t>
                      </a:r>
                      <a:endParaRPr lang="en-US" sz="90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6337">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16INR0091</a:t>
                      </a:r>
                      <a:endParaRPr lang="en-US" sz="900" dirty="0">
                        <a:effectLst/>
                        <a:latin typeface="Calibri"/>
                        <a:ea typeface="Calibri"/>
                        <a:cs typeface="Times New Roman"/>
                      </a:endParaRPr>
                    </a:p>
                  </a:txBody>
                  <a:tcPr marL="42814" marR="4281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Santa Rita Wind</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STEC</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12/1/2016</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Wind</a:t>
                      </a:r>
                      <a:endParaRPr lang="en-US" sz="90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300</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36</a:t>
                      </a:r>
                      <a:endParaRPr lang="en-US" sz="900" dirty="0">
                        <a:effectLst/>
                        <a:latin typeface="Calibri"/>
                        <a:ea typeface="Calibri"/>
                        <a:cs typeface="Times New Roman"/>
                      </a:endParaRPr>
                    </a:p>
                  </a:txBody>
                  <a:tcPr marL="42814" marR="42814"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dirty="0">
                          <a:solidFill>
                            <a:srgbClr val="000000"/>
                          </a:solidFill>
                          <a:effectLst/>
                          <a:latin typeface="Calibri"/>
                          <a:ea typeface="Times New Roman"/>
                          <a:cs typeface="Times New Roman"/>
                        </a:rPr>
                        <a:t>Insufficient Data on RARF</a:t>
                      </a:r>
                      <a:endParaRPr lang="en-US" sz="900" dirty="0">
                        <a:effectLst/>
                        <a:latin typeface="Calibri"/>
                        <a:ea typeface="Calibri"/>
                        <a:cs typeface="Times New Roman"/>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21644">
                <a:tc rowSpan="2">
                  <a:txBody>
                    <a:bodyPr/>
                    <a:lstStyle/>
                    <a:p>
                      <a:pPr marL="0" marR="0">
                        <a:lnSpc>
                          <a:spcPct val="115000"/>
                        </a:lnSpc>
                        <a:spcBef>
                          <a:spcPts val="0"/>
                        </a:spcBef>
                        <a:spcAft>
                          <a:spcPts val="0"/>
                        </a:spcAft>
                      </a:pPr>
                      <a:r>
                        <a:rPr lang="en-US" sz="1100" b="1" dirty="0">
                          <a:solidFill>
                            <a:srgbClr val="C00000"/>
                          </a:solidFill>
                          <a:effectLst/>
                          <a:latin typeface="Calibri"/>
                          <a:ea typeface="Times New Roman"/>
                          <a:cs typeface="Times New Roman"/>
                        </a:rPr>
                        <a:t>Total</a:t>
                      </a:r>
                      <a:endParaRPr lang="en-US" sz="1100" dirty="0">
                        <a:effectLst/>
                        <a:latin typeface="Calibri"/>
                        <a:ea typeface="Calibri"/>
                        <a:cs typeface="Times New Roman"/>
                      </a:endParaRPr>
                    </a:p>
                  </a:txBody>
                  <a:tcPr marL="42814" marR="42814" marT="0" marB="0" anchor="ctr">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900" b="1">
                          <a:solidFill>
                            <a:srgbClr val="C00000"/>
                          </a:solidFill>
                          <a:effectLst/>
                          <a:latin typeface="Calibri"/>
                          <a:ea typeface="Times New Roman"/>
                          <a:cs typeface="Times New Roman"/>
                        </a:rPr>
                        <a:t> </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900" b="1">
                          <a:solidFill>
                            <a:srgbClr val="C00000"/>
                          </a:solidFill>
                          <a:effectLst/>
                          <a:latin typeface="Calibri"/>
                          <a:ea typeface="Times New Roman"/>
                          <a:cs typeface="Times New Roman"/>
                        </a:rPr>
                        <a:t> </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900" b="1">
                          <a:solidFill>
                            <a:srgbClr val="C00000"/>
                          </a:solidFill>
                          <a:effectLst/>
                          <a:latin typeface="Calibri"/>
                          <a:ea typeface="Times New Roman"/>
                          <a:cs typeface="Times New Roman"/>
                        </a:rPr>
                        <a:t> </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900" b="1">
                          <a:solidFill>
                            <a:srgbClr val="C00000"/>
                          </a:solidFill>
                          <a:effectLst/>
                          <a:latin typeface="Calibri"/>
                          <a:ea typeface="Times New Roman"/>
                          <a:cs typeface="Times New Roman"/>
                        </a:rPr>
                        <a:t> </a:t>
                      </a:r>
                      <a:endParaRPr lang="en-US" sz="90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100" b="1" dirty="0" smtClean="0">
                          <a:solidFill>
                            <a:srgbClr val="C00000"/>
                          </a:solidFill>
                          <a:effectLst/>
                          <a:latin typeface="Calibri"/>
                          <a:ea typeface="Times New Roman"/>
                          <a:cs typeface="Times New Roman"/>
                        </a:rPr>
                        <a:t>5143 MW</a:t>
                      </a:r>
                      <a:endParaRPr lang="en-US" sz="1100" dirty="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100" b="1" dirty="0" smtClean="0">
                          <a:solidFill>
                            <a:srgbClr val="C00000"/>
                          </a:solidFill>
                          <a:effectLst/>
                          <a:latin typeface="Calibri"/>
                          <a:ea typeface="Times New Roman"/>
                          <a:cs typeface="Times New Roman"/>
                        </a:rPr>
                        <a:t>2790 MW</a:t>
                      </a:r>
                      <a:endParaRPr lang="en-US" sz="1100" dirty="0">
                        <a:effectLst/>
                        <a:latin typeface="Calibri"/>
                        <a:ea typeface="Calibri"/>
                        <a:cs typeface="Times New Roman"/>
                      </a:endParaRPr>
                    </a:p>
                  </a:txBody>
                  <a:tcPr marL="42814" marR="42814"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endParaRPr lang="en-US" sz="700">
                        <a:effectLst/>
                        <a:latin typeface="Calibri"/>
                      </a:endParaRPr>
                    </a:p>
                  </a:txBody>
                  <a:tcPr marL="42814" marR="4281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a:noFill/>
                    </a:lnB>
                  </a:tcPr>
                </a:tc>
              </a:tr>
              <a:tr h="30756">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endParaRPr lang="en-US" sz="700" dirty="0">
                        <a:effectLst/>
                        <a:latin typeface="Calibri"/>
                      </a:endParaRPr>
                    </a:p>
                  </a:txBody>
                  <a:tcPr marL="42814" marR="42814" marT="0" marB="0">
                    <a:lnL>
                      <a:noFill/>
                    </a:lnL>
                    <a:lnR w="12700" cap="flat" cmpd="sng" algn="ctr">
                      <a:solidFill>
                        <a:srgbClr val="7BA0CD"/>
                      </a:solidFill>
                      <a:prstDash val="solid"/>
                      <a:round/>
                      <a:headEnd type="none" w="med" len="med"/>
                      <a:tailEnd type="none" w="med" len="med"/>
                    </a:lnR>
                    <a:lnT>
                      <a:noFill/>
                    </a:lnT>
                    <a:lnB w="12700" cap="flat" cmpd="sng" algn="ctr">
                      <a:solidFill>
                        <a:srgbClr val="7BA0C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77657653"/>
              </p:ext>
            </p:extLst>
          </p:nvPr>
        </p:nvGraphicFramePr>
        <p:xfrm>
          <a:off x="990600" y="6248400"/>
          <a:ext cx="7620000" cy="403860"/>
        </p:xfrm>
        <a:graphic>
          <a:graphicData uri="http://schemas.openxmlformats.org/drawingml/2006/table">
            <a:tbl>
              <a:tblPr/>
              <a:tblGrid>
                <a:gridCol w="7620000"/>
              </a:tblGrid>
              <a:tr h="152400">
                <a:tc>
                  <a:txBody>
                    <a:bodyPr/>
                    <a:lstStyle/>
                    <a:p>
                      <a:pPr algn="l" fontAlgn="ctr"/>
                      <a:r>
                        <a:rPr lang="en-US" sz="800" b="1" u="none" strike="noStrike" dirty="0">
                          <a:solidFill>
                            <a:schemeClr val="accent6">
                              <a:lumMod val="50000"/>
                            </a:schemeClr>
                          </a:solidFill>
                          <a:effectLst/>
                        </a:rPr>
                        <a:t>* COASTAL wind units are assumed to have 55% </a:t>
                      </a:r>
                      <a:r>
                        <a:rPr lang="en-US" sz="800" b="1" u="none" strike="noStrike" dirty="0" smtClean="0">
                          <a:solidFill>
                            <a:schemeClr val="accent6">
                              <a:lumMod val="50000"/>
                            </a:schemeClr>
                          </a:solidFill>
                          <a:effectLst/>
                        </a:rPr>
                        <a:t>average capacity percentage </a:t>
                      </a:r>
                      <a:r>
                        <a:rPr lang="en-US" sz="800" b="1" u="none" strike="noStrike" dirty="0">
                          <a:solidFill>
                            <a:schemeClr val="accent6">
                              <a:lumMod val="50000"/>
                            </a:schemeClr>
                          </a:solidFill>
                          <a:effectLst/>
                        </a:rPr>
                        <a:t>and </a:t>
                      </a:r>
                      <a:r>
                        <a:rPr lang="en-US" sz="800" b="1" u="none" strike="noStrike" dirty="0" smtClean="0">
                          <a:solidFill>
                            <a:schemeClr val="accent6">
                              <a:lumMod val="50000"/>
                            </a:schemeClr>
                          </a:solidFill>
                          <a:effectLst/>
                        </a:rPr>
                        <a:t>NON-COASTAL wind </a:t>
                      </a:r>
                      <a:r>
                        <a:rPr lang="en-US" sz="800" b="1" u="none" strike="noStrike" dirty="0">
                          <a:solidFill>
                            <a:schemeClr val="accent6">
                              <a:lumMod val="50000"/>
                            </a:schemeClr>
                          </a:solidFill>
                          <a:effectLst/>
                        </a:rPr>
                        <a:t>units assumed to have 12% </a:t>
                      </a:r>
                      <a:r>
                        <a:rPr lang="en-US" sz="800" b="1" u="none" strike="noStrike" dirty="0" smtClean="0">
                          <a:solidFill>
                            <a:schemeClr val="accent6">
                              <a:lumMod val="50000"/>
                            </a:schemeClr>
                          </a:solidFill>
                          <a:effectLst/>
                        </a:rPr>
                        <a:t>average capacity percentage</a:t>
                      </a:r>
                      <a:r>
                        <a:rPr lang="en-US" sz="800" b="1" u="none" strike="noStrike" baseline="0" dirty="0" smtClean="0">
                          <a:solidFill>
                            <a:schemeClr val="accent6">
                              <a:lumMod val="50000"/>
                            </a:schemeClr>
                          </a:solidFill>
                          <a:effectLst/>
                        </a:rPr>
                        <a:t> </a:t>
                      </a:r>
                      <a:r>
                        <a:rPr lang="en-US" sz="800" b="1" u="none" strike="noStrike" dirty="0" smtClean="0">
                          <a:solidFill>
                            <a:schemeClr val="accent6">
                              <a:lumMod val="50000"/>
                            </a:schemeClr>
                          </a:solidFill>
                          <a:effectLst/>
                        </a:rPr>
                        <a:t>during summer</a:t>
                      </a:r>
                      <a:r>
                        <a:rPr lang="en-US" sz="800" b="1" u="none" strike="noStrike" baseline="0" dirty="0" smtClean="0">
                          <a:solidFill>
                            <a:schemeClr val="accent6">
                              <a:lumMod val="50000"/>
                            </a:schemeClr>
                          </a:solidFill>
                          <a:effectLst/>
                        </a:rPr>
                        <a:t> (as represented in December 2015 CDR)</a:t>
                      </a:r>
                      <a:endParaRPr lang="en-US" sz="800" b="1" i="0" u="none" strike="noStrike" dirty="0">
                        <a:solidFill>
                          <a:schemeClr val="accent6">
                            <a:lumMod val="50000"/>
                          </a:schemeClr>
                        </a:solidFill>
                        <a:effectLst/>
                        <a:latin typeface="Calibri"/>
                      </a:endParaRPr>
                    </a:p>
                  </a:txBody>
                  <a:tcPr marL="7620" marR="7620" marT="7620"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r>
              <a:tr h="152400">
                <a:tc>
                  <a:txBody>
                    <a:bodyPr/>
                    <a:lstStyle/>
                    <a:p>
                      <a:pPr algn="l" fontAlgn="ctr"/>
                      <a:r>
                        <a:rPr lang="en-US" sz="800" b="1" u="none" strike="noStrike" dirty="0">
                          <a:solidFill>
                            <a:schemeClr val="accent6">
                              <a:lumMod val="50000"/>
                            </a:schemeClr>
                          </a:solidFill>
                          <a:effectLst/>
                        </a:rPr>
                        <a:t>* Solar units are assumed to have 100% capacity</a:t>
                      </a:r>
                      <a:endParaRPr lang="en-US" sz="800" b="1" i="0" u="none" strike="noStrike" dirty="0">
                        <a:solidFill>
                          <a:schemeClr val="accent6">
                            <a:lumMod val="50000"/>
                          </a:schemeClr>
                        </a:solidFill>
                        <a:effectLst/>
                        <a:latin typeface="Calibri"/>
                      </a:endParaRPr>
                    </a:p>
                  </a:txBody>
                  <a:tcPr marL="7620" marR="7620" marT="7620"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30071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381000"/>
            <a:ext cx="64008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Impact of not modeling </a:t>
            </a:r>
            <a:r>
              <a:rPr lang="en-US" altLang="en-US" sz="2400" b="1" dirty="0">
                <a:solidFill>
                  <a:schemeClr val="bg1"/>
                </a:solidFill>
              </a:rPr>
              <a:t>proposed generators lacking RARF </a:t>
            </a:r>
            <a:r>
              <a:rPr lang="en-US" altLang="en-US" sz="2400" b="1" dirty="0" smtClean="0">
                <a:solidFill>
                  <a:schemeClr val="bg1"/>
                </a:solidFill>
              </a:rPr>
              <a:t>data</a:t>
            </a:r>
            <a:endParaRPr lang="en-US" altLang="en-US" sz="2400" b="1" dirty="0">
              <a:solidFill>
                <a:schemeClr val="bg1"/>
              </a:solidFill>
            </a:endParaRPr>
          </a:p>
          <a:p>
            <a:pPr>
              <a:spcBef>
                <a:spcPct val="0"/>
              </a:spcBef>
            </a:pPr>
            <a:endParaRPr lang="en-US" altLang="en-US" sz="2400" b="1" dirty="0">
              <a:solidFill>
                <a:schemeClr val="bg1"/>
              </a:solidFill>
            </a:endParaRPr>
          </a:p>
        </p:txBody>
      </p:sp>
      <p:sp>
        <p:nvSpPr>
          <p:cNvPr id="3" name="TextBox 2"/>
          <p:cNvSpPr txBox="1"/>
          <p:nvPr/>
        </p:nvSpPr>
        <p:spPr>
          <a:xfrm>
            <a:off x="609600" y="1676400"/>
            <a:ext cx="7924800" cy="4235006"/>
          </a:xfrm>
          <a:prstGeom prst="rect">
            <a:avLst/>
          </a:prstGeom>
          <a:noFill/>
        </p:spPr>
        <p:txBody>
          <a:bodyPr wrap="square" rtlCol="0">
            <a:spAutoFit/>
          </a:bodyPr>
          <a:lstStyle/>
          <a:p>
            <a:pPr marL="285750" indent="-285750">
              <a:buFont typeface="Courier New" panose="02070309020205020404" pitchFamily="49" charset="0"/>
              <a:buChar char="o"/>
            </a:pPr>
            <a:r>
              <a:rPr lang="en-US" sz="2000" dirty="0" smtClean="0"/>
              <a:t>ERCOT &amp; SSWG members are required to resort to using Extraordinary Dispatch Conditions due to Generation – Load Imbalance issues.</a:t>
            </a:r>
          </a:p>
          <a:p>
            <a:pPr marL="285750" indent="-285750">
              <a:buFont typeface="Courier New" panose="02070309020205020404" pitchFamily="49" charset="0"/>
              <a:buChar char="o"/>
            </a:pPr>
            <a:r>
              <a:rPr lang="en-US" sz="2000" dirty="0" smtClean="0"/>
              <a:t>Not modeling these </a:t>
            </a:r>
            <a:r>
              <a:rPr lang="en-US" sz="2000" dirty="0" smtClean="0"/>
              <a:t>proposed </a:t>
            </a:r>
            <a:r>
              <a:rPr lang="en-US" sz="2000" dirty="0"/>
              <a:t>generators lacking RARF </a:t>
            </a:r>
            <a:r>
              <a:rPr lang="en-US" sz="2000" dirty="0" smtClean="0"/>
              <a:t>data</a:t>
            </a:r>
            <a:r>
              <a:rPr lang="en-US" sz="2000" dirty="0" smtClean="0"/>
              <a:t> </a:t>
            </a:r>
            <a:r>
              <a:rPr lang="en-US" sz="2000" dirty="0" smtClean="0"/>
              <a:t>may result in masking or creating a reliability issue.</a:t>
            </a:r>
          </a:p>
          <a:p>
            <a:pPr marL="742950" lvl="1" indent="-285750">
              <a:buFont typeface="Courier New" panose="02070309020205020404" pitchFamily="49" charset="0"/>
              <a:buChar char="o"/>
            </a:pPr>
            <a:r>
              <a:rPr lang="en-US" dirty="0" smtClean="0"/>
              <a:t>~2800 MW of </a:t>
            </a:r>
            <a:r>
              <a:rPr lang="en-US" dirty="0"/>
              <a:t>proposed generators lacking RARF </a:t>
            </a:r>
            <a:r>
              <a:rPr lang="en-US" dirty="0" smtClean="0"/>
              <a:t>data</a:t>
            </a:r>
            <a:r>
              <a:rPr lang="en-US" dirty="0" smtClean="0"/>
              <a:t> </a:t>
            </a:r>
            <a:r>
              <a:rPr lang="en-US" dirty="0" smtClean="0"/>
              <a:t>is not being modeled.</a:t>
            </a:r>
          </a:p>
          <a:p>
            <a:pPr marL="742950" lvl="1" indent="-285750">
              <a:buFont typeface="Courier New" panose="02070309020205020404" pitchFamily="49" charset="0"/>
              <a:buChar char="o"/>
            </a:pPr>
            <a:r>
              <a:rPr lang="en-US" dirty="0" smtClean="0"/>
              <a:t>~1500 MW of conventional </a:t>
            </a:r>
            <a:r>
              <a:rPr lang="en-US" dirty="0"/>
              <a:t>proposed generators lacking RARF </a:t>
            </a:r>
            <a:r>
              <a:rPr lang="en-US" dirty="0" smtClean="0"/>
              <a:t>data</a:t>
            </a:r>
            <a:r>
              <a:rPr lang="en-US" dirty="0" smtClean="0"/>
              <a:t> </a:t>
            </a:r>
            <a:r>
              <a:rPr lang="en-US" dirty="0" smtClean="0"/>
              <a:t>connected to CenterPoint Energy Transmission System</a:t>
            </a:r>
          </a:p>
          <a:p>
            <a:pPr marL="285750" indent="-285750">
              <a:buFont typeface="Courier New" panose="02070309020205020404" pitchFamily="49" charset="0"/>
              <a:buChar char="o"/>
            </a:pPr>
            <a:r>
              <a:rPr lang="en-US" sz="2000" dirty="0" smtClean="0"/>
              <a:t>Less realistic generator modeling assumptions are reflected in Planning cases.</a:t>
            </a:r>
            <a:endParaRPr lang="en-US" sz="2000" dirty="0"/>
          </a:p>
          <a:p>
            <a:pPr marL="285750" indent="-285750">
              <a:buFont typeface="Courier New" panose="02070309020205020404" pitchFamily="49" charset="0"/>
              <a:buChar char="o"/>
            </a:pPr>
            <a:r>
              <a:rPr lang="en-US" sz="2000" dirty="0" smtClean="0"/>
              <a:t>Generators may not end up being included in the Planning models until just prior to Commercial Operations which is not representative of a Planning Horizon.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381000"/>
            <a:ext cx="46482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SSWG Extraordinary Dispatch Process</a:t>
            </a:r>
            <a:endParaRPr lang="en-US" altLang="en-US" sz="2400" b="1" dirty="0">
              <a:solidFill>
                <a:schemeClr val="bg1"/>
              </a:solidFill>
            </a:endParaRPr>
          </a:p>
          <a:p>
            <a:pPr>
              <a:spcBef>
                <a:spcPct val="0"/>
              </a:spcBef>
            </a:pPr>
            <a:endParaRPr lang="en-US" altLang="en-US" sz="2400" b="1" dirty="0">
              <a:solidFill>
                <a:schemeClr val="bg1"/>
              </a:solidFill>
            </a:endParaRPr>
          </a:p>
        </p:txBody>
      </p:sp>
      <p:sp>
        <p:nvSpPr>
          <p:cNvPr id="3" name="TextBox 2"/>
          <p:cNvSpPr txBox="1"/>
          <p:nvPr/>
        </p:nvSpPr>
        <p:spPr>
          <a:xfrm>
            <a:off x="304800" y="1600200"/>
            <a:ext cx="8686800" cy="4819781"/>
          </a:xfrm>
          <a:prstGeom prst="rect">
            <a:avLst/>
          </a:prstGeom>
          <a:noFill/>
        </p:spPr>
        <p:txBody>
          <a:bodyPr wrap="square" rtlCol="0">
            <a:spAutoFit/>
          </a:bodyPr>
          <a:lstStyle/>
          <a:p>
            <a:r>
              <a:rPr lang="en-US" sz="1200" dirty="0" smtClean="0"/>
              <a:t>1.   DC ties dispatched to increase transfers into ERCOT to the full capacity of the DC ties.</a:t>
            </a:r>
          </a:p>
          <a:p>
            <a:r>
              <a:rPr lang="en-US" sz="1200" dirty="0" smtClean="0"/>
              <a:t>2.   Increase NOIE generation with prior NOIE consent.</a:t>
            </a:r>
          </a:p>
          <a:p>
            <a:r>
              <a:rPr lang="en-US" sz="1200" dirty="0" smtClean="0"/>
              <a:t>3.   Ignore spinning reserve.  </a:t>
            </a:r>
          </a:p>
          <a:p>
            <a:r>
              <a:rPr lang="en-US" sz="1200" dirty="0" smtClean="0"/>
              <a:t>4.   Mothballed units that have not announced their return to service.  </a:t>
            </a:r>
          </a:p>
          <a:p>
            <a:r>
              <a:rPr lang="en-US" sz="1200" dirty="0" smtClean="0"/>
              <a:t>5.   Increase wind generation dispatch up to 50% of capability, starting with wind farms in counties bordering the coast.</a:t>
            </a:r>
          </a:p>
          <a:p>
            <a:r>
              <a:rPr lang="en-US" sz="1200" dirty="0" smtClean="0"/>
              <a:t>6.   Add units with interconnection agreements, but do not meet all of the requirements for inclusion defined in planning guide.</a:t>
            </a:r>
          </a:p>
          <a:p>
            <a:r>
              <a:rPr lang="en-US" sz="1200" dirty="0" smtClean="0"/>
              <a:t>7.   Add publicly announced plants without interconnection agreements.</a:t>
            </a:r>
          </a:p>
          <a:p>
            <a:r>
              <a:rPr lang="en-US" sz="1200" dirty="0" smtClean="0"/>
              <a:t>8.   Dispatch units that are solely for black start.</a:t>
            </a:r>
          </a:p>
          <a:p>
            <a:r>
              <a:rPr lang="en-US" sz="1200" dirty="0" smtClean="0"/>
              <a:t>9.   Increase wind generation dispatch up to 100% of capability, starting with wind farms in counties bordering the coast.</a:t>
            </a:r>
          </a:p>
          <a:p>
            <a:r>
              <a:rPr lang="en-US" sz="1200" dirty="0" smtClean="0"/>
              <a:t>10.   Add generation resources to the 345kV transmission system near the sites of existing or retired units.</a:t>
            </a:r>
          </a:p>
          <a:p>
            <a:r>
              <a:rPr lang="en-US" sz="1200" dirty="0" smtClean="0"/>
              <a:t> </a:t>
            </a:r>
          </a:p>
          <a:p>
            <a:r>
              <a:rPr lang="en-US" sz="1200" dirty="0" smtClean="0"/>
              <a:t>The following is a summary of Extraordinary Dispatch Conditions for each of the 15DSB cases:</a:t>
            </a:r>
          </a:p>
          <a:p>
            <a:r>
              <a:rPr lang="en-US" sz="1200" dirty="0" smtClean="0"/>
              <a:t>2017SUM1:  Steps 1 through 2 were employed.  </a:t>
            </a:r>
          </a:p>
          <a:p>
            <a:r>
              <a:rPr lang="en-US" sz="1200" dirty="0" smtClean="0"/>
              <a:t>2018SUM1:  Steps 1 through 4 were employed.  </a:t>
            </a:r>
          </a:p>
          <a:p>
            <a:r>
              <a:rPr lang="en-US" sz="1200" dirty="0" smtClean="0"/>
              <a:t>2019SUM1:  Steps 1 through 5 were employed.  </a:t>
            </a:r>
          </a:p>
          <a:p>
            <a:r>
              <a:rPr lang="en-US" sz="1200" dirty="0" smtClean="0"/>
              <a:t>2020SUM1: Steps 1 through 5 were employed.  </a:t>
            </a:r>
          </a:p>
          <a:p>
            <a:r>
              <a:rPr lang="en-US" sz="1200" dirty="0" smtClean="0"/>
              <a:t>2021SUM1: Steps 1 through 5 were employed.  </a:t>
            </a:r>
          </a:p>
          <a:p>
            <a:r>
              <a:rPr lang="en-US" sz="1200" dirty="0" smtClean="0"/>
              <a:t>2022SUM1: Steps 1 through 6 were employed.  </a:t>
            </a:r>
            <a:endParaRPr lang="en-US" sz="1200" dirty="0"/>
          </a:p>
        </p:txBody>
      </p:sp>
    </p:spTree>
    <p:extLst>
      <p:ext uri="{BB962C8B-B14F-4D97-AF65-F5344CB8AC3E}">
        <p14:creationId xmlns:p14="http://schemas.microsoft.com/office/powerpoint/2010/main" val="2313139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9"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 y="3985260"/>
            <a:ext cx="8522908" cy="27232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74" name="Rectangle 2"/>
          <p:cNvSpPr>
            <a:spLocks noChangeArrowheads="1"/>
          </p:cNvSpPr>
          <p:nvPr/>
        </p:nvSpPr>
        <p:spPr bwMode="auto">
          <a:xfrm>
            <a:off x="457200" y="3810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Complete RARF data submittal impacts timeliness of Planning Model – Example	</a:t>
            </a:r>
            <a:endParaRPr lang="en-US" altLang="en-US" sz="2400" b="1" dirty="0">
              <a:solidFill>
                <a:schemeClr val="bg1"/>
              </a:solidFill>
            </a:endParaRPr>
          </a:p>
        </p:txBody>
      </p:sp>
      <p:sp>
        <p:nvSpPr>
          <p:cNvPr id="4" name="TextBox 3"/>
          <p:cNvSpPr txBox="1"/>
          <p:nvPr/>
        </p:nvSpPr>
        <p:spPr>
          <a:xfrm>
            <a:off x="609600" y="1676400"/>
            <a:ext cx="7924800" cy="2603790"/>
          </a:xfrm>
          <a:prstGeom prst="rect">
            <a:avLst/>
          </a:prstGeom>
          <a:noFill/>
        </p:spPr>
        <p:txBody>
          <a:bodyPr wrap="square" rtlCol="0">
            <a:spAutoFit/>
          </a:bodyPr>
          <a:lstStyle/>
          <a:p>
            <a:pPr marL="285750" indent="-285750">
              <a:buFont typeface="Courier New" panose="02070309020205020404" pitchFamily="49" charset="0"/>
              <a:buChar char="o"/>
            </a:pPr>
            <a:r>
              <a:rPr lang="en-US" dirty="0" smtClean="0"/>
              <a:t>Received Full Interconnection Study request on April 2013</a:t>
            </a:r>
          </a:p>
          <a:p>
            <a:pPr marL="285750" indent="-285750">
              <a:buFont typeface="Courier New" panose="02070309020205020404" pitchFamily="49" charset="0"/>
              <a:buChar char="o"/>
            </a:pPr>
            <a:r>
              <a:rPr lang="en-US" dirty="0" smtClean="0"/>
              <a:t>FIS completed on October 2013</a:t>
            </a:r>
          </a:p>
          <a:p>
            <a:pPr marL="285750" indent="-285750">
              <a:buFont typeface="Courier New" panose="02070309020205020404" pitchFamily="49" charset="0"/>
              <a:buChar char="o"/>
            </a:pPr>
            <a:r>
              <a:rPr lang="en-US" dirty="0"/>
              <a:t>Initial proposed Commercial Operations Date of November 2015</a:t>
            </a:r>
          </a:p>
          <a:p>
            <a:pPr marL="285750" indent="-285750">
              <a:buFont typeface="Courier New" panose="02070309020205020404" pitchFamily="49" charset="0"/>
              <a:buChar char="o"/>
            </a:pPr>
            <a:r>
              <a:rPr lang="en-US" dirty="0" smtClean="0"/>
              <a:t>Air Permit and IA signed by January 2014</a:t>
            </a:r>
          </a:p>
          <a:p>
            <a:pPr marL="285750" indent="-285750">
              <a:buFont typeface="Courier New" panose="02070309020205020404" pitchFamily="49" charset="0"/>
              <a:buChar char="o"/>
            </a:pPr>
            <a:r>
              <a:rPr lang="en-US" dirty="0" smtClean="0"/>
              <a:t>Notice to Proceed given on May 2014</a:t>
            </a:r>
          </a:p>
          <a:p>
            <a:pPr marL="285750" indent="-285750">
              <a:buFont typeface="Courier New" panose="02070309020205020404" pitchFamily="49" charset="0"/>
              <a:buChar char="o"/>
            </a:pPr>
            <a:r>
              <a:rPr lang="en-US" dirty="0" smtClean="0"/>
              <a:t>Completed RARF data submitted to ERCOT on February 2015</a:t>
            </a:r>
          </a:p>
          <a:p>
            <a:pPr marL="285750" indent="-285750">
              <a:buFont typeface="Courier New" panose="02070309020205020404" pitchFamily="49" charset="0"/>
              <a:buChar char="o"/>
            </a:pPr>
            <a:r>
              <a:rPr lang="en-US" dirty="0" smtClean="0"/>
              <a:t>Reflected in </a:t>
            </a:r>
            <a:r>
              <a:rPr lang="en-US" dirty="0" smtClean="0"/>
              <a:t>both SSWG </a:t>
            </a:r>
            <a:r>
              <a:rPr lang="en-US" dirty="0" smtClean="0"/>
              <a:t>Planning </a:t>
            </a:r>
            <a:r>
              <a:rPr lang="en-US" dirty="0" smtClean="0"/>
              <a:t>and Operations Models </a:t>
            </a:r>
            <a:r>
              <a:rPr lang="en-US" dirty="0" smtClean="0"/>
              <a:t>in April 2015 (nearly 1 year after IA and NTP</a:t>
            </a:r>
            <a:r>
              <a:rPr lang="en-US" dirty="0" smtClean="0"/>
              <a:t>).</a:t>
            </a:r>
            <a:endParaRPr lang="en-US" dirty="0"/>
          </a:p>
        </p:txBody>
      </p:sp>
    </p:spTree>
    <p:extLst>
      <p:ext uri="{BB962C8B-B14F-4D97-AF65-F5344CB8AC3E}">
        <p14:creationId xmlns:p14="http://schemas.microsoft.com/office/powerpoint/2010/main" val="1147813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3810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Potential solutions to address these concerns	</a:t>
            </a:r>
            <a:endParaRPr lang="en-US" altLang="en-US" sz="2400" b="1" dirty="0">
              <a:solidFill>
                <a:schemeClr val="bg1"/>
              </a:solidFill>
            </a:endParaRPr>
          </a:p>
        </p:txBody>
      </p:sp>
      <p:sp>
        <p:nvSpPr>
          <p:cNvPr id="4" name="TextBox 3"/>
          <p:cNvSpPr txBox="1"/>
          <p:nvPr/>
        </p:nvSpPr>
        <p:spPr>
          <a:xfrm>
            <a:off x="609600" y="1676400"/>
            <a:ext cx="7924800" cy="4308872"/>
          </a:xfrm>
          <a:prstGeom prst="rect">
            <a:avLst/>
          </a:prstGeom>
          <a:noFill/>
        </p:spPr>
        <p:txBody>
          <a:bodyPr wrap="square" rtlCol="0">
            <a:spAutoFit/>
          </a:bodyPr>
          <a:lstStyle/>
          <a:p>
            <a:pPr marL="285750" indent="-285750">
              <a:buFont typeface="Courier New" panose="02070309020205020404" pitchFamily="49" charset="0"/>
              <a:buChar char="o"/>
            </a:pPr>
            <a:r>
              <a:rPr lang="en-US" sz="2000" dirty="0" smtClean="0"/>
              <a:t>Possible Solutions</a:t>
            </a:r>
          </a:p>
          <a:p>
            <a:pPr marL="742950" lvl="1" indent="-285750">
              <a:buFont typeface="Courier New" panose="02070309020205020404" pitchFamily="49" charset="0"/>
              <a:buChar char="o"/>
            </a:pPr>
            <a:r>
              <a:rPr lang="en-US" sz="2000" dirty="0" smtClean="0"/>
              <a:t>Remove RARF data requirement from PG Section 6.9 and use “preliminary” data for modeling purposes </a:t>
            </a:r>
            <a:r>
              <a:rPr lang="en-US" sz="2000" dirty="0" smtClean="0"/>
              <a:t>that was </a:t>
            </a:r>
            <a:r>
              <a:rPr lang="en-US" sz="2000" dirty="0" smtClean="0"/>
              <a:t>used during FIS process.</a:t>
            </a:r>
          </a:p>
          <a:p>
            <a:pPr marL="742950" lvl="1" indent="-285750">
              <a:buFont typeface="Courier New" panose="02070309020205020404" pitchFamily="49" charset="0"/>
              <a:buChar char="o"/>
            </a:pPr>
            <a:r>
              <a:rPr lang="en-US" sz="2000" dirty="0" smtClean="0"/>
              <a:t>Add generators that have met all requirements of PG Section 6.9 except for RARF data as a high priority in Extraordinary Dispatch.</a:t>
            </a:r>
          </a:p>
          <a:p>
            <a:pPr marL="742950" lvl="1" indent="-285750">
              <a:buFont typeface="Courier New" panose="02070309020205020404" pitchFamily="49" charset="0"/>
              <a:buChar char="o"/>
            </a:pPr>
            <a:r>
              <a:rPr lang="en-US" sz="2000" dirty="0" smtClean="0"/>
              <a:t>Require Generators to submit RARF sooner than the existing 90 day prior to COD requirement. (e.g. 12 months prior to COD)</a:t>
            </a:r>
          </a:p>
          <a:p>
            <a:pPr marL="742950" lvl="1" indent="-285750">
              <a:buFont typeface="Courier New" panose="02070309020205020404" pitchFamily="49" charset="0"/>
              <a:buChar char="o"/>
            </a:pPr>
            <a:r>
              <a:rPr lang="en-US" sz="2000" dirty="0" smtClean="0"/>
              <a:t>Review RARF data requirements needed for Planning modeling purposes and ensure rejected RARFs do not in fact have the data needed for modeling. </a:t>
            </a:r>
            <a:endParaRPr lang="en-US" sz="2000" dirty="0"/>
          </a:p>
        </p:txBody>
      </p:sp>
    </p:spTree>
    <p:extLst>
      <p:ext uri="{BB962C8B-B14F-4D97-AF65-F5344CB8AC3E}">
        <p14:creationId xmlns:p14="http://schemas.microsoft.com/office/powerpoint/2010/main" val="2070885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3810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07300">
              <a:defRPr sz="1600">
                <a:solidFill>
                  <a:schemeClr val="tx1"/>
                </a:solidFill>
                <a:latin typeface="Arial" charset="0"/>
              </a:defRPr>
            </a:lvl1pPr>
            <a:lvl2pPr marL="742950" indent="-285750" defTabSz="7607300">
              <a:defRPr sz="1600">
                <a:solidFill>
                  <a:schemeClr val="tx1"/>
                </a:solidFill>
                <a:latin typeface="Arial" charset="0"/>
              </a:defRPr>
            </a:lvl2pPr>
            <a:lvl3pPr marL="1143000" indent="-228600" defTabSz="7607300">
              <a:defRPr sz="1600">
                <a:solidFill>
                  <a:schemeClr val="tx1"/>
                </a:solidFill>
                <a:latin typeface="Arial" charset="0"/>
              </a:defRPr>
            </a:lvl3pPr>
            <a:lvl4pPr marL="1600200" indent="-228600" defTabSz="7607300">
              <a:defRPr sz="1600">
                <a:solidFill>
                  <a:schemeClr val="tx1"/>
                </a:solidFill>
                <a:latin typeface="Arial" charset="0"/>
              </a:defRPr>
            </a:lvl4pPr>
            <a:lvl5pPr marL="2057400" indent="-228600" defTabSz="7607300">
              <a:defRPr sz="1600">
                <a:solidFill>
                  <a:schemeClr val="tx1"/>
                </a:solidFill>
                <a:latin typeface="Arial" charset="0"/>
              </a:defRPr>
            </a:lvl5pPr>
            <a:lvl6pPr marL="2514600" indent="-228600" defTabSz="7607300" eaLnBrk="0" fontAlgn="base" hangingPunct="0">
              <a:lnSpc>
                <a:spcPct val="90000"/>
              </a:lnSpc>
              <a:spcBef>
                <a:spcPct val="50000"/>
              </a:spcBef>
              <a:spcAft>
                <a:spcPct val="0"/>
              </a:spcAft>
              <a:defRPr sz="1600">
                <a:solidFill>
                  <a:schemeClr val="tx1"/>
                </a:solidFill>
                <a:latin typeface="Arial" charset="0"/>
              </a:defRPr>
            </a:lvl6pPr>
            <a:lvl7pPr marL="2971800" indent="-228600" defTabSz="7607300" eaLnBrk="0" fontAlgn="base" hangingPunct="0">
              <a:lnSpc>
                <a:spcPct val="90000"/>
              </a:lnSpc>
              <a:spcBef>
                <a:spcPct val="50000"/>
              </a:spcBef>
              <a:spcAft>
                <a:spcPct val="0"/>
              </a:spcAft>
              <a:defRPr sz="1600">
                <a:solidFill>
                  <a:schemeClr val="tx1"/>
                </a:solidFill>
                <a:latin typeface="Arial" charset="0"/>
              </a:defRPr>
            </a:lvl7pPr>
            <a:lvl8pPr marL="3429000" indent="-228600" defTabSz="7607300" eaLnBrk="0" fontAlgn="base" hangingPunct="0">
              <a:lnSpc>
                <a:spcPct val="90000"/>
              </a:lnSpc>
              <a:spcBef>
                <a:spcPct val="50000"/>
              </a:spcBef>
              <a:spcAft>
                <a:spcPct val="0"/>
              </a:spcAft>
              <a:defRPr sz="1600">
                <a:solidFill>
                  <a:schemeClr val="tx1"/>
                </a:solidFill>
                <a:latin typeface="Arial" charset="0"/>
              </a:defRPr>
            </a:lvl8pPr>
            <a:lvl9pPr marL="3886200" indent="-228600" defTabSz="7607300" eaLnBrk="0" fontAlgn="base" hangingPunct="0">
              <a:lnSpc>
                <a:spcPct val="90000"/>
              </a:lnSpc>
              <a:spcBef>
                <a:spcPct val="50000"/>
              </a:spcBef>
              <a:spcAft>
                <a:spcPct val="0"/>
              </a:spcAft>
              <a:defRPr sz="1600">
                <a:solidFill>
                  <a:schemeClr val="tx1"/>
                </a:solidFill>
                <a:latin typeface="Arial" charset="0"/>
              </a:defRPr>
            </a:lvl9pPr>
          </a:lstStyle>
          <a:p>
            <a:pPr>
              <a:spcBef>
                <a:spcPct val="0"/>
              </a:spcBef>
            </a:pPr>
            <a:r>
              <a:rPr lang="en-US" altLang="en-US" sz="2400" b="1" dirty="0" smtClean="0">
                <a:solidFill>
                  <a:schemeClr val="bg1"/>
                </a:solidFill>
              </a:rPr>
              <a:t>Questions?	</a:t>
            </a:r>
            <a:endParaRPr lang="en-US" altLang="en-US" sz="2400" b="1" dirty="0">
              <a:solidFill>
                <a:schemeClr val="bg1"/>
              </a:solidFill>
            </a:endParaRPr>
          </a:p>
        </p:txBody>
      </p:sp>
      <p:sp>
        <p:nvSpPr>
          <p:cNvPr id="4" name="TextBox 3"/>
          <p:cNvSpPr txBox="1"/>
          <p:nvPr/>
        </p:nvSpPr>
        <p:spPr>
          <a:xfrm>
            <a:off x="579120" y="1676400"/>
            <a:ext cx="7924800" cy="800219"/>
          </a:xfrm>
          <a:prstGeom prst="rect">
            <a:avLst/>
          </a:prstGeom>
          <a:noFill/>
        </p:spPr>
        <p:txBody>
          <a:bodyPr wrap="square" rtlCol="0">
            <a:spAutoFit/>
          </a:bodyPr>
          <a:lstStyle/>
          <a:p>
            <a:pPr marL="285750" indent="-285750">
              <a:buFont typeface="Courier New" panose="02070309020205020404" pitchFamily="49" charset="0"/>
              <a:buChar char="o"/>
            </a:pPr>
            <a:r>
              <a:rPr lang="en-US" sz="2000" dirty="0" smtClean="0"/>
              <a:t>Do others see this as a concern?</a:t>
            </a:r>
          </a:p>
          <a:p>
            <a:pPr marL="285750" indent="-285750">
              <a:buFont typeface="Courier New" panose="02070309020205020404" pitchFamily="49" charset="0"/>
              <a:buChar char="o"/>
            </a:pPr>
            <a:r>
              <a:rPr lang="en-US" sz="2000" dirty="0" smtClean="0"/>
              <a:t>Next Steps?</a:t>
            </a:r>
            <a:endParaRPr lang="en-US" sz="2000" dirty="0"/>
          </a:p>
        </p:txBody>
      </p:sp>
    </p:spTree>
    <p:extLst>
      <p:ext uri="{BB962C8B-B14F-4D97-AF65-F5344CB8AC3E}">
        <p14:creationId xmlns:p14="http://schemas.microsoft.com/office/powerpoint/2010/main" val="2096488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er One">
  <a:themeElements>
    <a:clrScheme name="CenterPoint">
      <a:dk1>
        <a:srgbClr val="000000"/>
      </a:dk1>
      <a:lt1>
        <a:srgbClr val="FFFFFF"/>
      </a:lt1>
      <a:dk2>
        <a:srgbClr val="FF7D19"/>
      </a:dk2>
      <a:lt2>
        <a:srgbClr val="D1D191"/>
      </a:lt2>
      <a:accent1>
        <a:srgbClr val="0188B5"/>
      </a:accent1>
      <a:accent2>
        <a:srgbClr val="FF7D19"/>
      </a:accent2>
      <a:accent3>
        <a:srgbClr val="D1D191"/>
      </a:accent3>
      <a:accent4>
        <a:srgbClr val="009582"/>
      </a:accent4>
      <a:accent5>
        <a:srgbClr val="FFB20E"/>
      </a:accent5>
      <a:accent6>
        <a:srgbClr val="FF0000"/>
      </a:accent6>
      <a:hlink>
        <a:srgbClr val="FFB20E"/>
      </a:hlink>
      <a:folHlink>
        <a:srgbClr val="0188B5"/>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er One">
  <a:themeElements>
    <a:clrScheme name="CenterPoint">
      <a:dk1>
        <a:srgbClr val="000000"/>
      </a:dk1>
      <a:lt1>
        <a:srgbClr val="FFFFFF"/>
      </a:lt1>
      <a:dk2>
        <a:srgbClr val="FF7D19"/>
      </a:dk2>
      <a:lt2>
        <a:srgbClr val="D1D191"/>
      </a:lt2>
      <a:accent1>
        <a:srgbClr val="0188B5"/>
      </a:accent1>
      <a:accent2>
        <a:srgbClr val="FF7D19"/>
      </a:accent2>
      <a:accent3>
        <a:srgbClr val="D1D191"/>
      </a:accent3>
      <a:accent4>
        <a:srgbClr val="009582"/>
      </a:accent4>
      <a:accent5>
        <a:srgbClr val="FFB20E"/>
      </a:accent5>
      <a:accent6>
        <a:srgbClr val="FF0000"/>
      </a:accent6>
      <a:hlink>
        <a:srgbClr val="FFB20E"/>
      </a:hlink>
      <a:folHlink>
        <a:srgbClr val="0188B5"/>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CNP PPT Template</Template>
  <TotalTime>14074</TotalTime>
  <Pages>34</Pages>
  <Words>1047</Words>
  <Application>Microsoft Office PowerPoint</Application>
  <PresentationFormat>Letter Paper (8.5x11 in)</PresentationFormat>
  <Paragraphs>295</Paragraphs>
  <Slides>9</Slides>
  <Notes>7</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Customer One</vt:lpstr>
      <vt:lpstr>1_Customer One</vt:lpstr>
      <vt:lpstr>Planning Guide Section 6.9 Issues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Arthur D. Little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and Resource Engagement</dc:title>
  <dc:subject>Best-Practice Presentation</dc:subject>
  <dc:creator>Christopher Dann</dc:creator>
  <cp:lastModifiedBy>Mercado, David L.</cp:lastModifiedBy>
  <cp:revision>416</cp:revision>
  <cp:lastPrinted>2014-07-21T12:47:57Z</cp:lastPrinted>
  <dcterms:created xsi:type="dcterms:W3CDTF">2001-12-11T15:52:50Z</dcterms:created>
  <dcterms:modified xsi:type="dcterms:W3CDTF">2016-02-12T19:45:29Z</dcterms:modified>
</cp:coreProperties>
</file>