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0" r:id="rId5"/>
    <p:sldId id="262" r:id="rId6"/>
    <p:sldId id="264" r:id="rId7"/>
    <p:sldId id="263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2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24EC-22A9-402A-82BE-CAF280C5CE12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52DF-C6B1-4AE2-B8BF-12F16BB0D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15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24EC-22A9-402A-82BE-CAF280C5CE12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52DF-C6B1-4AE2-B8BF-12F16BB0D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055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24EC-22A9-402A-82BE-CAF280C5CE12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52DF-C6B1-4AE2-B8BF-12F16BB0D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797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24EC-22A9-402A-82BE-CAF280C5CE12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52DF-C6B1-4AE2-B8BF-12F16BB0D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75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24EC-22A9-402A-82BE-CAF280C5CE12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52DF-C6B1-4AE2-B8BF-12F16BB0D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2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24EC-22A9-402A-82BE-CAF280C5CE12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52DF-C6B1-4AE2-B8BF-12F16BB0D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668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24EC-22A9-402A-82BE-CAF280C5CE12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52DF-C6B1-4AE2-B8BF-12F16BB0D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93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24EC-22A9-402A-82BE-CAF280C5CE12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52DF-C6B1-4AE2-B8BF-12F16BB0D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33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24EC-22A9-402A-82BE-CAF280C5CE12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52DF-C6B1-4AE2-B8BF-12F16BB0D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47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24EC-22A9-402A-82BE-CAF280C5CE12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52DF-C6B1-4AE2-B8BF-12F16BB0D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58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24EC-22A9-402A-82BE-CAF280C5CE12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52DF-C6B1-4AE2-B8BF-12F16BB0D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768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124EC-22A9-402A-82BE-CAF280C5CE12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052DF-C6B1-4AE2-B8BF-12F16BB0D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13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Load Scaling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PGRR042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7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31843"/>
            <a:ext cx="7886700" cy="500932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Determine best way to address load/ generation imbalance in ERCOT steady state planning analyses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3438525"/>
            <a:ext cx="5715000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84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31843"/>
            <a:ext cx="7886700" cy="500932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Load + losses + reserves must balance with generation in </a:t>
            </a:r>
            <a:r>
              <a:rPr lang="en-US" dirty="0"/>
              <a:t>a </a:t>
            </a:r>
            <a:r>
              <a:rPr lang="en-US" dirty="0" err="1"/>
              <a:t>powerflow</a:t>
            </a:r>
            <a:r>
              <a:rPr lang="en-US" dirty="0"/>
              <a:t> </a:t>
            </a:r>
            <a:r>
              <a:rPr lang="en-US" dirty="0" smtClean="0"/>
              <a:t>case</a:t>
            </a:r>
          </a:p>
          <a:p>
            <a:pPr marL="0" indent="0">
              <a:buNone/>
            </a:pPr>
            <a:r>
              <a:rPr lang="en-US" dirty="0" smtClean="0"/>
              <a:t>Load</a:t>
            </a:r>
          </a:p>
          <a:p>
            <a:pPr lvl="1"/>
            <a:r>
              <a:rPr lang="en-US" dirty="0" smtClean="0"/>
              <a:t>If loads for all areas are represented at their peak in a case, the summed peak load will be greater than what would be expected due to the non-coincident nature of loads</a:t>
            </a:r>
          </a:p>
          <a:p>
            <a:pPr lvl="1"/>
            <a:r>
              <a:rPr lang="en-US" dirty="0" smtClean="0"/>
              <a:t>Ideally, a separate case would be created to represent the peak for each “area” in the system; however, this would be impractical (potentially thousands of combinations)</a:t>
            </a:r>
          </a:p>
          <a:p>
            <a:pPr lvl="1"/>
            <a:r>
              <a:rPr lang="en-US" dirty="0" smtClean="0"/>
              <a:t>Weather zones group together and separate areas that typically experience similar weather patterns – a large source of load non-coincidence</a:t>
            </a:r>
          </a:p>
          <a:p>
            <a:pPr marL="0" indent="0">
              <a:buNone/>
            </a:pPr>
            <a:r>
              <a:rPr lang="en-US" dirty="0" smtClean="0"/>
              <a:t>Generation</a:t>
            </a:r>
          </a:p>
          <a:p>
            <a:pPr lvl="1"/>
            <a:r>
              <a:rPr lang="en-US" dirty="0" smtClean="0"/>
              <a:t>It is not likely that the generation fleet will be precisely known four </a:t>
            </a:r>
            <a:r>
              <a:rPr lang="en-US" dirty="0"/>
              <a:t>to </a:t>
            </a:r>
            <a:r>
              <a:rPr lang="en-US" dirty="0" smtClean="0"/>
              <a:t>six years </a:t>
            </a:r>
            <a:r>
              <a:rPr lang="en-US" dirty="0"/>
              <a:t>in the future</a:t>
            </a:r>
            <a:r>
              <a:rPr lang="en-US" dirty="0" smtClean="0"/>
              <a:t> due to unknown retirements and additions</a:t>
            </a:r>
          </a:p>
          <a:p>
            <a:pPr lvl="1"/>
            <a:r>
              <a:rPr lang="en-US" dirty="0" smtClean="0"/>
              <a:t>The location and size of generators can have a significant impact on the assessment of transmission system needs</a:t>
            </a:r>
          </a:p>
          <a:p>
            <a:pPr lvl="2"/>
            <a:r>
              <a:rPr lang="en-US" dirty="0" smtClean="0"/>
              <a:t>From a reliability planning perspective if more generation than actual is assumed in an area then the reliability needs may be understated; if less generation than actual is assumed in an area then the reliability needs may be overstated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41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3167646"/>
            <a:ext cx="5715000" cy="2266950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1952625" y="1000125"/>
            <a:ext cx="52387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When Load exceeds Generation in a case there are two options: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 smtClean="0"/>
              <a:t>Decrease Load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 smtClean="0"/>
              <a:t>Increase Generation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100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/>
          <p:cNvSpPr/>
          <p:nvPr/>
        </p:nvSpPr>
        <p:spPr>
          <a:xfrm>
            <a:off x="4633289" y="923912"/>
            <a:ext cx="3896140" cy="3230217"/>
          </a:xfrm>
          <a:prstGeom prst="cloud">
            <a:avLst/>
          </a:prstGeom>
          <a:solidFill>
            <a:schemeClr val="bg1"/>
          </a:solidFill>
          <a:ln w="476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loud 5"/>
          <p:cNvSpPr/>
          <p:nvPr/>
        </p:nvSpPr>
        <p:spPr>
          <a:xfrm>
            <a:off x="1122294" y="1581980"/>
            <a:ext cx="2425147" cy="2027582"/>
          </a:xfrm>
          <a:prstGeom prst="cloud">
            <a:avLst/>
          </a:prstGeom>
          <a:solidFill>
            <a:schemeClr val="bg1"/>
          </a:solidFill>
          <a:ln w="476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701746" y="554580"/>
            <a:ext cx="1759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Rest of ERCOT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37448" y="554580"/>
            <a:ext cx="1759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Study Area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5774832" y="1556043"/>
            <a:ext cx="382657" cy="4178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chemeClr val="tx1"/>
                </a:solidFill>
              </a:rPr>
              <a:t>~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782629" y="1526616"/>
            <a:ext cx="382657" cy="4178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chemeClr val="tx1"/>
                </a:solidFill>
              </a:rPr>
              <a:t>~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565949" y="2008119"/>
            <a:ext cx="382657" cy="4178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chemeClr val="tx1"/>
                </a:solidFill>
              </a:rPr>
              <a:t>~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1952210" y="1967983"/>
            <a:ext cx="382657" cy="4178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chemeClr val="tx1"/>
                </a:solidFill>
              </a:rPr>
              <a:t>~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5305838" y="2356197"/>
            <a:ext cx="382657" cy="4178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chemeClr val="tx1"/>
                </a:solidFill>
              </a:rPr>
              <a:t>~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966161" y="2446756"/>
            <a:ext cx="382657" cy="4178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chemeClr val="tx1"/>
                </a:solidFill>
              </a:rPr>
              <a:t>~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 rot="5400000">
            <a:off x="6624962" y="2701685"/>
            <a:ext cx="353831" cy="214941"/>
          </a:xfrm>
          <a:prstGeom prst="rightArrow">
            <a:avLst>
              <a:gd name="adj1" fmla="val 23150"/>
              <a:gd name="adj2" fmla="val 6945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 rot="5400000">
            <a:off x="6839903" y="3301700"/>
            <a:ext cx="353831" cy="214941"/>
          </a:xfrm>
          <a:prstGeom prst="rightArrow">
            <a:avLst>
              <a:gd name="adj1" fmla="val 23150"/>
              <a:gd name="adj2" fmla="val 6945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5400000">
            <a:off x="7186319" y="2811013"/>
            <a:ext cx="353831" cy="214941"/>
          </a:xfrm>
          <a:prstGeom prst="rightArrow">
            <a:avLst>
              <a:gd name="adj1" fmla="val 23150"/>
              <a:gd name="adj2" fmla="val 6945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 rot="5400000">
            <a:off x="6125934" y="3164844"/>
            <a:ext cx="353831" cy="214941"/>
          </a:xfrm>
          <a:prstGeom prst="rightArrow">
            <a:avLst>
              <a:gd name="adj1" fmla="val 23150"/>
              <a:gd name="adj2" fmla="val 6945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 rot="5400000">
            <a:off x="1775294" y="2713297"/>
            <a:ext cx="353831" cy="214941"/>
          </a:xfrm>
          <a:prstGeom prst="rightArrow">
            <a:avLst>
              <a:gd name="adj1" fmla="val 23150"/>
              <a:gd name="adj2" fmla="val 6945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 rot="5400000">
            <a:off x="2355281" y="2914867"/>
            <a:ext cx="353831" cy="214941"/>
          </a:xfrm>
          <a:prstGeom prst="rightArrow">
            <a:avLst>
              <a:gd name="adj1" fmla="val 23150"/>
              <a:gd name="adj2" fmla="val 6945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3276600" y="1967983"/>
            <a:ext cx="1953038" cy="206275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252994" y="2318219"/>
            <a:ext cx="2129044" cy="8439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262929" y="2761834"/>
            <a:ext cx="1912035" cy="2693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81626" y="4147965"/>
            <a:ext cx="3886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When performing a transmission planning study, planners will often carve out the portion of the system relevant for the analysis. This is known as the “study area.”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Load and generation assumptions within the study impact the results and should be consistent with expected conditions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558325" y="4147965"/>
            <a:ext cx="397110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Load and generation assumptions outside the study are not as important – to the extent that changes in these assumptions do not significantly impact the power flows within the study area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Hence, changes to load or generation to balance the case should be made outside of the study area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59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/>
          <p:cNvSpPr/>
          <p:nvPr/>
        </p:nvSpPr>
        <p:spPr>
          <a:xfrm>
            <a:off x="4633289" y="923912"/>
            <a:ext cx="3896140" cy="3230217"/>
          </a:xfrm>
          <a:prstGeom prst="cloud">
            <a:avLst/>
          </a:prstGeom>
          <a:solidFill>
            <a:schemeClr val="bg1"/>
          </a:solidFill>
          <a:ln w="476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loud 5"/>
          <p:cNvSpPr/>
          <p:nvPr/>
        </p:nvSpPr>
        <p:spPr>
          <a:xfrm>
            <a:off x="1122294" y="1581980"/>
            <a:ext cx="2425147" cy="2027582"/>
          </a:xfrm>
          <a:prstGeom prst="cloud">
            <a:avLst/>
          </a:prstGeom>
          <a:solidFill>
            <a:schemeClr val="bg1"/>
          </a:solidFill>
          <a:ln w="476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701746" y="554580"/>
            <a:ext cx="1759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Rest of ERCOT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37448" y="554580"/>
            <a:ext cx="1759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Study Area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5774832" y="1556043"/>
            <a:ext cx="382657" cy="4178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chemeClr val="tx1"/>
                </a:solidFill>
              </a:rPr>
              <a:t>~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782629" y="1526616"/>
            <a:ext cx="382657" cy="4178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chemeClr val="tx1"/>
                </a:solidFill>
              </a:rPr>
              <a:t>~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565949" y="2008119"/>
            <a:ext cx="382657" cy="4178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chemeClr val="tx1"/>
                </a:solidFill>
              </a:rPr>
              <a:t>~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1952210" y="1967983"/>
            <a:ext cx="382657" cy="4178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chemeClr val="tx1"/>
                </a:solidFill>
              </a:rPr>
              <a:t>~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5305838" y="2356197"/>
            <a:ext cx="382657" cy="4178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chemeClr val="tx1"/>
                </a:solidFill>
              </a:rPr>
              <a:t>~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966161" y="2446756"/>
            <a:ext cx="382657" cy="4178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chemeClr val="tx1"/>
                </a:solidFill>
              </a:rPr>
              <a:t>~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 rot="5400000">
            <a:off x="6624962" y="2701685"/>
            <a:ext cx="353831" cy="214941"/>
          </a:xfrm>
          <a:prstGeom prst="rightArrow">
            <a:avLst>
              <a:gd name="adj1" fmla="val 23150"/>
              <a:gd name="adj2" fmla="val 6945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 rot="5400000">
            <a:off x="6839903" y="3301700"/>
            <a:ext cx="353831" cy="214941"/>
          </a:xfrm>
          <a:prstGeom prst="rightArrow">
            <a:avLst>
              <a:gd name="adj1" fmla="val 23150"/>
              <a:gd name="adj2" fmla="val 6945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5400000">
            <a:off x="7186319" y="2811013"/>
            <a:ext cx="353831" cy="214941"/>
          </a:xfrm>
          <a:prstGeom prst="rightArrow">
            <a:avLst>
              <a:gd name="adj1" fmla="val 23150"/>
              <a:gd name="adj2" fmla="val 6945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 rot="5400000">
            <a:off x="6125934" y="3164844"/>
            <a:ext cx="353831" cy="214941"/>
          </a:xfrm>
          <a:prstGeom prst="rightArrow">
            <a:avLst>
              <a:gd name="adj1" fmla="val 23150"/>
              <a:gd name="adj2" fmla="val 6945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 rot="5400000">
            <a:off x="1775294" y="2713297"/>
            <a:ext cx="353831" cy="214941"/>
          </a:xfrm>
          <a:prstGeom prst="rightArrow">
            <a:avLst>
              <a:gd name="adj1" fmla="val 23150"/>
              <a:gd name="adj2" fmla="val 6945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 rot="5400000">
            <a:off x="2355281" y="2914867"/>
            <a:ext cx="353831" cy="214941"/>
          </a:xfrm>
          <a:prstGeom prst="rightArrow">
            <a:avLst>
              <a:gd name="adj1" fmla="val 23150"/>
              <a:gd name="adj2" fmla="val 6945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3276600" y="1967983"/>
            <a:ext cx="1953038" cy="206275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252994" y="2318219"/>
            <a:ext cx="2129044" cy="8439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262929" y="2761834"/>
            <a:ext cx="1912035" cy="2693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81626" y="4147965"/>
            <a:ext cx="78241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Okay, then, when changing assumptions outside of the study area is it better to scale load down or add generation?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Scaling load spreads out the effect of the change in MWs across a larger area than the particular location associated with the addition of speculative generation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Scaling load down mimics the natural non-coincidence of the system</a:t>
            </a:r>
          </a:p>
        </p:txBody>
      </p:sp>
    </p:spTree>
    <p:extLst>
      <p:ext uri="{BB962C8B-B14F-4D97-AF65-F5344CB8AC3E}">
        <p14:creationId xmlns:p14="http://schemas.microsoft.com/office/powerpoint/2010/main" val="234236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/>
          <p:cNvSpPr/>
          <p:nvPr/>
        </p:nvSpPr>
        <p:spPr>
          <a:xfrm>
            <a:off x="4633289" y="923912"/>
            <a:ext cx="3896140" cy="3230217"/>
          </a:xfrm>
          <a:prstGeom prst="cloud">
            <a:avLst/>
          </a:prstGeom>
          <a:solidFill>
            <a:schemeClr val="bg1"/>
          </a:solidFill>
          <a:ln w="476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loud 5"/>
          <p:cNvSpPr/>
          <p:nvPr/>
        </p:nvSpPr>
        <p:spPr>
          <a:xfrm>
            <a:off x="1122294" y="1581980"/>
            <a:ext cx="2425147" cy="2027582"/>
          </a:xfrm>
          <a:prstGeom prst="cloud">
            <a:avLst/>
          </a:prstGeom>
          <a:solidFill>
            <a:schemeClr val="bg1"/>
          </a:solidFill>
          <a:ln w="476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701746" y="554580"/>
            <a:ext cx="1759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Rest of ERCOT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37448" y="554580"/>
            <a:ext cx="1759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Study Area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5774832" y="1556043"/>
            <a:ext cx="382657" cy="4178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chemeClr val="tx1"/>
                </a:solidFill>
              </a:rPr>
              <a:t>~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782629" y="1526616"/>
            <a:ext cx="382657" cy="4178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chemeClr val="tx1"/>
                </a:solidFill>
              </a:rPr>
              <a:t>~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565949" y="2008119"/>
            <a:ext cx="382657" cy="4178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chemeClr val="tx1"/>
                </a:solidFill>
              </a:rPr>
              <a:t>~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1952210" y="1967983"/>
            <a:ext cx="382657" cy="4178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chemeClr val="tx1"/>
                </a:solidFill>
              </a:rPr>
              <a:t>~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5305838" y="2356197"/>
            <a:ext cx="382657" cy="4178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chemeClr val="tx1"/>
                </a:solidFill>
              </a:rPr>
              <a:t>~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966161" y="2446756"/>
            <a:ext cx="382657" cy="4178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chemeClr val="tx1"/>
                </a:solidFill>
              </a:rPr>
              <a:t>~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 rot="5400000">
            <a:off x="6624962" y="2701685"/>
            <a:ext cx="353831" cy="214941"/>
          </a:xfrm>
          <a:prstGeom prst="rightArrow">
            <a:avLst>
              <a:gd name="adj1" fmla="val 23150"/>
              <a:gd name="adj2" fmla="val 6945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 rot="5400000">
            <a:off x="6839903" y="3301700"/>
            <a:ext cx="353831" cy="214941"/>
          </a:xfrm>
          <a:prstGeom prst="rightArrow">
            <a:avLst>
              <a:gd name="adj1" fmla="val 23150"/>
              <a:gd name="adj2" fmla="val 6945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5400000">
            <a:off x="7186319" y="2811013"/>
            <a:ext cx="353831" cy="214941"/>
          </a:xfrm>
          <a:prstGeom prst="rightArrow">
            <a:avLst>
              <a:gd name="adj1" fmla="val 23150"/>
              <a:gd name="adj2" fmla="val 6945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 rot="5400000">
            <a:off x="6125934" y="3164844"/>
            <a:ext cx="353831" cy="214941"/>
          </a:xfrm>
          <a:prstGeom prst="rightArrow">
            <a:avLst>
              <a:gd name="adj1" fmla="val 23150"/>
              <a:gd name="adj2" fmla="val 6945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 rot="5400000">
            <a:off x="1775294" y="2713297"/>
            <a:ext cx="353831" cy="214941"/>
          </a:xfrm>
          <a:prstGeom prst="rightArrow">
            <a:avLst>
              <a:gd name="adj1" fmla="val 23150"/>
              <a:gd name="adj2" fmla="val 6945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 rot="5400000">
            <a:off x="2355281" y="2914867"/>
            <a:ext cx="353831" cy="214941"/>
          </a:xfrm>
          <a:prstGeom prst="rightArrow">
            <a:avLst>
              <a:gd name="adj1" fmla="val 23150"/>
              <a:gd name="adj2" fmla="val 6945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3276600" y="1967983"/>
            <a:ext cx="1953038" cy="206275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252994" y="2318219"/>
            <a:ext cx="2129044" cy="8439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262929" y="2761834"/>
            <a:ext cx="1912035" cy="2693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81626" y="4147965"/>
            <a:ext cx="78241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What if changes in load or generation outside of the study area significantly affect power flows within the study area?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Sensitivity analysis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Load?  No – load assumption within the study area should not deviate from expected conditions or system will be under planned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Generation? </a:t>
            </a:r>
            <a:r>
              <a:rPr lang="en-US" dirty="0"/>
              <a:t> </a:t>
            </a:r>
            <a:r>
              <a:rPr lang="en-US" dirty="0" smtClean="0"/>
              <a:t> Yes – sensitivities could be performed looking at ‘what if’ new generation under study within the study area moves forward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Need to also consider potential generation retirements</a:t>
            </a:r>
          </a:p>
        </p:txBody>
      </p:sp>
    </p:spTree>
    <p:extLst>
      <p:ext uri="{BB962C8B-B14F-4D97-AF65-F5344CB8AC3E}">
        <p14:creationId xmlns:p14="http://schemas.microsoft.com/office/powerpoint/2010/main" val="270047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31843"/>
            <a:ext cx="7886700" cy="5009322"/>
          </a:xfrm>
        </p:spPr>
        <p:txBody>
          <a:bodyPr>
            <a:normAutofit/>
          </a:bodyPr>
          <a:lstStyle/>
          <a:p>
            <a:r>
              <a:rPr lang="en-US" dirty="0" smtClean="0"/>
              <a:t>For RTP and IR base case analysis keep current practice of load scaling</a:t>
            </a:r>
          </a:p>
          <a:p>
            <a:r>
              <a:rPr lang="en-US" dirty="0" smtClean="0"/>
              <a:t>When conducting the IR of a major transmission proposal, ERCOT could perform generation sensitivities taking into account potential generator retirements and/or known potential additions if such changes are likely to have an impact on the project need or alternative selected</a:t>
            </a:r>
          </a:p>
          <a:p>
            <a:pPr lvl="1"/>
            <a:r>
              <a:rPr lang="en-US" smtClean="0"/>
              <a:t>For example, include </a:t>
            </a:r>
            <a:r>
              <a:rPr lang="en-US" dirty="0" smtClean="0"/>
              <a:t>generators with SGIA that don’t meet all PG 6.9 requirements</a:t>
            </a:r>
          </a:p>
          <a:p>
            <a:pPr lvl="1"/>
            <a:r>
              <a:rPr lang="en-US" dirty="0" smtClean="0"/>
              <a:t>Potential retirements may include units potentially impacted by environmental regulations or older units</a:t>
            </a:r>
          </a:p>
        </p:txBody>
      </p:sp>
    </p:spTree>
    <p:extLst>
      <p:ext uri="{BB962C8B-B14F-4D97-AF65-F5344CB8AC3E}">
        <p14:creationId xmlns:p14="http://schemas.microsoft.com/office/powerpoint/2010/main" val="308678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782</TotalTime>
  <Words>568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Load Scaling</vt:lpstr>
      <vt:lpstr>Objective</vt:lpstr>
      <vt:lpstr>Principles</vt:lpstr>
      <vt:lpstr>PowerPoint Presentation</vt:lpstr>
      <vt:lpstr>PowerPoint Presentation</vt:lpstr>
      <vt:lpstr>PowerPoint Presentation</vt:lpstr>
      <vt:lpstr>PowerPoint Presentation</vt:lpstr>
      <vt:lpstr>Proposal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Load Scaling</dc:title>
  <dc:creator>Billo, Jeffrey</dc:creator>
  <cp:lastModifiedBy>Billo, Jeffrey</cp:lastModifiedBy>
  <cp:revision>26</cp:revision>
  <dcterms:created xsi:type="dcterms:W3CDTF">2016-01-04T16:34:35Z</dcterms:created>
  <dcterms:modified xsi:type="dcterms:W3CDTF">2016-02-11T17:34:15Z</dcterms:modified>
</cp:coreProperties>
</file>