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5"/>
  </p:notesMasterIdLst>
  <p:handoutMasterIdLst>
    <p:handoutMasterId r:id="rId46"/>
  </p:handoutMasterIdLst>
  <p:sldIdLst>
    <p:sldId id="260" r:id="rId7"/>
    <p:sldId id="258" r:id="rId8"/>
    <p:sldId id="299" r:id="rId9"/>
    <p:sldId id="257" r:id="rId10"/>
    <p:sldId id="269" r:id="rId11"/>
    <p:sldId id="271" r:id="rId12"/>
    <p:sldId id="300" r:id="rId13"/>
    <p:sldId id="272" r:id="rId14"/>
    <p:sldId id="301" r:id="rId15"/>
    <p:sldId id="286" r:id="rId16"/>
    <p:sldId id="288" r:id="rId17"/>
    <p:sldId id="287" r:id="rId18"/>
    <p:sldId id="302" r:id="rId19"/>
    <p:sldId id="303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61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ICE Price Analysis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Suresh Pabbisetty, FRM, ERP, CQF, CSQA.</a:t>
            </a:r>
            <a:endParaRPr lang="en-US" dirty="0"/>
          </a:p>
          <a:p>
            <a:pPr>
              <a:tabLst>
                <a:tab pos="5257800" algn="l"/>
              </a:tabLst>
            </a:pPr>
            <a:r>
              <a:rPr lang="en-US" dirty="0"/>
              <a:t>Lead Technical Analyst, </a:t>
            </a:r>
            <a:r>
              <a:rPr lang="en-US" dirty="0" smtClean="0"/>
              <a:t>Credit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February </a:t>
            </a:r>
            <a:r>
              <a:rPr lang="en-US" dirty="0" smtClean="0"/>
              <a:t>17, 2016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10</a:t>
            </a:fld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992313"/>
            <a:ext cx="6584950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43198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Chart Interpretation Guidance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4343400"/>
            <a:ext cx="1371600" cy="99060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Realized </a:t>
            </a:r>
            <a:r>
              <a:rPr lang="en-US" sz="1200" b="1" dirty="0">
                <a:solidFill>
                  <a:schemeClr val="tx1"/>
                </a:solidFill>
              </a:rPr>
              <a:t>Price Exposure per day in case of </a:t>
            </a:r>
            <a:r>
              <a:rPr lang="en-US" sz="1200" b="1" dirty="0" smtClean="0">
                <a:solidFill>
                  <a:schemeClr val="tx1"/>
                </a:solidFill>
              </a:rPr>
              <a:t>default, </a:t>
            </a:r>
            <a:r>
              <a:rPr lang="en-US" sz="1200" b="1" dirty="0">
                <a:solidFill>
                  <a:schemeClr val="tx1"/>
                </a:solidFill>
              </a:rPr>
              <a:t>for CPs </a:t>
            </a:r>
            <a:r>
              <a:rPr lang="en-US" sz="1200" b="1" dirty="0" smtClean="0">
                <a:solidFill>
                  <a:schemeClr val="tx1"/>
                </a:solidFill>
              </a:rPr>
              <a:t>with M1~=21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434" y="3124200"/>
            <a:ext cx="1371600" cy="99060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Realized Price Exposure per day in case </a:t>
            </a:r>
            <a:r>
              <a:rPr lang="en-US" sz="1200" b="1" dirty="0">
                <a:solidFill>
                  <a:schemeClr val="tx1"/>
                </a:solidFill>
              </a:rPr>
              <a:t>of </a:t>
            </a:r>
            <a:r>
              <a:rPr lang="en-US" sz="1200" b="1" dirty="0" smtClean="0">
                <a:solidFill>
                  <a:schemeClr val="tx1"/>
                </a:solidFill>
              </a:rPr>
              <a:t>default, for CPs with M1~=14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9" name="Elbow Connector 8"/>
          <p:cNvCxnSpPr>
            <a:stCxn id="11" idx="3"/>
          </p:cNvCxnSpPr>
          <p:nvPr/>
        </p:nvCxnSpPr>
        <p:spPr>
          <a:xfrm>
            <a:off x="1613034" y="3619500"/>
            <a:ext cx="2273166" cy="266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flipV="1">
            <a:off x="1635493" y="4419600"/>
            <a:ext cx="1717307" cy="285750"/>
          </a:xfrm>
          <a:prstGeom prst="bentConnector3">
            <a:avLst>
              <a:gd name="adj1" fmla="val 651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1434" y="1600200"/>
            <a:ext cx="1371600" cy="1295400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Amount of Price Exposure estimated.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Line above the column means exposure covered.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20" name="Elbow Connector 19"/>
          <p:cNvCxnSpPr>
            <a:stCxn id="19" idx="3"/>
          </p:cNvCxnSpPr>
          <p:nvPr/>
        </p:nvCxnSpPr>
        <p:spPr>
          <a:xfrm>
            <a:off x="1613034" y="2247900"/>
            <a:ext cx="3035166" cy="1104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038599" y="3619499"/>
            <a:ext cx="1371601" cy="942975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Prediction Lagging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(False Positive)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064042" y="4562474"/>
            <a:ext cx="1371601" cy="619126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Prediction Failed (False Negative)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11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772400" cy="50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93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12</a:t>
            </a:fld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295400"/>
            <a:ext cx="809806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7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/>
              <a:t>Price Events </a:t>
            </a:r>
          </a:p>
          <a:p>
            <a:pPr marL="0" indent="0" algn="ctr">
              <a:buNone/>
            </a:pPr>
            <a:r>
              <a:rPr lang="en-US" sz="6000" dirty="0" smtClean="0"/>
              <a:t>Winter </a:t>
            </a:r>
            <a:r>
              <a:rPr lang="en-US" sz="6000" dirty="0" smtClean="0"/>
              <a:t>&amp; Summer </a:t>
            </a:r>
          </a:p>
          <a:p>
            <a:pPr marL="0" indent="0" algn="ctr">
              <a:buNone/>
            </a:pPr>
            <a:r>
              <a:rPr lang="en-US" sz="6000" dirty="0" smtClean="0"/>
              <a:t>2011-2015</a:t>
            </a:r>
            <a:endParaRPr lang="en-US" sz="6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Price Events identified by CWG/MCWG:</a:t>
            </a:r>
            <a:endParaRPr lang="en-US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August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August 5</a:t>
            </a:r>
            <a:r>
              <a:rPr lang="en-US" sz="2400" baseline="30000" dirty="0" smtClean="0"/>
              <a:t>th</a:t>
            </a:r>
            <a:r>
              <a:rPr lang="en-US" sz="2400" dirty="0"/>
              <a:t> </a:t>
            </a:r>
            <a:r>
              <a:rPr lang="en-US" sz="2400" dirty="0" smtClean="0"/>
              <a:t>of 2011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July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August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of 2013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January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July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August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of 2014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July </a:t>
            </a:r>
            <a:r>
              <a:rPr lang="en-US" sz="2400" dirty="0" smtClean="0"/>
              <a:t>15</a:t>
            </a:r>
            <a:r>
              <a:rPr lang="en-US" sz="2400" baseline="30000" dirty="0" smtClean="0"/>
              <a:t>th</a:t>
            </a:r>
            <a:r>
              <a:rPr lang="en-US" sz="2400" dirty="0"/>
              <a:t>, August </a:t>
            </a:r>
            <a:r>
              <a:rPr lang="en-US" sz="2400" dirty="0" smtClean="0"/>
              <a:t>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en-US" sz="2400" dirty="0" smtClean="0"/>
              <a:t>2015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following charts provides a comparison of various estimation methodologies of average daily forward price risk to the actual price exposure for ERCOT North Hub</a:t>
            </a:r>
            <a:endParaRPr lang="en-US" sz="2400" dirty="0" smtClean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15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87336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3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16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924800" cy="475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3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17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87336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3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18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87336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3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19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2" y="990600"/>
            <a:ext cx="787336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3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Agenda</a:t>
            </a:r>
          </a:p>
          <a:p>
            <a:r>
              <a:rPr lang="en-US" dirty="0" smtClean="0"/>
              <a:t>Data Inputs and Transformations</a:t>
            </a:r>
          </a:p>
          <a:p>
            <a:r>
              <a:rPr lang="en-US" dirty="0" smtClean="0"/>
              <a:t>Assumptions</a:t>
            </a:r>
          </a:p>
          <a:p>
            <a:r>
              <a:rPr lang="en-US" dirty="0" smtClean="0"/>
              <a:t>ICE Price </a:t>
            </a:r>
            <a:r>
              <a:rPr lang="en-US" dirty="0" smtClean="0"/>
              <a:t>correlations 2011-2015</a:t>
            </a:r>
            <a:endParaRPr lang="en-US" dirty="0" smtClean="0"/>
          </a:p>
          <a:p>
            <a:r>
              <a:rPr lang="en-US" dirty="0" smtClean="0"/>
              <a:t>Back-casting </a:t>
            </a:r>
            <a:r>
              <a:rPr lang="en-US" dirty="0" smtClean="0"/>
              <a:t>with forward RTSPP Average with;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RTSPP Average of operating days considered into current RTLE calc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ICE Average of 7 days forward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ICE Average of </a:t>
            </a:r>
            <a:r>
              <a:rPr lang="en-US" dirty="0" smtClean="0"/>
              <a:t>14 </a:t>
            </a:r>
            <a:r>
              <a:rPr lang="en-US" dirty="0"/>
              <a:t>days forward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ICE Average of </a:t>
            </a:r>
            <a:r>
              <a:rPr lang="en-US" dirty="0" smtClean="0"/>
              <a:t>21 </a:t>
            </a:r>
            <a:r>
              <a:rPr lang="en-US" dirty="0"/>
              <a:t>days </a:t>
            </a:r>
            <a:r>
              <a:rPr lang="en-US" dirty="0" smtClean="0"/>
              <a:t>forward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Winter and Summer Price Events from 2011 through 2015</a:t>
            </a:r>
            <a:endParaRPr lang="en-US" sz="28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20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87336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3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21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87336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3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22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87336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3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23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2" y="990600"/>
            <a:ext cx="7822578" cy="46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3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24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848600" cy="47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3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Appendix</a:t>
            </a:r>
            <a:endParaRPr lang="en-US" sz="6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315200" cy="499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77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798"/>
            <a:ext cx="7315200" cy="502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4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1"/>
            <a:ext cx="7315200" cy="506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Inputs &amp; Assumptions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73152"/>
            <a:ext cx="7315200" cy="502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5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499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0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599"/>
            <a:ext cx="7315200" cy="502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506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4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34</a:t>
            </a:fld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02647"/>
            <a:ext cx="7315200" cy="501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4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35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13777"/>
            <a:ext cx="7315200" cy="500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1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36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502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506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7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38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502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1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Data Inputs and Transformations:</a:t>
            </a:r>
            <a:endParaRPr lang="en-US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ICE Futures prices pertaining to North </a:t>
            </a:r>
            <a:r>
              <a:rPr lang="en-US" sz="2400" dirty="0" smtClean="0"/>
              <a:t>Hub </a:t>
            </a:r>
            <a:r>
              <a:rPr lang="en-US" sz="2400" dirty="0"/>
              <a:t>Settlement Point for Daily Peak (END) and Off-peak (NED) contracts</a:t>
            </a:r>
          </a:p>
          <a:p>
            <a:pPr marL="1200150" lvl="2" indent="-285750">
              <a:spcAft>
                <a:spcPts val="600"/>
              </a:spcAft>
            </a:pPr>
            <a:r>
              <a:rPr lang="en-US" sz="2000" dirty="0"/>
              <a:t>ICE doesn’t have new pricing information available on weekends and holidays. The most recent available price of the same contract is substituted if a price is missing</a:t>
            </a:r>
          </a:p>
          <a:p>
            <a:pPr marL="1200150" lvl="2" indent="-285750">
              <a:spcAft>
                <a:spcPts val="600"/>
              </a:spcAft>
            </a:pPr>
            <a:r>
              <a:rPr lang="en-US" sz="2000" dirty="0"/>
              <a:t>ICE Prices from early January 2011 through mid-December 2015</a:t>
            </a:r>
          </a:p>
          <a:p>
            <a:pPr marL="1200150" lvl="2" indent="-285750">
              <a:spcAft>
                <a:spcPts val="600"/>
              </a:spcAft>
            </a:pPr>
            <a:r>
              <a:rPr lang="en-US" sz="2000" dirty="0"/>
              <a:t>Daily Average Price is calculated as (16 * Peak Price + 8 * Off-peak Price)/</a:t>
            </a:r>
            <a:r>
              <a:rPr lang="en-US" sz="2000" dirty="0" smtClean="0"/>
              <a:t>24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Data Inputs and Transformations:</a:t>
            </a:r>
            <a:endParaRPr lang="en-US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North </a:t>
            </a:r>
            <a:r>
              <a:rPr lang="en-US" sz="2400" dirty="0" smtClean="0"/>
              <a:t>Hub </a:t>
            </a:r>
            <a:r>
              <a:rPr lang="en-US" sz="2400" dirty="0"/>
              <a:t>RTSPP from early January 2011 through mid-December 2015</a:t>
            </a:r>
          </a:p>
          <a:p>
            <a:pPr marL="1200150" lvl="2" indent="-285750">
              <a:spcAft>
                <a:spcPts val="600"/>
              </a:spcAft>
            </a:pPr>
            <a:r>
              <a:rPr lang="en-US" sz="2000" dirty="0"/>
              <a:t>Daily Average Price is calculated using simple average of all interval RTSPPs in an Operating </a:t>
            </a:r>
            <a:r>
              <a:rPr lang="en-US" sz="2000" dirty="0" smtClean="0"/>
              <a:t>Day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logarithm is taken for both </a:t>
            </a:r>
            <a:r>
              <a:rPr lang="en-US" sz="2400" dirty="0" smtClean="0"/>
              <a:t>ICE Forward Prices and </a:t>
            </a:r>
            <a:r>
              <a:rPr lang="en-US" sz="2400" dirty="0"/>
              <a:t>RTSPP to allow linear regression.</a:t>
            </a:r>
          </a:p>
          <a:p>
            <a:pPr marL="1200150" lvl="2" indent="-285750">
              <a:spcAft>
                <a:spcPts val="600"/>
              </a:spcAft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Assumptions:</a:t>
            </a:r>
            <a:endParaRPr lang="en-US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North </a:t>
            </a:r>
            <a:r>
              <a:rPr lang="en-US" sz="2400" dirty="0" smtClean="0"/>
              <a:t>Hub </a:t>
            </a:r>
            <a:r>
              <a:rPr lang="en-US" sz="2400" dirty="0" smtClean="0"/>
              <a:t>Price is a representation of Market wide price movements.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Price component of a </a:t>
            </a:r>
            <a:r>
              <a:rPr lang="en-US" sz="2400" dirty="0" smtClean="0"/>
              <a:t>Counter-Party(CP</a:t>
            </a:r>
            <a:r>
              <a:rPr lang="en-US" sz="2400" dirty="0" smtClean="0"/>
              <a:t>)’s forward exposure is represented by </a:t>
            </a:r>
            <a:r>
              <a:rPr lang="en-US" sz="2400" dirty="0" smtClean="0"/>
              <a:t>average price </a:t>
            </a:r>
            <a:r>
              <a:rPr lang="en-US" sz="2400" dirty="0" smtClean="0"/>
              <a:t>over CP specific M1 days.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M1 for ERCOT CPs ranges from 12 through 20 with a high concentration towards 14. So 14 forward days </a:t>
            </a:r>
            <a:r>
              <a:rPr lang="en-US" sz="2400" dirty="0" smtClean="0"/>
              <a:t>are </a:t>
            </a:r>
            <a:r>
              <a:rPr lang="en-US" sz="2400" dirty="0" smtClean="0"/>
              <a:t>used as general representation of forward price exposure for regression and back casting purposes.</a:t>
            </a:r>
          </a:p>
          <a:p>
            <a:pPr marL="1200150" lvl="2" indent="-285750">
              <a:spcAft>
                <a:spcPts val="600"/>
              </a:spcAft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/>
              <a:t>ICE Price </a:t>
            </a:r>
            <a:r>
              <a:rPr lang="en-US" sz="6000" dirty="0" smtClean="0"/>
              <a:t>correlations 2011-2015</a:t>
            </a:r>
            <a:endParaRPr lang="en-US" sz="6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ICE Price </a:t>
            </a:r>
            <a:r>
              <a:rPr lang="en-US" dirty="0" smtClean="0"/>
              <a:t>regression 2011-2015</a:t>
            </a:r>
            <a:r>
              <a:rPr lang="en-US" b="1" dirty="0" smtClean="0"/>
              <a:t>:</a:t>
            </a:r>
            <a:endParaRPr lang="en-US" dirty="0"/>
          </a:p>
          <a:p>
            <a:pPr marL="1200150" lvl="2" indent="-285750">
              <a:spcAft>
                <a:spcPts val="600"/>
              </a:spcAft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366963"/>
            <a:ext cx="73914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3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 smtClean="0"/>
              <a:t>ICE Price Analysis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Back-casting</a:t>
            </a:r>
            <a:endParaRPr lang="en-US" sz="6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c34af464-7aa1-4edd-9be4-83dffc1cb9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600</Words>
  <Application>Microsoft Office PowerPoint</Application>
  <PresentationFormat>On-screen Show (4:3)</PresentationFormat>
  <Paragraphs>166</Paragraphs>
  <Slides>38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1_Custom Design</vt:lpstr>
      <vt:lpstr>Office Theme</vt:lpstr>
      <vt:lpstr>Custom Design</vt:lpstr>
      <vt:lpstr>PowerPoint Presentation</vt:lpstr>
      <vt:lpstr>PowerPoint Presentation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  <vt:lpstr>ICE Price Analysis</vt:lpstr>
    </vt:vector>
  </TitlesOfParts>
  <Company>The Electric Reliability Council of Texas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CWG_012016</cp:lastModifiedBy>
  <cp:revision>62</cp:revision>
  <cp:lastPrinted>2016-01-21T20:53:15Z</cp:lastPrinted>
  <dcterms:created xsi:type="dcterms:W3CDTF">2016-01-21T15:20:31Z</dcterms:created>
  <dcterms:modified xsi:type="dcterms:W3CDTF">2016-02-12T16:00:19Z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