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69" r:id="rId8"/>
    <p:sldId id="264" r:id="rId9"/>
    <p:sldId id="267" r:id="rId10"/>
    <p:sldId id="268" r:id="rId11"/>
    <p:sldId id="257" r:id="rId12"/>
    <p:sldId id="265" r:id="rId13"/>
    <p:sldId id="266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23" autoAdjust="0"/>
  </p:normalViewPr>
  <p:slideViewPr>
    <p:cSldViewPr showGuides="1">
      <p:cViewPr varScale="1">
        <p:scale>
          <a:sx n="106" d="100"/>
          <a:sy n="106" d="100"/>
        </p:scale>
        <p:origin x="14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5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1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3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7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65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67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1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9.wmf"/><Relationship Id="rId5" Type="http://schemas.openxmlformats.org/officeDocument/2006/relationships/image" Target="../media/image7.wmf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8.bin"/><Relationship Id="rId19" Type="http://schemas.openxmlformats.org/officeDocument/2006/relationships/oleObject" Target="../embeddings/oleObject24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2/15/2016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sz="2000" dirty="0" smtClean="0"/>
              <a:t>NPRR689 – R1</a:t>
            </a:r>
            <a:r>
              <a:rPr lang="en-US" sz="2000" dirty="0"/>
              <a:t> –</a:t>
            </a:r>
            <a:r>
              <a:rPr lang="en-US" sz="2000" dirty="0" smtClean="0"/>
              <a:t> 02/10/16</a:t>
            </a:r>
          </a:p>
          <a:p>
            <a:r>
              <a:rPr lang="en-US" sz="2000" dirty="0" smtClean="0"/>
              <a:t>NPRR744 – Buy-Back notification</a:t>
            </a:r>
          </a:p>
          <a:p>
            <a:r>
              <a:rPr lang="en-US" sz="2000" dirty="0"/>
              <a:t>NPRR746 </a:t>
            </a:r>
            <a:r>
              <a:rPr lang="en-US" sz="2000" dirty="0" smtClean="0"/>
              <a:t>– Negative load impacts</a:t>
            </a:r>
          </a:p>
          <a:p>
            <a:r>
              <a:rPr lang="en-US" sz="2000" dirty="0" smtClean="0"/>
              <a:t>2016 Settlement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40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NPRR689 – </a:t>
            </a:r>
            <a:r>
              <a:rPr lang="en-US" sz="2000" dirty="0" smtClean="0"/>
              <a:t>2/10/2016 </a:t>
            </a:r>
            <a:r>
              <a:rPr lang="en-US" sz="2000" dirty="0"/>
              <a:t>production </a:t>
            </a:r>
            <a:r>
              <a:rPr lang="en-US" sz="2000" dirty="0" smtClean="0"/>
              <a:t>release (R1)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2516" y="815182"/>
            <a:ext cx="8534400" cy="5128418"/>
          </a:xfrm>
        </p:spPr>
        <p:txBody>
          <a:bodyPr/>
          <a:lstStyle/>
          <a:p>
            <a:r>
              <a:rPr lang="en-US" sz="1800" b="1" dirty="0"/>
              <a:t>NPRR689</a:t>
            </a:r>
            <a:r>
              <a:rPr lang="en-US" sz="1800" dirty="0"/>
              <a:t> - </a:t>
            </a:r>
            <a:r>
              <a:rPr lang="en-US" sz="1800" i="1" dirty="0"/>
              <a:t>Settlement of Ancillary Service Assignment in Real-Time </a:t>
            </a:r>
            <a:r>
              <a:rPr lang="en-US" sz="1800" i="1" dirty="0" smtClean="0"/>
              <a:t>Operations</a:t>
            </a:r>
          </a:p>
          <a:p>
            <a:pPr marL="0" indent="0">
              <a:buNone/>
            </a:pPr>
            <a:endParaRPr lang="en-US" sz="1800" dirty="0"/>
          </a:p>
          <a:p>
            <a:pPr marL="285750" indent="-285750"/>
            <a:r>
              <a:rPr lang="en-US" sz="1800" dirty="0"/>
              <a:t>Settlement mechanism for NPRR663 </a:t>
            </a:r>
            <a:r>
              <a:rPr lang="en-US" sz="1800" i="1" dirty="0"/>
              <a:t>Ancillary Service Insufficiency Actions</a:t>
            </a:r>
          </a:p>
          <a:p>
            <a:pPr marL="285750" indent="-285750"/>
            <a:r>
              <a:rPr lang="en-US" sz="1800" dirty="0"/>
              <a:t>If sufficient Ancillary Services cannot be procured via DAM, SASM and RUC, then Ancillary Service will be assigned to QSEs.</a:t>
            </a:r>
          </a:p>
          <a:p>
            <a:pPr marL="285750" indent="-285750"/>
            <a:r>
              <a:rPr lang="en-US" sz="1800" dirty="0"/>
              <a:t>QSE assigned the Ancillary Services (</a:t>
            </a:r>
            <a:r>
              <a:rPr lang="en-US" sz="1800" dirty="0" err="1"/>
              <a:t>Reg</a:t>
            </a:r>
            <a:r>
              <a:rPr lang="en-US" sz="1800" dirty="0"/>
              <a:t>-Up or RRS) is paid the assigned MW times the RTSPP minus the ORDC price adder.</a:t>
            </a:r>
          </a:p>
          <a:p>
            <a:pPr marL="285750" indent="-285750"/>
            <a:r>
              <a:rPr lang="en-US" sz="1800" dirty="0"/>
              <a:t>Costs are spread the same way as current AS costs are spread, on Load Ratio Share basis.</a:t>
            </a:r>
          </a:p>
          <a:p>
            <a:pPr marL="285750" indent="-285750"/>
            <a:r>
              <a:rPr lang="en-US" sz="1800" dirty="0"/>
              <a:t>The QSE will receive a Verbal Dispatch Instruction from ERCOT for the assignment.</a:t>
            </a:r>
          </a:p>
          <a:p>
            <a:pPr marL="285750" indent="-285750"/>
            <a:r>
              <a:rPr lang="en-US" sz="1800" dirty="0"/>
              <a:t>The QSE must file a settlement dispute to be considered for the payment.</a:t>
            </a:r>
          </a:p>
          <a:p>
            <a:pPr marL="285750" indent="-285750"/>
            <a:r>
              <a:rPr lang="en-US" sz="1800" dirty="0"/>
              <a:t>ERCOT implemented this process manually: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Data will not be provided in the extracts (can be requested from </a:t>
            </a:r>
            <a:r>
              <a:rPr lang="en-US" sz="1800" dirty="0" smtClean="0"/>
              <a:t>account manager)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Will be invoiced via a Misc. Invoice.</a:t>
            </a:r>
          </a:p>
        </p:txBody>
      </p:sp>
    </p:spTree>
    <p:extLst>
      <p:ext uri="{BB962C8B-B14F-4D97-AF65-F5344CB8AC3E}">
        <p14:creationId xmlns:p14="http://schemas.microsoft.com/office/powerpoint/2010/main" val="36599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NPRR689 – </a:t>
            </a:r>
            <a:r>
              <a:rPr lang="en-US" sz="2000" dirty="0" smtClean="0"/>
              <a:t>2/10/2016 </a:t>
            </a:r>
            <a:r>
              <a:rPr lang="en-US" sz="2000" dirty="0"/>
              <a:t>production </a:t>
            </a:r>
            <a:r>
              <a:rPr lang="en-US" sz="2000" dirty="0" smtClean="0"/>
              <a:t>release (R1)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08" y="2858002"/>
            <a:ext cx="8458200" cy="2286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 smtClean="0"/>
              <a:t>QSE share of total costs:</a:t>
            </a:r>
            <a:endParaRPr lang="en-US" sz="1400" b="1" dirty="0"/>
          </a:p>
          <a:p>
            <a:pPr marL="0" indent="0" algn="ctr">
              <a:buNone/>
            </a:pPr>
            <a:r>
              <a:rPr lang="en-US" sz="1400" dirty="0" smtClean="0"/>
              <a:t>ARUCOST </a:t>
            </a:r>
            <a:r>
              <a:rPr lang="en-US" sz="1400" i="1" baseline="-25000" dirty="0" smtClean="0"/>
              <a:t>q</a:t>
            </a:r>
            <a:r>
              <a:rPr lang="en-US" sz="1400" dirty="0"/>
              <a:t> </a:t>
            </a:r>
            <a:r>
              <a:rPr lang="en-US" sz="1400" dirty="0" smtClean="0"/>
              <a:t>=</a:t>
            </a:r>
            <a:r>
              <a:rPr lang="en-US" sz="1400" dirty="0"/>
              <a:t> </a:t>
            </a:r>
            <a:r>
              <a:rPr lang="en-US" sz="1400" dirty="0" smtClean="0"/>
              <a:t>ARUPR </a:t>
            </a:r>
            <a:r>
              <a:rPr lang="en-US" sz="1400" dirty="0"/>
              <a:t>* 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Where:</a:t>
            </a:r>
          </a:p>
          <a:p>
            <a:pPr marL="0" indent="0" algn="ctr">
              <a:buNone/>
            </a:pPr>
            <a:r>
              <a:rPr lang="en-US" sz="1400" dirty="0" smtClean="0"/>
              <a:t>ARUPR  =  ARUCOSTTOT </a:t>
            </a:r>
            <a:r>
              <a:rPr lang="en-US" sz="1400" dirty="0"/>
              <a:t>/ ARUQTOT</a:t>
            </a:r>
          </a:p>
          <a:p>
            <a:pPr marL="0" indent="0" algn="ctr">
              <a:buNone/>
            </a:pPr>
            <a:r>
              <a:rPr lang="en-US" sz="1400" dirty="0"/>
              <a:t>ARUQTOT	</a:t>
            </a:r>
            <a:r>
              <a:rPr lang="en-US" sz="1400" dirty="0" smtClean="0"/>
              <a:t>=     </a:t>
            </a:r>
            <a:r>
              <a:rPr lang="pt-BR" sz="1400" dirty="0" smtClean="0"/>
              <a:t>A</a:t>
            </a:r>
            <a:r>
              <a:rPr lang="en-US" sz="1400" dirty="0" err="1" smtClean="0"/>
              <a:t>RUQ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 algn="ctr">
              <a:buNone/>
            </a:pPr>
            <a:r>
              <a:rPr lang="en-US" sz="1400" dirty="0" err="1" smtClean="0"/>
              <a:t>ARUQ</a:t>
            </a:r>
            <a:r>
              <a:rPr lang="en-US" sz="1400" baseline="-25000" dirty="0" err="1" smtClean="0"/>
              <a:t>q</a:t>
            </a:r>
            <a:r>
              <a:rPr lang="en-US" sz="1400" baseline="-25000" dirty="0" smtClean="0"/>
              <a:t>  </a:t>
            </a:r>
            <a:r>
              <a:rPr lang="en-US" sz="1400" dirty="0" smtClean="0"/>
              <a:t>=   </a:t>
            </a:r>
            <a:r>
              <a:rPr lang="en-US" sz="1400" dirty="0" err="1" smtClean="0"/>
              <a:t>ARUO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–  </a:t>
            </a:r>
            <a:r>
              <a:rPr lang="en-US" sz="1400" dirty="0" err="1" smtClean="0"/>
              <a:t>SARUQ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 algn="ctr">
              <a:buNone/>
            </a:pPr>
            <a:r>
              <a:rPr lang="en-US" sz="1400" dirty="0" err="1" smtClean="0"/>
              <a:t>ARUO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= WAURUTOT * </a:t>
            </a:r>
            <a:r>
              <a:rPr lang="en-US" sz="1400" dirty="0" err="1" smtClean="0"/>
              <a:t>HLRS</a:t>
            </a:r>
            <a:r>
              <a:rPr lang="en-US" sz="1400" baseline="-25000" dirty="0" err="1" smtClean="0"/>
              <a:t>q</a:t>
            </a:r>
            <a:r>
              <a:rPr lang="en-US" sz="1400" dirty="0"/>
              <a:t> </a:t>
            </a:r>
            <a:r>
              <a:rPr lang="en-US" sz="1400" dirty="0" smtClean="0"/>
              <a:t>+ </a:t>
            </a:r>
            <a:r>
              <a:rPr lang="en-US" sz="1400" dirty="0" err="1" smtClean="0"/>
              <a:t>RUO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 algn="ctr">
              <a:buNone/>
            </a:pPr>
            <a:r>
              <a:rPr lang="en-US" sz="1400" dirty="0" smtClean="0"/>
              <a:t>WAURUTOT =             </a:t>
            </a:r>
            <a:r>
              <a:rPr lang="en-US" sz="1400" dirty="0" err="1" smtClean="0"/>
              <a:t>RTAURUR</a:t>
            </a:r>
            <a:r>
              <a:rPr lang="en-US" sz="1400" baseline="-25000" dirty="0" err="1" smtClean="0"/>
              <a:t>q,r,p</a:t>
            </a:r>
            <a:endParaRPr lang="en-US" sz="1400" baseline="-25000" dirty="0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426745"/>
              </p:ext>
            </p:extLst>
          </p:nvPr>
        </p:nvGraphicFramePr>
        <p:xfrm>
          <a:off x="4394481" y="464502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name="Equation" r:id="rId4" imgW="139680" imgH="291960" progId="Equation.3">
                  <p:embed/>
                </p:oleObj>
              </mc:Choice>
              <mc:Fallback>
                <p:oleObj name="Equation" r:id="rId4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481" y="464502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742688"/>
              </p:ext>
            </p:extLst>
          </p:nvPr>
        </p:nvGraphicFramePr>
        <p:xfrm>
          <a:off x="4570846" y="4645023"/>
          <a:ext cx="1873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Equation" r:id="rId6" imgW="139680" imgH="266400" progId="Equation.3">
                  <p:embed/>
                </p:oleObj>
              </mc:Choice>
              <mc:Fallback>
                <p:oleObj name="Equation" r:id="rId6" imgW="1396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846" y="4645023"/>
                        <a:ext cx="18732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14434"/>
              </p:ext>
            </p:extLst>
          </p:nvPr>
        </p:nvGraphicFramePr>
        <p:xfrm>
          <a:off x="4770589" y="464502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Equation" r:id="rId8" imgW="139680" imgH="291960" progId="Equation.3">
                  <p:embed/>
                </p:oleObj>
              </mc:Choice>
              <mc:Fallback>
                <p:oleObj name="Equation" r:id="rId8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589" y="464502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655218"/>
              </p:ext>
            </p:extLst>
          </p:nvPr>
        </p:nvGraphicFramePr>
        <p:xfrm>
          <a:off x="4758171" y="380772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10" imgW="139680" imgH="291960" progId="Equation.3">
                  <p:embed/>
                </p:oleObj>
              </mc:Choice>
              <mc:Fallback>
                <p:oleObj name="Equation" r:id="rId10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171" y="380772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81000" y="5309288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QSE </a:t>
            </a:r>
            <a:r>
              <a:rPr lang="en-US" sz="1400" b="1" dirty="0" smtClean="0"/>
              <a:t>incremental costs:</a:t>
            </a:r>
          </a:p>
          <a:p>
            <a:pPr algn="ctr"/>
            <a:r>
              <a:rPr lang="en-US" sz="1400" dirty="0" err="1" smtClean="0"/>
              <a:t>NETARTRUAMT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= </a:t>
            </a:r>
            <a:r>
              <a:rPr lang="en-US" sz="1400" dirty="0" err="1" smtClean="0"/>
              <a:t>ARUCOST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- </a:t>
            </a:r>
            <a:r>
              <a:rPr lang="en-US" sz="1400" dirty="0" err="1" smtClean="0"/>
              <a:t>RUCOST</a:t>
            </a:r>
            <a:r>
              <a:rPr lang="en-US" sz="1400" baseline="-25000" dirty="0" err="1" smtClean="0"/>
              <a:t>q</a:t>
            </a:r>
            <a:endParaRPr lang="en-US" sz="14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1738609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Total Costs during a Watch:</a:t>
            </a:r>
          </a:p>
          <a:p>
            <a:pPr algn="ctr"/>
            <a:r>
              <a:rPr lang="en-US" sz="1400" dirty="0" smtClean="0"/>
              <a:t>ARUCOSTTOT = (-1) * RTAURUAMTTOT + RUCOSTTOT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Where:  RTAURUAMTTOT =           </a:t>
            </a:r>
            <a:r>
              <a:rPr lang="en-US" sz="1400" dirty="0" err="1" smtClean="0"/>
              <a:t>RTAURAMT</a:t>
            </a:r>
            <a:r>
              <a:rPr lang="en-US" sz="1400" baseline="-25000" dirty="0" err="1" smtClean="0"/>
              <a:t>q,r,p</a:t>
            </a:r>
            <a:endParaRPr lang="en-US" sz="1400" baseline="-25000" dirty="0"/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407530"/>
              </p:ext>
            </p:extLst>
          </p:nvPr>
        </p:nvGraphicFramePr>
        <p:xfrm>
          <a:off x="4902481" y="2271389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Equation" r:id="rId11" imgW="139680" imgH="291960" progId="Equation.3">
                  <p:embed/>
                </p:oleObj>
              </mc:Choice>
              <mc:Fallback>
                <p:oleObj name="Equation" r:id="rId11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481" y="2271389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89588"/>
              </p:ext>
            </p:extLst>
          </p:nvPr>
        </p:nvGraphicFramePr>
        <p:xfrm>
          <a:off x="5089525" y="2280464"/>
          <a:ext cx="1873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4" name="Equation" r:id="rId12" imgW="139680" imgH="266400" progId="Equation.3">
                  <p:embed/>
                </p:oleObj>
              </mc:Choice>
              <mc:Fallback>
                <p:oleObj name="Equation" r:id="rId12" imgW="1396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2280464"/>
                        <a:ext cx="18732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030555"/>
              </p:ext>
            </p:extLst>
          </p:nvPr>
        </p:nvGraphicFramePr>
        <p:xfrm>
          <a:off x="5257800" y="227254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Equation" r:id="rId14" imgW="139680" imgH="291960" progId="Equation.3">
                  <p:embed/>
                </p:oleObj>
              </mc:Choice>
              <mc:Fallback>
                <p:oleObj name="Equation" r:id="rId14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27254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152400" y="730235"/>
            <a:ext cx="7239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indent="-914400" algn="ctr">
              <a:spcAft>
                <a:spcPts val="1200"/>
              </a:spcAft>
            </a:pPr>
            <a:r>
              <a:rPr lang="en-US" sz="1400" b="1" dirty="0" smtClean="0"/>
              <a:t>		Payment for Un-deployed Assigned AS: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indent="-914400" algn="ctr">
              <a:spcAft>
                <a:spcPts val="12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RTAURUAMT </a:t>
            </a:r>
            <a:r>
              <a:rPr lang="en-US" sz="1400" i="1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q,r,p,i</a:t>
            </a:r>
            <a:r>
              <a:rPr lang="en-US" sz="1400" i="1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 (-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* 1/4 * RTAURUR </a:t>
            </a:r>
            <a:r>
              <a:rPr lang="en-US" sz="1400" i="1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q,r,p</a:t>
            </a:r>
            <a:r>
              <a:rPr lang="en-US" sz="1400" i="1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(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RTSPP</a:t>
            </a:r>
            <a:r>
              <a:rPr lang="en-US" sz="1400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p,i</a:t>
            </a:r>
            <a:r>
              <a:rPr lang="en-US" sz="14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RTRSVPOR)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3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NPRR689 – </a:t>
            </a:r>
            <a:r>
              <a:rPr lang="en-US" sz="2000" dirty="0" smtClean="0"/>
              <a:t>2/10/2016 </a:t>
            </a:r>
            <a:r>
              <a:rPr lang="en-US" sz="2000" dirty="0"/>
              <a:t>production </a:t>
            </a:r>
            <a:r>
              <a:rPr lang="en-US" sz="2000" dirty="0" smtClean="0"/>
              <a:t>release (R1)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367" y="2839647"/>
            <a:ext cx="4226716" cy="2286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 smtClean="0"/>
              <a:t>QSE share of total costs:</a:t>
            </a:r>
            <a:endParaRPr lang="en-US" sz="1400" b="1" dirty="0"/>
          </a:p>
          <a:p>
            <a:pPr marL="0" indent="0">
              <a:buNone/>
            </a:pPr>
            <a:r>
              <a:rPr lang="en-US" sz="1400" dirty="0" smtClean="0"/>
              <a:t>Step 1: WAURUTOT </a:t>
            </a:r>
            <a:r>
              <a:rPr lang="en-US" sz="1400" dirty="0"/>
              <a:t>=             </a:t>
            </a:r>
            <a:r>
              <a:rPr lang="en-US" sz="1400" dirty="0" err="1" smtClean="0"/>
              <a:t>RTAURUR</a:t>
            </a:r>
            <a:r>
              <a:rPr lang="en-US" sz="1400" baseline="-25000" dirty="0" err="1" smtClean="0"/>
              <a:t>q,r,p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Step 2: </a:t>
            </a:r>
            <a:r>
              <a:rPr lang="en-US" sz="1400" dirty="0" err="1" smtClean="0"/>
              <a:t>ARUO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</a:t>
            </a:r>
            <a:r>
              <a:rPr lang="en-US" sz="1400" dirty="0"/>
              <a:t>= WAURUTOT * </a:t>
            </a:r>
            <a:r>
              <a:rPr lang="en-US" sz="1400" dirty="0" err="1"/>
              <a:t>HLRS</a:t>
            </a:r>
            <a:r>
              <a:rPr lang="en-US" sz="1400" baseline="-25000" dirty="0" err="1"/>
              <a:t>q</a:t>
            </a:r>
            <a:r>
              <a:rPr lang="en-US" sz="1400" dirty="0"/>
              <a:t> + </a:t>
            </a:r>
            <a:r>
              <a:rPr lang="en-US" sz="1400" dirty="0" err="1" smtClean="0"/>
              <a:t>RUO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>
              <a:buNone/>
            </a:pPr>
            <a:r>
              <a:rPr lang="en-US" sz="1400" dirty="0" smtClean="0"/>
              <a:t>Step 3: </a:t>
            </a:r>
            <a:r>
              <a:rPr lang="en-US" sz="1400" dirty="0" err="1" smtClean="0"/>
              <a:t>ARUQ</a:t>
            </a:r>
            <a:r>
              <a:rPr lang="en-US" sz="1400" baseline="-25000" dirty="0" err="1" smtClean="0"/>
              <a:t>q</a:t>
            </a:r>
            <a:r>
              <a:rPr lang="en-US" sz="1400" baseline="-25000" dirty="0" smtClean="0"/>
              <a:t>  </a:t>
            </a:r>
            <a:r>
              <a:rPr lang="en-US" sz="1400" dirty="0" smtClean="0"/>
              <a:t>=   </a:t>
            </a:r>
            <a:r>
              <a:rPr lang="en-US" sz="1400" dirty="0" err="1" smtClean="0"/>
              <a:t>ARUO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–  </a:t>
            </a:r>
            <a:r>
              <a:rPr lang="en-US" sz="1400" dirty="0" err="1" smtClean="0"/>
              <a:t>SARUQ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>
              <a:buNone/>
            </a:pPr>
            <a:r>
              <a:rPr lang="en-US" sz="1400" dirty="0" smtClean="0"/>
              <a:t>Step 4: ARUQTOT=     </a:t>
            </a:r>
            <a:r>
              <a:rPr lang="pt-BR" sz="1400" dirty="0"/>
              <a:t>A</a:t>
            </a:r>
            <a:r>
              <a:rPr lang="en-US" sz="1400" dirty="0" err="1" smtClean="0"/>
              <a:t>RUQ</a:t>
            </a:r>
            <a:r>
              <a:rPr lang="en-US" sz="1400" baseline="-25000" dirty="0" err="1" smtClean="0"/>
              <a:t>q</a:t>
            </a:r>
            <a:endParaRPr lang="en-US" sz="1400" baseline="-25000" dirty="0" smtClean="0"/>
          </a:p>
          <a:p>
            <a:pPr marL="0" indent="0">
              <a:buNone/>
            </a:pPr>
            <a:r>
              <a:rPr lang="en-US" sz="1400" dirty="0" smtClean="0"/>
              <a:t>Step 5: ARUPR  </a:t>
            </a:r>
            <a:r>
              <a:rPr lang="en-US" sz="1400" dirty="0"/>
              <a:t>=  ARUCOSTTOT / </a:t>
            </a:r>
            <a:r>
              <a:rPr lang="en-US" sz="1400" dirty="0" smtClean="0"/>
              <a:t>ARUQTOT</a:t>
            </a:r>
          </a:p>
          <a:p>
            <a:pPr marL="0" indent="0">
              <a:buNone/>
            </a:pPr>
            <a:r>
              <a:rPr lang="en-US" sz="1400" dirty="0" smtClean="0"/>
              <a:t>Step 6: ARUCOST </a:t>
            </a:r>
            <a:r>
              <a:rPr lang="en-US" sz="1400" i="1" baseline="-25000" dirty="0"/>
              <a:t>q</a:t>
            </a:r>
            <a:r>
              <a:rPr lang="en-US" sz="1400" dirty="0"/>
              <a:t> = ARUPR * 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223737"/>
              </p:ext>
            </p:extLst>
          </p:nvPr>
        </p:nvGraphicFramePr>
        <p:xfrm>
          <a:off x="4516578" y="3079480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Equation" r:id="rId4" imgW="139680" imgH="291960" progId="Equation.3">
                  <p:embed/>
                </p:oleObj>
              </mc:Choice>
              <mc:Fallback>
                <p:oleObj name="Equation" r:id="rId4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578" y="3079480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993949"/>
              </p:ext>
            </p:extLst>
          </p:nvPr>
        </p:nvGraphicFramePr>
        <p:xfrm>
          <a:off x="4696105" y="3075638"/>
          <a:ext cx="1873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Equation" r:id="rId6" imgW="139680" imgH="266400" progId="Equation.3">
                  <p:embed/>
                </p:oleObj>
              </mc:Choice>
              <mc:Fallback>
                <p:oleObj name="Equation" r:id="rId6" imgW="1396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105" y="3075638"/>
                        <a:ext cx="18732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18161"/>
              </p:ext>
            </p:extLst>
          </p:nvPr>
        </p:nvGraphicFramePr>
        <p:xfrm>
          <a:off x="4883149" y="3089782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Equation" r:id="rId8" imgW="139680" imgH="291960" progId="Equation.3">
                  <p:embed/>
                </p:oleObj>
              </mc:Choice>
              <mc:Fallback>
                <p:oleObj name="Equation" r:id="rId8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49" y="3089782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208129"/>
              </p:ext>
            </p:extLst>
          </p:nvPr>
        </p:nvGraphicFramePr>
        <p:xfrm>
          <a:off x="4267200" y="3852802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Equation" r:id="rId10" imgW="139680" imgH="291960" progId="Equation.3">
                  <p:embed/>
                </p:oleObj>
              </mc:Choice>
              <mc:Fallback>
                <p:oleObj name="Equation" r:id="rId10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52802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81000" y="5309288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QSE </a:t>
            </a:r>
            <a:r>
              <a:rPr lang="en-US" sz="1400" b="1" dirty="0" smtClean="0"/>
              <a:t>incremental costs:</a:t>
            </a:r>
          </a:p>
          <a:p>
            <a:pPr algn="ctr"/>
            <a:r>
              <a:rPr lang="en-US" sz="1400" dirty="0" err="1" smtClean="0"/>
              <a:t>NETARTRUAMT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= </a:t>
            </a:r>
            <a:r>
              <a:rPr lang="en-US" sz="1400" dirty="0" err="1" smtClean="0"/>
              <a:t>ARUCOST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 - </a:t>
            </a:r>
            <a:r>
              <a:rPr lang="en-US" sz="1400" dirty="0" err="1" smtClean="0"/>
              <a:t>RUCOST</a:t>
            </a:r>
            <a:r>
              <a:rPr lang="en-US" sz="1400" baseline="-25000" dirty="0" err="1" smtClean="0"/>
              <a:t>q</a:t>
            </a:r>
            <a:endParaRPr lang="en-US" sz="14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1738609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Total Costs during a Watch:</a:t>
            </a:r>
          </a:p>
          <a:p>
            <a:pPr algn="ctr"/>
            <a:r>
              <a:rPr lang="en-US" sz="1400" dirty="0" smtClean="0"/>
              <a:t>ARUCOSTTOT = (-1) * RTAURUAMTTOT + RUCOSTTOT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Where:  RTAURUAMTTOT =           </a:t>
            </a:r>
            <a:r>
              <a:rPr lang="en-US" sz="1400" dirty="0" err="1" smtClean="0"/>
              <a:t>RTAURAMT</a:t>
            </a:r>
            <a:r>
              <a:rPr lang="en-US" sz="1400" baseline="-25000" dirty="0" err="1" smtClean="0"/>
              <a:t>q,r,p</a:t>
            </a:r>
            <a:endParaRPr lang="en-US" sz="1400" baseline="-25000" dirty="0"/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/>
          </p:nvPr>
        </p:nvGraphicFramePr>
        <p:xfrm>
          <a:off x="4902481" y="2271389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Equation" r:id="rId11" imgW="139680" imgH="291960" progId="Equation.3">
                  <p:embed/>
                </p:oleObj>
              </mc:Choice>
              <mc:Fallback>
                <p:oleObj name="Equation" r:id="rId11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481" y="2271389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/>
          </p:nvPr>
        </p:nvGraphicFramePr>
        <p:xfrm>
          <a:off x="5089525" y="2280464"/>
          <a:ext cx="1873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5" name="Equation" r:id="rId12" imgW="139680" imgH="266400" progId="Equation.3">
                  <p:embed/>
                </p:oleObj>
              </mc:Choice>
              <mc:Fallback>
                <p:oleObj name="Equation" r:id="rId12" imgW="1396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2280464"/>
                        <a:ext cx="187325" cy="35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5257800" y="227254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6" name="Equation" r:id="rId14" imgW="139680" imgH="291960" progId="Equation.3">
                  <p:embed/>
                </p:oleObj>
              </mc:Choice>
              <mc:Fallback>
                <p:oleObj name="Equation" r:id="rId14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27254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152400" y="730235"/>
            <a:ext cx="7239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indent="-914400" algn="ctr">
              <a:spcAft>
                <a:spcPts val="1200"/>
              </a:spcAft>
            </a:pPr>
            <a:r>
              <a:rPr lang="en-US" sz="1400" b="1" dirty="0" smtClean="0"/>
              <a:t>		Payment for Un-deployed Assigned AS: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indent="-914400" algn="ctr">
              <a:spcAft>
                <a:spcPts val="1200"/>
              </a:spcAft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RTAURUAMT </a:t>
            </a:r>
            <a:r>
              <a:rPr lang="en-US" sz="1400" i="1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q,r,p,i</a:t>
            </a:r>
            <a:r>
              <a:rPr lang="en-US" sz="1400" i="1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 (-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* 1/4 * RTAURUR </a:t>
            </a:r>
            <a:r>
              <a:rPr lang="en-US" sz="1400" i="1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q,r,p</a:t>
            </a:r>
            <a:r>
              <a:rPr lang="en-US" sz="1400" i="1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(</a:t>
            </a:r>
            <a:r>
              <a:rPr lang="en-U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RTSPP</a:t>
            </a:r>
            <a:r>
              <a:rPr lang="en-US" sz="1400" baseline="-25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p,i</a:t>
            </a:r>
            <a:r>
              <a:rPr lang="en-US" sz="1400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RTRSVPOR)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1200" y="1981200"/>
            <a:ext cx="1143000" cy="228600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657600" y="1981200"/>
            <a:ext cx="1981200" cy="235086"/>
          </a:xfrm>
          <a:prstGeom prst="rect">
            <a:avLst/>
          </a:prstGeom>
          <a:solidFill>
            <a:schemeClr val="accent3">
              <a:lumMod val="75000"/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0" y="2313801"/>
            <a:ext cx="1600200" cy="276999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</a:t>
            </a:r>
            <a:r>
              <a:rPr lang="en-US" sz="1200" dirty="0" err="1" smtClean="0"/>
              <a:t>Reg</a:t>
            </a:r>
            <a:r>
              <a:rPr lang="en-US" sz="1200" dirty="0" smtClean="0"/>
              <a:t>-Up Costs</a:t>
            </a:r>
            <a:endParaRPr lang="en-US" sz="1200" dirty="0"/>
          </a:p>
        </p:txBody>
      </p:sp>
      <p:sp>
        <p:nvSpPr>
          <p:cNvPr id="9" name="Left-Up Arrow 8"/>
          <p:cNvSpPr/>
          <p:nvPr/>
        </p:nvSpPr>
        <p:spPr>
          <a:xfrm flipV="1">
            <a:off x="7010400" y="2109338"/>
            <a:ext cx="1066800" cy="171125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9100" y="2020669"/>
            <a:ext cx="1600200" cy="646331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Assignment payments converted to a cost</a:t>
            </a:r>
            <a:endParaRPr lang="en-US" sz="1200" dirty="0"/>
          </a:p>
        </p:txBody>
      </p:sp>
      <p:sp>
        <p:nvSpPr>
          <p:cNvPr id="11" name="Bent-Up Arrow 10"/>
          <p:cNvSpPr/>
          <p:nvPr/>
        </p:nvSpPr>
        <p:spPr>
          <a:xfrm>
            <a:off x="2095500" y="2209800"/>
            <a:ext cx="1930681" cy="18420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9100" y="3373026"/>
            <a:ext cx="1600200" cy="646331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QSE share of Watch Assignment </a:t>
            </a:r>
            <a:r>
              <a:rPr lang="en-US" sz="1200" u="sng" dirty="0" smtClean="0"/>
              <a:t>and</a:t>
            </a:r>
            <a:r>
              <a:rPr lang="en-US" sz="1200" dirty="0" smtClean="0"/>
              <a:t> </a:t>
            </a:r>
            <a:r>
              <a:rPr lang="en-US" sz="1200" dirty="0" err="1" smtClean="0"/>
              <a:t>Reg</a:t>
            </a:r>
            <a:r>
              <a:rPr lang="en-US" sz="1200" dirty="0" smtClean="0"/>
              <a:t>-Up Obligation</a:t>
            </a:r>
            <a:endParaRPr lang="en-US" sz="1200" dirty="0"/>
          </a:p>
        </p:txBody>
      </p:sp>
      <p:sp>
        <p:nvSpPr>
          <p:cNvPr id="12" name="Right Arrow 11"/>
          <p:cNvSpPr/>
          <p:nvPr/>
        </p:nvSpPr>
        <p:spPr>
          <a:xfrm>
            <a:off x="2032446" y="3477138"/>
            <a:ext cx="605583" cy="104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392310" y="5566670"/>
            <a:ext cx="1020341" cy="265838"/>
          </a:xfrm>
          <a:prstGeom prst="rect">
            <a:avLst/>
          </a:prstGeom>
          <a:solidFill>
            <a:schemeClr val="accent4">
              <a:lumMod val="75000"/>
              <a:lumOff val="25000"/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-Up Arrow 27"/>
          <p:cNvSpPr/>
          <p:nvPr/>
        </p:nvSpPr>
        <p:spPr>
          <a:xfrm flipH="1">
            <a:off x="5181595" y="5869725"/>
            <a:ext cx="2028825" cy="220165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239000" y="5786735"/>
            <a:ext cx="1828800" cy="461665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 smtClean="0"/>
              <a:t>QSE total costs</a:t>
            </a:r>
          </a:p>
          <a:p>
            <a:pPr algn="ctr"/>
            <a:r>
              <a:rPr lang="en-US" sz="1200" dirty="0" smtClean="0"/>
              <a:t>Assignment +</a:t>
            </a:r>
            <a:r>
              <a:rPr lang="en-US" sz="1200" dirty="0" err="1" smtClean="0"/>
              <a:t>Reg</a:t>
            </a:r>
            <a:r>
              <a:rPr lang="en-US" sz="1200" dirty="0" smtClean="0"/>
              <a:t>-Up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4657725" y="1143000"/>
            <a:ext cx="1133475" cy="228600"/>
          </a:xfrm>
          <a:prstGeom prst="rect">
            <a:avLst/>
          </a:prstGeom>
          <a:solidFill>
            <a:srgbClr val="FFC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-Up Arrow 30"/>
          <p:cNvSpPr/>
          <p:nvPr/>
        </p:nvSpPr>
        <p:spPr>
          <a:xfrm rot="10800000">
            <a:off x="5695954" y="977714"/>
            <a:ext cx="1514466" cy="153679"/>
          </a:xfrm>
          <a:prstGeom prst="leftUpArrow">
            <a:avLst>
              <a:gd name="adj1" fmla="val 25000"/>
              <a:gd name="adj2" fmla="val 18941"/>
              <a:gd name="adj3" fmla="val 37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236618" y="63406"/>
            <a:ext cx="1907382" cy="1569660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 smtClean="0"/>
              <a:t>Un-deployed Assigned MW</a:t>
            </a:r>
          </a:p>
          <a:p>
            <a:pPr algn="ctr"/>
            <a:r>
              <a:rPr lang="en-US" sz="1200" dirty="0" smtClean="0"/>
              <a:t>S&amp;B will work with Operations to determine the correct amount to consider during dispute resolution.</a:t>
            </a:r>
          </a:p>
          <a:p>
            <a:pPr algn="ctr"/>
            <a:r>
              <a:rPr lang="en-US" sz="1200" i="1" dirty="0" smtClean="0"/>
              <a:t>PR 6.7.2 (1)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2819400" y="5566670"/>
            <a:ext cx="1447800" cy="235086"/>
          </a:xfrm>
          <a:prstGeom prst="rect">
            <a:avLst/>
          </a:prstGeom>
          <a:solidFill>
            <a:schemeClr val="accent3">
              <a:lumMod val="75000"/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flipH="1">
            <a:off x="1524000" y="5638801"/>
            <a:ext cx="1295397" cy="761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200" y="5334000"/>
            <a:ext cx="1372826" cy="646331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Isolated Assignment Costs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9480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How do you know RUC hours have been successfully “bought-back”?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05682"/>
            <a:ext cx="3810000" cy="2743200"/>
          </a:xfrm>
        </p:spPr>
        <p:txBody>
          <a:bodyPr/>
          <a:lstStyle/>
          <a:p>
            <a:pPr marL="0" indent="0" algn="ctr">
              <a:buNone/>
            </a:pPr>
            <a:endParaRPr lang="en-US" sz="1600" u="sng" dirty="0" smtClean="0"/>
          </a:p>
          <a:p>
            <a:pPr marL="0" indent="0" algn="ctr">
              <a:buNone/>
            </a:pPr>
            <a:r>
              <a:rPr lang="en-US" sz="1600" u="sng" dirty="0" smtClean="0"/>
              <a:t>NOW</a:t>
            </a:r>
          </a:p>
          <a:p>
            <a:pPr marL="0" indent="0" algn="ctr">
              <a:buNone/>
            </a:pPr>
            <a:endParaRPr lang="en-US" sz="1600" u="sng" dirty="0" smtClean="0"/>
          </a:p>
          <a:p>
            <a:r>
              <a:rPr lang="en-US" sz="1600" dirty="0" smtClean="0"/>
              <a:t>Settlement Eligibility process COP status and sets RUC interval value = 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29200" y="1005682"/>
            <a:ext cx="3810000" cy="34139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600" u="sng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u="sng" dirty="0" smtClean="0"/>
              <a:t>AFTER 744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u="sng" dirty="0" smtClean="0"/>
          </a:p>
          <a:p>
            <a:r>
              <a:rPr lang="en-US" sz="1600" dirty="0" smtClean="0"/>
              <a:t>MMS will determine if “buy back” is successful.</a:t>
            </a:r>
          </a:p>
          <a:p>
            <a:r>
              <a:rPr lang="en-US" sz="1600" dirty="0" smtClean="0"/>
              <a:t>CSI_S&amp;B will transform MMS data into a flag where an interval value of 1 will indicate successful “buy back”.</a:t>
            </a:r>
          </a:p>
          <a:p>
            <a:r>
              <a:rPr lang="en-US" sz="1600" dirty="0"/>
              <a:t>Settlement Eligibility </a:t>
            </a:r>
            <a:r>
              <a:rPr lang="en-US" sz="1600" dirty="0" smtClean="0"/>
              <a:t>process consumes MMS flag and </a:t>
            </a:r>
            <a:r>
              <a:rPr lang="en-US" sz="1600" dirty="0"/>
              <a:t>sets RUC interval value = 5 </a:t>
            </a:r>
            <a:r>
              <a:rPr lang="en-US" sz="1600" dirty="0" smtClean="0"/>
              <a:t>where MMS flag interval value = 1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1386682"/>
            <a:ext cx="0" cy="288051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NPRR746- Adjustments Due to Negative Load</a:t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768" y="638172"/>
            <a:ext cx="8641832" cy="557014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u="sng" dirty="0" smtClean="0"/>
              <a:t>What’s changing?</a:t>
            </a:r>
          </a:p>
          <a:p>
            <a:pPr marL="0" indent="0" algn="ctr">
              <a:buNone/>
            </a:pPr>
            <a:endParaRPr lang="en-US" sz="1800" u="sng" dirty="0" smtClean="0"/>
          </a:p>
          <a:p>
            <a:r>
              <a:rPr lang="en-US" sz="1400" dirty="0" smtClean="0"/>
              <a:t>RTAMLTOT </a:t>
            </a:r>
            <a:r>
              <a:rPr lang="en-US" sz="1400" dirty="0" smtClean="0"/>
              <a:t>=   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(max(0, </a:t>
            </a:r>
            <a:r>
              <a:rPr lang="en-US" sz="1400" dirty="0" smtClean="0"/>
              <a:t>RTAML</a:t>
            </a:r>
            <a:r>
              <a:rPr lang="en-US" sz="1400" baseline="-25000" dirty="0" smtClean="0"/>
              <a:t> </a:t>
            </a:r>
            <a:r>
              <a:rPr lang="en-US" sz="1400" baseline="-25000" dirty="0" err="1" smtClean="0"/>
              <a:t>q,p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))</a:t>
            </a:r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en-US" sz="1400" dirty="0" err="1" smtClean="0">
                <a:latin typeface="+mj-lt"/>
                <a:ea typeface="+mj-ea"/>
                <a:cs typeface="+mj-cs"/>
              </a:rPr>
              <a:t>LRS</a:t>
            </a:r>
            <a:r>
              <a:rPr lang="en-US" sz="1400" baseline="-25000" dirty="0" err="1" smtClean="0">
                <a:latin typeface="+mj-lt"/>
                <a:ea typeface="+mj-ea"/>
                <a:cs typeface="+mj-cs"/>
              </a:rPr>
              <a:t>q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= (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max(0,    </a:t>
            </a:r>
            <a:r>
              <a:rPr lang="en-US" sz="1400" dirty="0" smtClean="0"/>
              <a:t>RTAML</a:t>
            </a:r>
            <a:r>
              <a:rPr lang="en-US" sz="1400" baseline="-25000" dirty="0" smtClean="0"/>
              <a:t> </a:t>
            </a:r>
            <a:r>
              <a:rPr lang="en-US" sz="1400" baseline="-25000" dirty="0" err="1" smtClean="0"/>
              <a:t>q,p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/>
              <a:t>)</a:t>
            </a:r>
            <a:r>
              <a:rPr lang="en-US" sz="1400" dirty="0" smtClean="0">
                <a:solidFill>
                  <a:schemeClr val="accent1"/>
                </a:solidFill>
              </a:rPr>
              <a:t>) </a:t>
            </a:r>
            <a:r>
              <a:rPr lang="en-US" sz="1400" dirty="0" smtClean="0"/>
              <a:t>/ RTAMLTOT</a:t>
            </a:r>
          </a:p>
          <a:p>
            <a:endParaRPr lang="en-US" sz="1400" dirty="0" smtClean="0"/>
          </a:p>
          <a:p>
            <a:r>
              <a:rPr lang="en-US" sz="1400" dirty="0" smtClean="0">
                <a:latin typeface="+mj-lt"/>
                <a:ea typeface="+mj-ea"/>
                <a:cs typeface="+mj-cs"/>
              </a:rPr>
              <a:t>HRTAMLTOT = </a:t>
            </a:r>
            <a:r>
              <a:rPr lang="en-US" sz="1400" dirty="0" smtClean="0"/>
              <a:t>     </a:t>
            </a:r>
            <a:r>
              <a:rPr lang="en-US" sz="1400" dirty="0" smtClean="0">
                <a:solidFill>
                  <a:schemeClr val="accent1"/>
                </a:solidFill>
              </a:rPr>
              <a:t>(</a:t>
            </a:r>
            <a:r>
              <a:rPr lang="en-US" sz="1400" dirty="0">
                <a:solidFill>
                  <a:schemeClr val="accent1"/>
                </a:solidFill>
              </a:rPr>
              <a:t>max(0, </a:t>
            </a:r>
            <a:r>
              <a:rPr lang="en-US" sz="1400" dirty="0" smtClean="0">
                <a:solidFill>
                  <a:schemeClr val="accent1"/>
                </a:solidFill>
              </a:rPr>
              <a:t>      </a:t>
            </a:r>
            <a:r>
              <a:rPr lang="en-US" sz="1400" dirty="0" smtClean="0"/>
              <a:t>RTAML</a:t>
            </a:r>
            <a:r>
              <a:rPr lang="en-US" sz="1400" baseline="-25000" dirty="0" smtClean="0"/>
              <a:t> </a:t>
            </a:r>
            <a:r>
              <a:rPr lang="en-US" sz="1400" baseline="-25000" dirty="0" err="1"/>
              <a:t>q,p</a:t>
            </a:r>
            <a:r>
              <a:rPr lang="en-US" sz="1400" dirty="0" smtClean="0">
                <a:solidFill>
                  <a:schemeClr val="accent1"/>
                </a:solidFill>
              </a:rPr>
              <a:t>))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 err="1" smtClean="0"/>
              <a:t>HLRS</a:t>
            </a:r>
            <a:r>
              <a:rPr lang="en-US" sz="1400" baseline="-25000" dirty="0" err="1" smtClean="0"/>
              <a:t>q</a:t>
            </a:r>
            <a:r>
              <a:rPr lang="en-US" sz="1400" dirty="0" smtClean="0"/>
              <a:t>=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        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chemeClr val="accent1"/>
                </a:solidFill>
              </a:rPr>
              <a:t>max(0,       </a:t>
            </a:r>
            <a:r>
              <a:rPr lang="en-US" sz="1400" dirty="0" smtClean="0"/>
              <a:t>RTAML</a:t>
            </a:r>
            <a:r>
              <a:rPr lang="en-US" sz="1400" baseline="-25000" dirty="0" smtClean="0"/>
              <a:t> </a:t>
            </a:r>
            <a:r>
              <a:rPr lang="en-US" sz="1400" baseline="-25000" dirty="0" err="1"/>
              <a:t>q,p</a:t>
            </a:r>
            <a:r>
              <a:rPr lang="en-US" sz="1400" dirty="0" smtClean="0"/>
              <a:t>)</a:t>
            </a:r>
            <a:r>
              <a:rPr lang="en-US" sz="1400" dirty="0" smtClean="0">
                <a:solidFill>
                  <a:schemeClr val="accent1"/>
                </a:solidFill>
              </a:rPr>
              <a:t>)</a:t>
            </a:r>
            <a:r>
              <a:rPr lang="en-US" sz="1400" dirty="0" smtClean="0"/>
              <a:t>/(</a:t>
            </a:r>
            <a:r>
              <a:rPr lang="en-US" sz="1400" dirty="0" smtClean="0">
                <a:solidFill>
                  <a:schemeClr val="accent1"/>
                </a:solidFill>
              </a:rPr>
              <a:t>H</a:t>
            </a:r>
            <a:r>
              <a:rPr lang="en-US" sz="1400" dirty="0" smtClean="0"/>
              <a:t>RTAMLTOT)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 smtClean="0"/>
              <a:t>URTAML =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max(0,</a:t>
            </a:r>
            <a:r>
              <a:rPr lang="en-US" sz="1400" dirty="0" smtClean="0"/>
              <a:t>        (RTAML</a:t>
            </a:r>
            <a:r>
              <a:rPr lang="en-US" sz="1400" baseline="-25000" dirty="0" smtClean="0"/>
              <a:t> </a:t>
            </a:r>
            <a:r>
              <a:rPr lang="en-US" sz="1400" baseline="-25000" dirty="0" err="1" smtClean="0"/>
              <a:t>mp,p,i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)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en-US" sz="1400" dirty="0" err="1" smtClean="0">
                <a:latin typeface="+mj-lt"/>
                <a:ea typeface="+mj-ea"/>
                <a:cs typeface="+mj-cs"/>
              </a:rPr>
              <a:t>ESACAMT</a:t>
            </a:r>
            <a:r>
              <a:rPr lang="en-US" sz="1400" baseline="-25000" dirty="0" err="1" smtClean="0">
                <a:latin typeface="+mj-lt"/>
                <a:ea typeface="+mj-ea"/>
                <a:cs typeface="+mj-cs"/>
              </a:rPr>
              <a:t>q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= LAFF *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max(0,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   RTAML </a:t>
            </a:r>
            <a:r>
              <a:rPr lang="en-US" sz="1400" baseline="-25000" dirty="0" err="1" smtClean="0">
                <a:latin typeface="+mj-lt"/>
                <a:ea typeface="+mj-ea"/>
                <a:cs typeface="+mj-cs"/>
              </a:rPr>
              <a:t>q,p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en-US" sz="1400" dirty="0"/>
              <a:t>ERSLRS </a:t>
            </a:r>
            <a:r>
              <a:rPr lang="en-US" sz="1400" i="1" baseline="-25000" dirty="0"/>
              <a:t>qc(</a:t>
            </a:r>
            <a:r>
              <a:rPr lang="en-US" sz="1400" i="1" baseline="-25000" dirty="0" err="1"/>
              <a:t>tp</a:t>
            </a:r>
            <a:r>
              <a:rPr lang="en-US" sz="1400" i="1" baseline="-25000" dirty="0" smtClean="0"/>
              <a:t>)</a:t>
            </a:r>
            <a:r>
              <a:rPr lang="en-US" sz="1400" i="1" dirty="0" smtClean="0"/>
              <a:t>  </a:t>
            </a:r>
            <a:r>
              <a:rPr lang="en-US" sz="1400" i="1" dirty="0"/>
              <a:t>- “…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If the resultant QSE-level share is negative, the QSE’s share will be 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set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 zero and </a:t>
            </a:r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all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other QSE shares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     		will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 adjusted on a pro rata 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basis such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that </a:t>
            </a:r>
            <a:r>
              <a:rPr lang="en-US" sz="1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the </a:t>
            </a:r>
            <a:r>
              <a:rPr lang="en-US" sz="1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sum of all shares is equal to one</a:t>
            </a:r>
            <a:r>
              <a:rPr lang="en-US" sz="1400" i="1" dirty="0" smtClean="0"/>
              <a:t>.”</a:t>
            </a:r>
            <a:endParaRPr lang="en-US" sz="1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366565"/>
              </p:ext>
            </p:extLst>
          </p:nvPr>
        </p:nvGraphicFramePr>
        <p:xfrm>
          <a:off x="1849177" y="1245309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" name="Equation" r:id="rId4" imgW="139680" imgH="291960" progId="Equation.3">
                  <p:embed/>
                </p:oleObj>
              </mc:Choice>
              <mc:Fallback>
                <p:oleObj name="Equation" r:id="rId4" imgW="139680" imgH="291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177" y="1245309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384399"/>
              </p:ext>
            </p:extLst>
          </p:nvPr>
        </p:nvGraphicFramePr>
        <p:xfrm>
          <a:off x="2036221" y="1765654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0" name="Equation" r:id="rId6" imgW="139680" imgH="291960" progId="Equation.3">
                  <p:embed/>
                </p:oleObj>
              </mc:Choice>
              <mc:Fallback>
                <p:oleObj name="Equation" r:id="rId6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221" y="1765654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389140"/>
              </p:ext>
            </p:extLst>
          </p:nvPr>
        </p:nvGraphicFramePr>
        <p:xfrm>
          <a:off x="2036221" y="2267090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" name="Equation" r:id="rId8" imgW="139680" imgH="291960" progId="Equation.3">
                  <p:embed/>
                </p:oleObj>
              </mc:Choice>
              <mc:Fallback>
                <p:oleObj name="Equation" r:id="rId8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221" y="2267090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655789" y="25201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977759"/>
              </p:ext>
            </p:extLst>
          </p:nvPr>
        </p:nvGraphicFramePr>
        <p:xfrm>
          <a:off x="2873748" y="2246475"/>
          <a:ext cx="161925" cy="467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2" name="Equation" r:id="rId10" imgW="165028" imgH="368140" progId="Equation.3">
                  <p:embed/>
                </p:oleObj>
              </mc:Choice>
              <mc:Fallback>
                <p:oleObj name="Equation" r:id="rId10" imgW="165028" imgH="3681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748" y="2246475"/>
                        <a:ext cx="161925" cy="467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38143"/>
              </p:ext>
            </p:extLst>
          </p:nvPr>
        </p:nvGraphicFramePr>
        <p:xfrm>
          <a:off x="3042815" y="2345948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" name="Equation" r:id="rId12" imgW="139680" imgH="291960" progId="Equation.3">
                  <p:embed/>
                </p:oleObj>
              </mc:Choice>
              <mc:Fallback>
                <p:oleObj name="Equation" r:id="rId12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815" y="2345948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465351"/>
              </p:ext>
            </p:extLst>
          </p:nvPr>
        </p:nvGraphicFramePr>
        <p:xfrm>
          <a:off x="1676400" y="3002360"/>
          <a:ext cx="161925" cy="426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" name="Equation" r:id="rId14" imgW="165028" imgH="368140" progId="Equation.3">
                  <p:embed/>
                </p:oleObj>
              </mc:Choice>
              <mc:Fallback>
                <p:oleObj name="Equation" r:id="rId14" imgW="165028" imgH="3681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02360"/>
                        <a:ext cx="161925" cy="4266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577443"/>
              </p:ext>
            </p:extLst>
          </p:nvPr>
        </p:nvGraphicFramePr>
        <p:xfrm>
          <a:off x="1865758" y="3114502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" name="Equation" r:id="rId15" imgW="139680" imgH="291960" progId="Equation.3">
                  <p:embed/>
                </p:oleObj>
              </mc:Choice>
              <mc:Fallback>
                <p:oleObj name="Equation" r:id="rId15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758" y="3114502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960737"/>
              </p:ext>
            </p:extLst>
          </p:nvPr>
        </p:nvGraphicFramePr>
        <p:xfrm>
          <a:off x="2223265" y="3860599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" name="Equation" r:id="rId17" imgW="139680" imgH="291960" progId="Equation.3">
                  <p:embed/>
                </p:oleObj>
              </mc:Choice>
              <mc:Fallback>
                <p:oleObj name="Equation" r:id="rId17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265" y="3860599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95844"/>
              </p:ext>
            </p:extLst>
          </p:nvPr>
        </p:nvGraphicFramePr>
        <p:xfrm>
          <a:off x="3042815" y="4572000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" name="Equation" r:id="rId18" imgW="139680" imgH="291960" progId="Equation.3">
                  <p:embed/>
                </p:oleObj>
              </mc:Choice>
              <mc:Fallback>
                <p:oleObj name="Equation" r:id="rId18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815" y="4572000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697212"/>
              </p:ext>
            </p:extLst>
          </p:nvPr>
        </p:nvGraphicFramePr>
        <p:xfrm>
          <a:off x="2410309" y="3864863"/>
          <a:ext cx="187325" cy="378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Equation" r:id="rId19" imgW="139680" imgH="279360" progId="Equation.3">
                  <p:embed/>
                </p:oleObj>
              </mc:Choice>
              <mc:Fallback>
                <p:oleObj name="Equation" r:id="rId19" imgW="1396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309" y="3864863"/>
                        <a:ext cx="187325" cy="3780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40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/>
              <a:t>NPRR746- Adjustments Due to Negative Load</a:t>
            </a:r>
            <a:br>
              <a:rPr lang="en-US" sz="1800" dirty="0" smtClean="0"/>
            </a:b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5240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655789" y="25201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90500" y="609600"/>
            <a:ext cx="8686800" cy="5619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u="sng" dirty="0" smtClean="0"/>
              <a:t>What’s not</a:t>
            </a:r>
            <a:r>
              <a:rPr lang="en-US" sz="1800" u="sng" dirty="0" smtClean="0"/>
              <a:t>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800" u="sng" dirty="0" smtClean="0"/>
          </a:p>
          <a:p>
            <a:r>
              <a:rPr lang="en-US" sz="1400" dirty="0" smtClean="0"/>
              <a:t>RTAML- </a:t>
            </a:r>
            <a:r>
              <a:rPr lang="en-US" sz="1400" dirty="0" smtClean="0"/>
              <a:t>Real-Time </a:t>
            </a:r>
            <a:r>
              <a:rPr lang="en-US" sz="1400" dirty="0"/>
              <a:t>Adjusted Metered Load per QSE per Settlement </a:t>
            </a:r>
            <a:r>
              <a:rPr lang="en-US" sz="1400" dirty="0" smtClean="0"/>
              <a:t>Point</a:t>
            </a:r>
            <a:endParaRPr lang="en-US" sz="1400" dirty="0"/>
          </a:p>
          <a:p>
            <a:pPr marL="0" indent="0">
              <a:buNone/>
            </a:pPr>
            <a:endParaRPr lang="en-US" sz="1800" u="sng" dirty="0" smtClean="0"/>
          </a:p>
          <a:p>
            <a:pPr lvl="0"/>
            <a:r>
              <a:rPr lang="en-US" sz="1400" dirty="0"/>
              <a:t>RUCSFSNAP </a:t>
            </a:r>
            <a:r>
              <a:rPr lang="en-US" sz="1400" baseline="-25000" dirty="0" err="1"/>
              <a:t>ruc,q,i</a:t>
            </a:r>
            <a:r>
              <a:rPr lang="en-US" sz="1400" dirty="0"/>
              <a:t> </a:t>
            </a:r>
            <a:r>
              <a:rPr lang="en-US" sz="1400" dirty="0" smtClean="0"/>
              <a:t>= Max </a:t>
            </a:r>
            <a:r>
              <a:rPr lang="en-US" sz="1400" dirty="0"/>
              <a:t>(0, </a:t>
            </a:r>
            <a:r>
              <a:rPr lang="en-US" sz="1400" dirty="0" smtClean="0"/>
              <a:t>((     RTAML </a:t>
            </a:r>
            <a:r>
              <a:rPr lang="en-US" sz="1400" baseline="-25000" dirty="0" err="1"/>
              <a:t>q,p,i</a:t>
            </a:r>
            <a:r>
              <a:rPr lang="en-US" sz="1400" dirty="0"/>
              <a:t> * 4) </a:t>
            </a:r>
            <a:r>
              <a:rPr lang="en-US" sz="1400" dirty="0" smtClean="0"/>
              <a:t>+     RTDCEXP </a:t>
            </a:r>
            <a:r>
              <a:rPr lang="en-US" sz="1400" baseline="-25000" dirty="0"/>
              <a:t>q, p, </a:t>
            </a:r>
            <a:r>
              <a:rPr lang="en-US" sz="1400" baseline="-25000" dirty="0" err="1"/>
              <a:t>i</a:t>
            </a:r>
            <a:r>
              <a:rPr lang="en-US" sz="1400" baseline="-25000" dirty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RUCCAPSNAP</a:t>
            </a:r>
            <a:r>
              <a:rPr lang="en-US" sz="1400" baseline="-25000" dirty="0" err="1" smtClean="0"/>
              <a:t>ruc,q,i</a:t>
            </a:r>
            <a:r>
              <a:rPr lang="en-US" sz="1400" dirty="0" smtClean="0"/>
              <a:t>))</a:t>
            </a:r>
          </a:p>
          <a:p>
            <a:pPr marL="0" lvl="0" indent="0">
              <a:buNone/>
            </a:pPr>
            <a:endParaRPr lang="en-US" sz="1400" dirty="0"/>
          </a:p>
          <a:p>
            <a:pPr lvl="0"/>
            <a:r>
              <a:rPr lang="en-US" sz="1400" dirty="0"/>
              <a:t>RUCSFADJ</a:t>
            </a:r>
            <a:r>
              <a:rPr lang="en-US" sz="1400" baseline="-25000" dirty="0"/>
              <a:t> </a:t>
            </a:r>
            <a:r>
              <a:rPr lang="en-US" sz="1400" baseline="-25000" dirty="0" err="1"/>
              <a:t>ruc,q,i</a:t>
            </a:r>
            <a:r>
              <a:rPr lang="en-US" sz="1400" baseline="-25000" dirty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	   Max </a:t>
            </a:r>
            <a:r>
              <a:rPr lang="en-US" sz="1400" dirty="0"/>
              <a:t>(0, </a:t>
            </a:r>
            <a:r>
              <a:rPr lang="en-US" sz="1400" dirty="0" smtClean="0"/>
              <a:t>((     </a:t>
            </a:r>
            <a:r>
              <a:rPr lang="en-US" sz="1400" dirty="0" err="1" smtClean="0"/>
              <a:t>RTAML</a:t>
            </a:r>
            <a:r>
              <a:rPr lang="en-US" sz="1400" baseline="-25000" dirty="0" err="1" smtClean="0"/>
              <a:t>q,p,i</a:t>
            </a:r>
            <a:r>
              <a:rPr lang="en-US" sz="1400" dirty="0"/>
              <a:t>) *4) +  </a:t>
            </a:r>
            <a:r>
              <a:rPr lang="en-US" sz="1400" dirty="0" smtClean="0"/>
              <a:t>  RTDCEXP </a:t>
            </a:r>
            <a:r>
              <a:rPr lang="en-US" sz="1400" baseline="-25000" dirty="0"/>
              <a:t>q, p, </a:t>
            </a:r>
            <a:r>
              <a:rPr lang="en-US" sz="1400" baseline="-25000" dirty="0" err="1"/>
              <a:t>i</a:t>
            </a:r>
            <a:r>
              <a:rPr lang="en-US" sz="1400" baseline="-25000" dirty="0"/>
              <a:t> </a:t>
            </a:r>
            <a:r>
              <a:rPr lang="en-US" sz="1400" dirty="0" smtClean="0"/>
              <a:t>–</a:t>
            </a:r>
          </a:p>
          <a:p>
            <a:pPr marL="0" lvl="0" indent="0">
              <a:buNone/>
            </a:pPr>
            <a:r>
              <a:rPr lang="en-US" sz="1400" dirty="0" smtClean="0"/>
              <a:t>	           	   ( r=</a:t>
            </a:r>
            <a:r>
              <a:rPr lang="en-US" sz="1400" dirty="0" err="1" smtClean="0"/>
              <a:t>WGRsOnly</a:t>
            </a:r>
            <a:r>
              <a:rPr lang="en-US" sz="1400" dirty="0" smtClean="0"/>
              <a:t> </a:t>
            </a:r>
            <a:r>
              <a:rPr lang="en-US" sz="1400" dirty="0"/>
              <a:t> </a:t>
            </a:r>
            <a:r>
              <a:rPr lang="en-US" sz="1400" dirty="0" smtClean="0"/>
              <a:t>  HASLSNAP </a:t>
            </a:r>
            <a:r>
              <a:rPr lang="en-US" sz="1400" baseline="-25000" dirty="0" err="1"/>
              <a:t>ruc</a:t>
            </a:r>
            <a:r>
              <a:rPr lang="en-US" sz="1400" baseline="-25000" dirty="0"/>
              <a:t>, q, r, h </a:t>
            </a:r>
            <a:r>
              <a:rPr lang="en-US" sz="1400" dirty="0" smtClean="0"/>
              <a:t>+ </a:t>
            </a:r>
            <a:r>
              <a:rPr lang="en-US" sz="1400" dirty="0" err="1" smtClean="0"/>
              <a:t>RUCCAPADJ</a:t>
            </a:r>
            <a:r>
              <a:rPr lang="en-US" sz="1400" baseline="-25000" dirty="0" err="1" smtClean="0"/>
              <a:t>q,i</a:t>
            </a:r>
            <a:r>
              <a:rPr lang="en-US" sz="1400" dirty="0" smtClean="0"/>
              <a:t>))</a:t>
            </a:r>
          </a:p>
          <a:p>
            <a:pPr marL="0" lvl="0" indent="0">
              <a:buNone/>
            </a:pPr>
            <a:endParaRPr lang="en-US" sz="1400" dirty="0"/>
          </a:p>
          <a:p>
            <a:pPr lvl="0"/>
            <a:r>
              <a:rPr lang="en-US" sz="1400" dirty="0"/>
              <a:t>RTEIAMT </a:t>
            </a:r>
            <a:r>
              <a:rPr lang="en-US" sz="1400" baseline="-25000" dirty="0"/>
              <a:t>q, p </a:t>
            </a:r>
            <a:r>
              <a:rPr lang="en-US" sz="1400" dirty="0"/>
              <a:t>= </a:t>
            </a:r>
            <a:r>
              <a:rPr lang="en-US" sz="1400" dirty="0" smtClean="0"/>
              <a:t>	   (-</a:t>
            </a:r>
            <a:r>
              <a:rPr lang="en-US" sz="1400" dirty="0"/>
              <a:t>1) * {[RTSPP </a:t>
            </a:r>
            <a:r>
              <a:rPr lang="en-US" sz="1400" baseline="-25000" dirty="0"/>
              <a:t>p</a:t>
            </a:r>
            <a:r>
              <a:rPr lang="en-US" sz="1400" dirty="0"/>
              <a:t> * [(</a:t>
            </a:r>
            <a:r>
              <a:rPr lang="en-US" sz="1400" dirty="0" smtClean="0"/>
              <a:t>SSSK </a:t>
            </a:r>
            <a:r>
              <a:rPr lang="en-US" sz="1400" baseline="-25000" dirty="0" smtClean="0"/>
              <a:t>q</a:t>
            </a:r>
            <a:r>
              <a:rPr lang="en-US" sz="1400" baseline="-25000" dirty="0"/>
              <a:t>, p </a:t>
            </a:r>
            <a:r>
              <a:rPr lang="en-US" sz="1400" dirty="0"/>
              <a:t>* ¼) + (DAEP </a:t>
            </a:r>
            <a:r>
              <a:rPr lang="en-US" sz="1400" baseline="-25000" dirty="0"/>
              <a:t>q, p </a:t>
            </a:r>
            <a:r>
              <a:rPr lang="en-US" sz="1400" dirty="0"/>
              <a:t>* ¼) + </a:t>
            </a:r>
            <a:r>
              <a:rPr lang="en-US" sz="1400" dirty="0" smtClean="0"/>
              <a:t>(</a:t>
            </a:r>
            <a:r>
              <a:rPr lang="en-US" sz="1400" dirty="0"/>
              <a:t>RTQQEP </a:t>
            </a:r>
            <a:r>
              <a:rPr lang="en-US" sz="1400" baseline="-25000" dirty="0"/>
              <a:t>q, </a:t>
            </a:r>
            <a:r>
              <a:rPr lang="en-US" sz="1400" baseline="-25000" dirty="0" smtClean="0"/>
              <a:t>p </a:t>
            </a:r>
            <a:r>
              <a:rPr lang="en-US" sz="1400" dirty="0"/>
              <a:t>* ¼) – </a:t>
            </a:r>
            <a:endParaRPr lang="en-US" sz="1400" dirty="0" smtClean="0"/>
          </a:p>
          <a:p>
            <a:pPr marL="0" lv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   (</a:t>
            </a:r>
            <a:r>
              <a:rPr lang="en-US" sz="1400" dirty="0"/>
              <a:t>SSSR </a:t>
            </a:r>
            <a:r>
              <a:rPr lang="en-US" sz="1400" baseline="-25000" dirty="0"/>
              <a:t>q, p </a:t>
            </a:r>
            <a:r>
              <a:rPr lang="en-US" sz="1400" dirty="0"/>
              <a:t>* </a:t>
            </a:r>
            <a:r>
              <a:rPr lang="en-US" sz="1400" dirty="0" smtClean="0"/>
              <a:t>¼) </a:t>
            </a:r>
            <a:r>
              <a:rPr lang="en-US" sz="1400" dirty="0"/>
              <a:t>– (DAES </a:t>
            </a:r>
            <a:r>
              <a:rPr lang="en-US" sz="1400" baseline="-25000" dirty="0"/>
              <a:t>q, p </a:t>
            </a:r>
            <a:r>
              <a:rPr lang="en-US" sz="1400" dirty="0"/>
              <a:t>* ¼) </a:t>
            </a:r>
            <a:r>
              <a:rPr lang="en-US" sz="1400" dirty="0" smtClean="0"/>
              <a:t>– </a:t>
            </a:r>
            <a:r>
              <a:rPr lang="en-US" sz="1400" dirty="0"/>
              <a:t>(RTQQES </a:t>
            </a:r>
            <a:r>
              <a:rPr lang="en-US" sz="1400" baseline="-25000" dirty="0"/>
              <a:t>q, p </a:t>
            </a:r>
            <a:r>
              <a:rPr lang="en-US" sz="1400" dirty="0"/>
              <a:t>* ¼)]] </a:t>
            </a:r>
            <a:endParaRPr lang="en-US" sz="1400" dirty="0" smtClean="0"/>
          </a:p>
          <a:p>
            <a:pPr marL="0" lv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   + </a:t>
            </a:r>
            <a:r>
              <a:rPr lang="en-US" sz="1400" dirty="0"/>
              <a:t>[RTSPPEW </a:t>
            </a:r>
            <a:r>
              <a:rPr lang="en-US" sz="1400" baseline="-25000" dirty="0"/>
              <a:t>p</a:t>
            </a:r>
            <a:r>
              <a:rPr lang="en-US" sz="1400" dirty="0"/>
              <a:t> * </a:t>
            </a:r>
            <a:r>
              <a:rPr lang="en-US" sz="1400" dirty="0" smtClean="0"/>
              <a:t>(</a:t>
            </a:r>
            <a:r>
              <a:rPr lang="en-US" sz="1400" dirty="0"/>
              <a:t>RTMGNM </a:t>
            </a:r>
            <a:r>
              <a:rPr lang="en-US" sz="1400" baseline="-25000" dirty="0"/>
              <a:t>q, p </a:t>
            </a:r>
            <a:r>
              <a:rPr lang="en-US" sz="1400" dirty="0"/>
              <a:t>– RTAML </a:t>
            </a:r>
            <a:r>
              <a:rPr lang="en-US" sz="1400" baseline="-25000" dirty="0"/>
              <a:t>q, p</a:t>
            </a:r>
            <a:r>
              <a:rPr lang="en-US" sz="1400" dirty="0" smtClean="0"/>
              <a:t>)]}</a:t>
            </a:r>
          </a:p>
          <a:p>
            <a:pPr marL="0" lvl="0" indent="0">
              <a:buNone/>
            </a:pPr>
            <a:endParaRPr lang="en-US" sz="1400" dirty="0"/>
          </a:p>
          <a:p>
            <a:r>
              <a:rPr lang="en-US" sz="1400" dirty="0" smtClean="0"/>
              <a:t>MLRS(Z) = LRS in the peak interval of the month. LRS will be adjusted to handle negative load.</a:t>
            </a:r>
          </a:p>
          <a:p>
            <a:endParaRPr lang="en-US" sz="1200" dirty="0" smtClean="0"/>
          </a:p>
          <a:p>
            <a:pPr lvl="4"/>
            <a:r>
              <a:rPr lang="en-US" sz="1200" dirty="0"/>
              <a:t>Between 1/1/2012 and 1/21/2016, there was only one instance of MLRS being negative (JULY 2015). MLRSZ was negative twice </a:t>
            </a:r>
            <a:r>
              <a:rPr lang="en-US" sz="1200" dirty="0" smtClean="0"/>
              <a:t>(JUNE </a:t>
            </a:r>
            <a:r>
              <a:rPr lang="en-US" sz="1200" dirty="0"/>
              <a:t>2014 and JULY </a:t>
            </a:r>
            <a:r>
              <a:rPr lang="en-US" sz="1200" dirty="0" smtClean="0"/>
              <a:t>2015). </a:t>
            </a:r>
            <a:r>
              <a:rPr lang="en-US" sz="1200" dirty="0"/>
              <a:t>All negative values were seen from a single QSE</a:t>
            </a:r>
            <a:r>
              <a:rPr lang="en-US" sz="1200" dirty="0" smtClean="0"/>
              <a:t>.</a:t>
            </a:r>
          </a:p>
          <a:p>
            <a:pPr lvl="4"/>
            <a:endParaRPr lang="en-US" sz="1200" dirty="0"/>
          </a:p>
          <a:p>
            <a:pPr lvl="4"/>
            <a:r>
              <a:rPr lang="en-US" sz="1200" dirty="0"/>
              <a:t>June 2014- LACMRZAMT = $</a:t>
            </a:r>
            <a:r>
              <a:rPr lang="en-US" sz="1200" dirty="0" smtClean="0"/>
              <a:t>69.90</a:t>
            </a:r>
          </a:p>
          <a:p>
            <a:pPr lvl="4"/>
            <a:endParaRPr lang="en-US" sz="1200" dirty="0"/>
          </a:p>
          <a:p>
            <a:pPr lvl="4"/>
            <a:r>
              <a:rPr lang="en-US" sz="1200" dirty="0"/>
              <a:t>July 2015- LACMRNZAMT = $21.49 ; LACMRZAMT =   $59.43 ; LACRRAMT = $18.80</a:t>
            </a: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pPr lvl="1"/>
            <a:r>
              <a:rPr lang="en-US" sz="1000" dirty="0"/>
              <a:t>	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 smtClean="0">
              <a:latin typeface="+mj-lt"/>
              <a:ea typeface="+mj-ea"/>
              <a:cs typeface="+mj-cs"/>
            </a:endParaRPr>
          </a:p>
          <a:p>
            <a:endParaRPr lang="en-US" sz="1800" dirty="0" smtClean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716912"/>
              </p:ext>
            </p:extLst>
          </p:nvPr>
        </p:nvGraphicFramePr>
        <p:xfrm>
          <a:off x="3048000" y="1820111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Equation" r:id="rId4" imgW="139680" imgH="291960" progId="Equation.3">
                  <p:embed/>
                </p:oleObj>
              </mc:Choice>
              <mc:Fallback>
                <p:oleObj name="Equation" r:id="rId4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20111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550195"/>
              </p:ext>
            </p:extLst>
          </p:nvPr>
        </p:nvGraphicFramePr>
        <p:xfrm>
          <a:off x="4640564" y="1802803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name="Equation" r:id="rId6" imgW="139680" imgH="291960" progId="Equation.3">
                  <p:embed/>
                </p:oleObj>
              </mc:Choice>
              <mc:Fallback>
                <p:oleObj name="Equation" r:id="rId6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564" y="1802803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246858"/>
              </p:ext>
            </p:extLst>
          </p:nvPr>
        </p:nvGraphicFramePr>
        <p:xfrm>
          <a:off x="3048000" y="2326878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Equation" r:id="rId7" imgW="139680" imgH="291960" progId="Equation.3">
                  <p:embed/>
                </p:oleObj>
              </mc:Choice>
              <mc:Fallback>
                <p:oleObj name="Equation" r:id="rId7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26878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093923"/>
              </p:ext>
            </p:extLst>
          </p:nvPr>
        </p:nvGraphicFramePr>
        <p:xfrm>
          <a:off x="3441439" y="2651919"/>
          <a:ext cx="1873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Equation" r:id="rId8" imgW="139680" imgH="266400" progId="Equation.3">
                  <p:embed/>
                </p:oleObj>
              </mc:Choice>
              <mc:Fallback>
                <p:oleObj name="Equation" r:id="rId8" imgW="1396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439" y="2651919"/>
                        <a:ext cx="187325" cy="352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567300"/>
              </p:ext>
            </p:extLst>
          </p:nvPr>
        </p:nvGraphicFramePr>
        <p:xfrm>
          <a:off x="4533900" y="2311035"/>
          <a:ext cx="187044" cy="38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Equation" r:id="rId10" imgW="139680" imgH="291960" progId="Equation.3">
                  <p:embed/>
                </p:oleObj>
              </mc:Choice>
              <mc:Fallback>
                <p:oleObj name="Equation" r:id="rId10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2311035"/>
                        <a:ext cx="187044" cy="386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9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What’s on the horizon?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70898"/>
              </p:ext>
            </p:extLst>
          </p:nvPr>
        </p:nvGraphicFramePr>
        <p:xfrm>
          <a:off x="609600" y="1007190"/>
          <a:ext cx="81534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2407920"/>
                <a:gridCol w="1143000"/>
                <a:gridCol w="1371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NPRR419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RTEI/RMR revisions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APR-2016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NPRR617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 Offer Flexibility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NPRR700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Actual Fuel</a:t>
                      </a:r>
                      <a:r>
                        <a:rPr lang="en-US" sz="1600" baseline="0" dirty="0" smtClean="0"/>
                        <a:t> Costs in Start Up Offer Caps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MAY-2016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NPRR662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Proxy Energy Offer Curves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NPRR272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Definition</a:t>
                      </a:r>
                      <a:r>
                        <a:rPr lang="en-US" sz="1600" baseline="0" dirty="0" smtClean="0"/>
                        <a:t> and Participation of QSGRs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NOV-2016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</TotalTime>
  <Words>652</Words>
  <Application>Microsoft Office PowerPoint</Application>
  <PresentationFormat>On-screen Show (4:3)</PresentationFormat>
  <Paragraphs>176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1_Custom Design</vt:lpstr>
      <vt:lpstr>Office Theme</vt:lpstr>
      <vt:lpstr>Custom Design</vt:lpstr>
      <vt:lpstr>Equation</vt:lpstr>
      <vt:lpstr>PowerPoint Presentation</vt:lpstr>
      <vt:lpstr>PowerPoint Presentation</vt:lpstr>
      <vt:lpstr>NPRR689 – 2/10/2016 production release (R1)</vt:lpstr>
      <vt:lpstr>NPRR689 – 2/10/2016 production release (R1)</vt:lpstr>
      <vt:lpstr>NPRR689 – 2/10/2016 production release (R1)</vt:lpstr>
      <vt:lpstr>How do you know RUC hours have been successfully “bought-back”?</vt:lpstr>
      <vt:lpstr>NPRR746- Adjustments Due to Negative Load </vt:lpstr>
      <vt:lpstr>NPRR746- Adjustments Due to Negative Load </vt:lpstr>
      <vt:lpstr>What’s on the horizon?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87</cp:revision>
  <cp:lastPrinted>2016-01-21T20:53:15Z</cp:lastPrinted>
  <dcterms:created xsi:type="dcterms:W3CDTF">2016-01-21T15:20:31Z</dcterms:created>
  <dcterms:modified xsi:type="dcterms:W3CDTF">2016-02-11T20:30:40Z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