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372" r:id="rId2"/>
    <p:sldId id="302" r:id="rId3"/>
    <p:sldId id="511" r:id="rId4"/>
    <p:sldId id="542" r:id="rId5"/>
    <p:sldId id="534" r:id="rId6"/>
    <p:sldId id="553" r:id="rId7"/>
    <p:sldId id="551" r:id="rId8"/>
    <p:sldId id="406" r:id="rId9"/>
    <p:sldId id="554" r:id="rId10"/>
    <p:sldId id="555" r:id="rId11"/>
    <p:sldId id="556" r:id="rId12"/>
    <p:sldId id="557" r:id="rId13"/>
    <p:sldId id="558" r:id="rId14"/>
    <p:sldId id="559" r:id="rId15"/>
    <p:sldId id="560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1D8FD"/>
    <a:srgbClr val="FFFF99"/>
    <a:srgbClr val="FFFF66"/>
    <a:srgbClr val="40949A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2" autoAdjust="0"/>
    <p:restoredTop sz="99710" autoAdjust="0"/>
  </p:normalViewPr>
  <p:slideViewPr>
    <p:cSldViewPr>
      <p:cViewPr varScale="1">
        <p:scale>
          <a:sx n="89" d="100"/>
          <a:sy n="89" d="100"/>
        </p:scale>
        <p:origin x="-210" y="-108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510"/>
            <a:ext cx="5607050" cy="418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F9FDEEA-5704-4A08-B22C-F16CA0CD2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C51442-EDE7-4953-BB55-E71AD2260C8B}" type="slidenum">
              <a:rPr lang="en-US" sz="1200" b="0" smtClean="0"/>
              <a:pPr eaLnBrk="1" hangingPunct="1"/>
              <a:t>1</a:t>
            </a:fld>
            <a:endParaRPr lang="en-US" sz="1200" b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20909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C6C10A-D400-4959-AADD-84A684719EDF}" type="slidenum">
              <a:rPr lang="en-US" sz="1200" b="0" smtClean="0"/>
              <a:pPr eaLnBrk="1" hangingPunct="1"/>
              <a:t>2</a:t>
            </a:fld>
            <a:endParaRPr lang="en-US" sz="1200" b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2778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D5EF8A-C74D-4291-9FCD-C4E7EF3299C6}" type="slidenum">
              <a:rPr lang="en-US" sz="1200" b="0" smtClean="0"/>
              <a:pPr eaLnBrk="1" hangingPunct="1"/>
              <a:t>8</a:t>
            </a:fld>
            <a:endParaRPr lang="en-US" sz="1200" b="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7641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533400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2133600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333625" y="5067300"/>
            <a:ext cx="2895600" cy="4191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8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8124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6BAE-A68F-473A-A2D7-CEEA128D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1051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CF20-39D3-4579-9E24-257361C91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72103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1981A-7905-41B0-8858-66AAA0FFB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20656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CEAF1-53AD-46BE-9176-013B2A2B7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3355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7839-E9E5-4038-9852-0A72C69A2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447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D15DB-F492-417C-B3C1-95863FCAA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4154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55851-3123-4476-B2AC-37AA76559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057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0A38D-180F-42DE-8177-B03C7616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3426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C2D1-2CC9-45D0-AD2A-3A9F9D77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5321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6BC6-3DFE-4977-B534-48CCD8B6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399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ADD4-17AA-47F5-8402-FBC938F97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012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E718ABEB-4B20-4DAD-9F08-0F3C9742E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03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>
            <a:off x="8229600" y="6248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fld id="{03670EEC-6877-42F5-BF6B-1CB534FE5D5D}" type="slidenum">
              <a:rPr lang="en-US" sz="1200" b="0"/>
              <a:pPr algn="ctr"/>
              <a:t>‹#›</a:t>
            </a:fld>
            <a:endParaRPr 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0" r:id="rId8"/>
    <p:sldLayoutId id="2147484181" r:id="rId9"/>
    <p:sldLayoutId id="2147484182" r:id="rId10"/>
    <p:sldLayoutId id="2147484183" r:id="rId11"/>
    <p:sldLayoutId id="21474841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/inde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71600" y="2133600"/>
            <a:ext cx="7239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0" kern="0" dirty="0">
                <a:latin typeface="+mj-lt"/>
              </a:rPr>
              <a:t>Project Update and Summary of Project Priority List (PPL) </a:t>
            </a:r>
            <a:r>
              <a:rPr lang="en-US" sz="2800" b="0" kern="0" dirty="0" smtClean="0">
                <a:latin typeface="+mj-lt"/>
              </a:rPr>
              <a:t>Activity</a:t>
            </a:r>
            <a:endParaRPr lang="en-US" sz="2800" b="0" kern="0" dirty="0">
              <a:latin typeface="+mj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3581400"/>
            <a:ext cx="2895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+mn-lt"/>
              </a:rPr>
              <a:t>February 11, 2016</a:t>
            </a:r>
            <a:endParaRPr lang="en-US" sz="2000" kern="0" dirty="0">
              <a:latin typeface="+mn-lt"/>
            </a:endParaRPr>
          </a:p>
        </p:txBody>
      </p:sp>
      <p:sp>
        <p:nvSpPr>
          <p:cNvPr id="7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1/31/2016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5562600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273780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1/31/2016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85800"/>
            <a:ext cx="9144000" cy="5641975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56787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1/31/2016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85800"/>
            <a:ext cx="9144000" cy="5641975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91790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1/31/2016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685801"/>
            <a:ext cx="9124950" cy="5562600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268905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</a:t>
            </a: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1/31/2016</a:t>
            </a:r>
            <a:endParaRPr lang="en-US" sz="18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" y="685800"/>
            <a:ext cx="9124950" cy="5581650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409583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85800"/>
            <a:ext cx="9144000" cy="5559425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</a:t>
            </a: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1/31/2016</a:t>
            </a:r>
            <a:endParaRPr lang="en-US" sz="18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424636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60198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2016 Project Update – Agenda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077200" cy="4267200"/>
          </a:xfrm>
        </p:spPr>
        <p:txBody>
          <a:bodyPr/>
          <a:lstStyle/>
          <a:p>
            <a:pPr marL="571500" lvl="1" indent="-228600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Project Portfolio Update</a:t>
            </a:r>
            <a:r>
              <a:rPr lang="en-US" dirty="0"/>
              <a:t>	</a:t>
            </a:r>
            <a:r>
              <a:rPr lang="en-US" sz="1800" dirty="0"/>
              <a:t>p. </a:t>
            </a:r>
            <a:r>
              <a:rPr lang="en-US" sz="1800" dirty="0" smtClean="0"/>
              <a:t>3-7</a:t>
            </a:r>
            <a:endParaRPr lang="en-US" sz="1800" dirty="0"/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Recent/Upcoming Project Highlights</a:t>
            </a:r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2016 </a:t>
            </a:r>
            <a:r>
              <a:rPr lang="en-US" dirty="0"/>
              <a:t>Release </a:t>
            </a:r>
            <a:r>
              <a:rPr lang="en-US" dirty="0" smtClean="0"/>
              <a:t>Targets</a:t>
            </a:r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2016 Project Spending Forecast</a:t>
            </a:r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ERCOT Internal Labor Rate Revision</a:t>
            </a:r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Revision Request Impact Analysis Process Review</a:t>
            </a:r>
          </a:p>
          <a:p>
            <a:pPr marL="342900" lvl="1" indent="0" eaLnBrk="1" hangingPunct="1">
              <a:buFontTx/>
              <a:buNone/>
              <a:tabLst>
                <a:tab pos="1143000" algn="l"/>
                <a:tab pos="2514600" algn="l"/>
                <a:tab pos="6864350" algn="l"/>
              </a:tabLst>
              <a:defRPr/>
            </a:pPr>
            <a:endParaRPr lang="en-US" sz="1050" dirty="0"/>
          </a:p>
          <a:p>
            <a:pPr marL="571500" lvl="1" indent="-228600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Appendix</a:t>
            </a:r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Project Portfolio Gantt Chart</a:t>
            </a:r>
            <a:r>
              <a:rPr lang="en-US" dirty="0"/>
              <a:t>	</a:t>
            </a:r>
            <a:r>
              <a:rPr lang="en-US" dirty="0" smtClean="0"/>
              <a:t>p</a:t>
            </a:r>
            <a:r>
              <a:rPr lang="en-US" dirty="0"/>
              <a:t>. </a:t>
            </a:r>
            <a:r>
              <a:rPr lang="en-US" dirty="0" smtClean="0"/>
              <a:t>8-15</a:t>
            </a:r>
          </a:p>
          <a:p>
            <a:pPr marL="342900" lvl="1" indent="0" eaLnBrk="1" hangingPunct="1">
              <a:buFontTx/>
              <a:buNone/>
              <a:tabLst>
                <a:tab pos="1143000" algn="l"/>
                <a:tab pos="2514600" algn="l"/>
                <a:tab pos="6864350" algn="l"/>
              </a:tabLst>
              <a:defRPr/>
            </a:pPr>
            <a:endParaRPr lang="en-US" sz="1600" dirty="0"/>
          </a:p>
          <a:p>
            <a:pPr marL="571500" lvl="1" indent="-228600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endParaRPr lang="en-US" sz="1600" dirty="0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685800" y="5410200"/>
            <a:ext cx="7772400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b="0"/>
              <a:t>Location of Project Priority List (PPL):   </a:t>
            </a:r>
            <a:r>
              <a:rPr lang="en-US" b="0">
                <a:hlinkClick r:id="rId3"/>
              </a:rPr>
              <a:t>http://www.ercot.com/services/projects/index</a:t>
            </a:r>
            <a:endParaRPr lang="en-US" b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800" b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64770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Recent / Upcoming Project Highlights</a:t>
            </a:r>
          </a:p>
        </p:txBody>
      </p:sp>
      <p:sp>
        <p:nvSpPr>
          <p:cNvPr id="5123" name="Content Placeholder 16"/>
          <p:cNvSpPr>
            <a:spLocks noGrp="1"/>
          </p:cNvSpPr>
          <p:nvPr>
            <p:ph idx="1"/>
          </p:nvPr>
        </p:nvSpPr>
        <p:spPr>
          <a:xfrm>
            <a:off x="84664" y="762000"/>
            <a:ext cx="8991600" cy="5334000"/>
          </a:xfrm>
        </p:spPr>
        <p:txBody>
          <a:bodyPr/>
          <a:lstStyle/>
          <a:p>
            <a:pPr eaLnBrk="1" hangingPunct="1">
              <a:tabLst>
                <a:tab pos="6862763" algn="l"/>
              </a:tabLst>
            </a:pPr>
            <a:r>
              <a:rPr lang="en-US" dirty="0" smtClean="0"/>
              <a:t>2016 February Release </a:t>
            </a:r>
            <a:r>
              <a:rPr lang="en-US" dirty="0"/>
              <a:t>– Week of </a:t>
            </a:r>
            <a:r>
              <a:rPr lang="en-US" dirty="0" smtClean="0"/>
              <a:t>2/2/2016</a:t>
            </a:r>
            <a:r>
              <a:rPr lang="en-US" i="1" dirty="0">
                <a:solidFill>
                  <a:srgbClr val="00B050"/>
                </a:solidFill>
              </a:rPr>
              <a:t>	 </a:t>
            </a:r>
            <a:r>
              <a:rPr lang="en-US" i="1" dirty="0" smtClean="0">
                <a:solidFill>
                  <a:srgbClr val="00B050"/>
                </a:solidFill>
              </a:rPr>
              <a:t>Complete</a:t>
            </a:r>
            <a:endParaRPr lang="en-US" i="1" dirty="0">
              <a:solidFill>
                <a:srgbClr val="00B050"/>
              </a:solidFill>
            </a:endParaRP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NPRR588 </a:t>
            </a:r>
            <a:r>
              <a:rPr lang="en-US" sz="1600" dirty="0"/>
              <a:t>– Clarifications for PV Generation Resources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NPRR615 </a:t>
            </a:r>
            <a:r>
              <a:rPr lang="en-US" sz="1600" dirty="0"/>
              <a:t>– PVGR Forecasting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NPRR686 </a:t>
            </a:r>
            <a:r>
              <a:rPr lang="en-US" sz="1600" dirty="0"/>
              <a:t>– Changing the IRR Forecast from Next 48 Hours to Next 168 Hours</a:t>
            </a:r>
            <a:endParaRPr lang="en-US" sz="1600" dirty="0" smtClean="0"/>
          </a:p>
          <a:p>
            <a:pPr lvl="2" eaLnBrk="1" hangingPunct="1">
              <a:tabLst>
                <a:tab pos="6862763" algn="l"/>
              </a:tabLst>
            </a:pPr>
            <a:r>
              <a:rPr lang="en-US" sz="1600" dirty="0" smtClean="0"/>
              <a:t>Solar elements</a:t>
            </a:r>
            <a:endParaRPr lang="en-US" sz="1600" dirty="0"/>
          </a:p>
          <a:p>
            <a:pPr eaLnBrk="1" hangingPunct="1">
              <a:tabLst>
                <a:tab pos="6862763" algn="l"/>
              </a:tabLst>
            </a:pPr>
            <a:endParaRPr lang="en-US" sz="1600" dirty="0" smtClean="0"/>
          </a:p>
          <a:p>
            <a:pPr eaLnBrk="1" hangingPunct="1">
              <a:tabLst>
                <a:tab pos="6862763" algn="l"/>
              </a:tabLst>
            </a:pPr>
            <a:r>
              <a:rPr lang="en-US" dirty="0"/>
              <a:t>2016 </a:t>
            </a:r>
            <a:r>
              <a:rPr lang="en-US" dirty="0" smtClean="0"/>
              <a:t>April Release </a:t>
            </a:r>
            <a:r>
              <a:rPr lang="en-US" dirty="0"/>
              <a:t>– Week of </a:t>
            </a:r>
            <a:r>
              <a:rPr lang="en-US" dirty="0" smtClean="0"/>
              <a:t>4/5/2016</a:t>
            </a:r>
            <a:r>
              <a:rPr lang="en-US" i="1" dirty="0">
                <a:solidFill>
                  <a:srgbClr val="00B050"/>
                </a:solidFill>
              </a:rPr>
              <a:t>	 In Flight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NPRR419 </a:t>
            </a:r>
            <a:r>
              <a:rPr lang="en-US" sz="1600" dirty="0"/>
              <a:t>– Revise Real-Time Energy Imbalance and RMR Adjustment Charge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NPRR515 </a:t>
            </a:r>
            <a:r>
              <a:rPr lang="en-US" sz="1600" dirty="0"/>
              <a:t>– Day-Ahead Market Self-Commitment of Generation Resources</a:t>
            </a:r>
          </a:p>
          <a:p>
            <a:pPr eaLnBrk="1" hangingPunct="1">
              <a:tabLst>
                <a:tab pos="6862763" algn="l"/>
              </a:tabLst>
            </a:pPr>
            <a:endParaRPr lang="en-US" sz="1800" dirty="0"/>
          </a:p>
          <a:p>
            <a:pPr eaLnBrk="1" hangingPunct="1">
              <a:tabLst>
                <a:tab pos="6862763" algn="l"/>
              </a:tabLst>
            </a:pPr>
            <a:endParaRPr lang="en-US" sz="1600" dirty="0" smtClean="0"/>
          </a:p>
          <a:p>
            <a:pPr eaLnBrk="1" hangingPunct="1">
              <a:tabLst>
                <a:tab pos="6862763" algn="l"/>
              </a:tabLst>
            </a:pPr>
            <a:endParaRPr lang="en-US" dirty="0" smtClean="0"/>
          </a:p>
          <a:p>
            <a:pPr eaLnBrk="1" hangingPunct="1">
              <a:tabLst>
                <a:tab pos="6862763" algn="l"/>
              </a:tabLst>
            </a:pPr>
            <a:r>
              <a:rPr lang="en-US" dirty="0" smtClean="0"/>
              <a:t>2016 June Release </a:t>
            </a:r>
            <a:r>
              <a:rPr lang="en-US" dirty="0"/>
              <a:t>– Week of </a:t>
            </a:r>
            <a:r>
              <a:rPr lang="en-US" dirty="0" smtClean="0"/>
              <a:t>6/14/2016</a:t>
            </a:r>
            <a:r>
              <a:rPr lang="en-US" i="1" dirty="0">
                <a:solidFill>
                  <a:srgbClr val="00B050"/>
                </a:solidFill>
              </a:rPr>
              <a:t>	 In Flight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NPRR617 </a:t>
            </a:r>
            <a:r>
              <a:rPr lang="en-US" sz="1600" dirty="0"/>
              <a:t>– Energy Offer Flexibility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NPRR700 </a:t>
            </a:r>
            <a:r>
              <a:rPr lang="en-US" sz="1600" dirty="0"/>
              <a:t>– Utilizing Actual Fuel Costs in Startup Offer </a:t>
            </a:r>
            <a:r>
              <a:rPr lang="en-US" sz="1600" dirty="0" smtClean="0"/>
              <a:t>Caps</a:t>
            </a:r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RMGRR126 – </a:t>
            </a:r>
            <a:r>
              <a:rPr lang="en-US" sz="1600" dirty="0" err="1" smtClean="0"/>
              <a:t>Add’l</a:t>
            </a:r>
            <a:r>
              <a:rPr lang="en-US" sz="1600" dirty="0" smtClean="0"/>
              <a:t> </a:t>
            </a:r>
            <a:r>
              <a:rPr lang="en-US" sz="1600" dirty="0"/>
              <a:t>ERCOT Validations for Customer Billing Contact Information File</a:t>
            </a:r>
            <a:endParaRPr lang="en-US" sz="1600" dirty="0" smtClean="0"/>
          </a:p>
          <a:p>
            <a:pPr lvl="1" eaLnBrk="1" hangingPunct="1">
              <a:tabLst>
                <a:tab pos="6862763" algn="l"/>
              </a:tabLst>
            </a:pPr>
            <a:r>
              <a:rPr lang="en-US" sz="1600" dirty="0" smtClean="0"/>
              <a:t>RMGRR127 – </a:t>
            </a:r>
            <a:r>
              <a:rPr lang="en-US" sz="1600" dirty="0"/>
              <a:t>Efficiencies for Acquisition Transfer</a:t>
            </a:r>
          </a:p>
          <a:p>
            <a:pPr eaLnBrk="1" hangingPunct="1">
              <a:tabLst>
                <a:tab pos="6862763" algn="l"/>
              </a:tabLst>
            </a:pPr>
            <a:endParaRPr lang="en-US" sz="1600" dirty="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1752600" y="6248400"/>
            <a:ext cx="6172200" cy="436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/>
              <a:t>Note:  Projected Go-Live dates are subject to change.</a:t>
            </a:r>
            <a:br>
              <a:rPr lang="en-US" sz="1400" b="0" dirty="0"/>
            </a:br>
            <a:r>
              <a:rPr lang="en-US" sz="1400" b="0" dirty="0"/>
              <a:t>Please watch for market notices as the effective dates approach.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498952" y="3822526"/>
            <a:ext cx="8111648" cy="5355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800" b="0" dirty="0" smtClean="0">
                <a:solidFill>
                  <a:srgbClr val="FF0000"/>
                </a:solidFill>
              </a:rPr>
              <a:t>The May 2016 release has been moved back by 3 </a:t>
            </a:r>
            <a:r>
              <a:rPr lang="en-US" sz="1800" b="0" dirty="0">
                <a:solidFill>
                  <a:srgbClr val="FF0000"/>
                </a:solidFill>
              </a:rPr>
              <a:t>weeks (from 5/24 to 6/14) to </a:t>
            </a:r>
            <a:r>
              <a:rPr lang="en-US" sz="1800" b="0" dirty="0" smtClean="0">
                <a:solidFill>
                  <a:srgbClr val="FF0000"/>
                </a:solidFill>
              </a:rPr>
              <a:t>avoid conflicts with the implementation of the EMS Upgrade</a:t>
            </a:r>
            <a:endParaRPr lang="en-US" sz="1800" b="0" dirty="0">
              <a:solidFill>
                <a:srgbClr val="FF0000"/>
              </a:solidFill>
            </a:endParaRPr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924800" y="6412920"/>
            <a:ext cx="1057542" cy="33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31266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80772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2016 Release Targets – Board-Approved NPRRs / SCRs / </a:t>
            </a:r>
            <a:r>
              <a:rPr lang="en-US" sz="1800" dirty="0" err="1" smtClean="0"/>
              <a:t>xGRRs</a:t>
            </a:r>
            <a:endParaRPr lang="en-US" sz="1800" dirty="0" smtClean="0"/>
          </a:p>
        </p:txBody>
      </p:sp>
      <p:sp>
        <p:nvSpPr>
          <p:cNvPr id="7179" name="TextBox 15"/>
          <p:cNvSpPr txBox="1">
            <a:spLocks noChangeArrowheads="1"/>
          </p:cNvSpPr>
          <p:nvPr/>
        </p:nvSpPr>
        <p:spPr bwMode="auto">
          <a:xfrm>
            <a:off x="76201" y="5391024"/>
            <a:ext cx="3258493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0" dirty="0"/>
              <a:t>Go-live dates can differ from Protocol effective dates – Please refer to market notices for more details</a:t>
            </a:r>
          </a:p>
        </p:txBody>
      </p:sp>
      <p:sp>
        <p:nvSpPr>
          <p:cNvPr id="7183" name="TextBox 22"/>
          <p:cNvSpPr txBox="1">
            <a:spLocks noChangeArrowheads="1"/>
          </p:cNvSpPr>
          <p:nvPr/>
        </p:nvSpPr>
        <p:spPr bwMode="auto">
          <a:xfrm>
            <a:off x="76201" y="5848224"/>
            <a:ext cx="3258494" cy="2616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100"/>
              <a:t>Release targets are subject to change</a:t>
            </a:r>
          </a:p>
        </p:txBody>
      </p:sp>
      <p:sp>
        <p:nvSpPr>
          <p:cNvPr id="17" name="TextBox 21"/>
          <p:cNvSpPr txBox="1">
            <a:spLocks noChangeArrowheads="1"/>
          </p:cNvSpPr>
          <p:nvPr/>
        </p:nvSpPr>
        <p:spPr bwMode="auto">
          <a:xfrm>
            <a:off x="6477000" y="5375364"/>
            <a:ext cx="2497136" cy="2154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 b="0" dirty="0" smtClean="0"/>
              <a:t>NPRR686(b) </a:t>
            </a:r>
            <a:r>
              <a:rPr lang="en-US" sz="800" b="0" dirty="0"/>
              <a:t>– </a:t>
            </a:r>
            <a:r>
              <a:rPr lang="en-US" sz="800" b="0" dirty="0" smtClean="0"/>
              <a:t>Solar portion</a:t>
            </a:r>
          </a:p>
        </p:txBody>
      </p:sp>
      <p:sp>
        <p:nvSpPr>
          <p:cNvPr id="19" name="TextBox 23"/>
          <p:cNvSpPr txBox="1">
            <a:spLocks noChangeArrowheads="1"/>
          </p:cNvSpPr>
          <p:nvPr/>
        </p:nvSpPr>
        <p:spPr bwMode="auto">
          <a:xfrm>
            <a:off x="3429000" y="5411197"/>
            <a:ext cx="2895600" cy="6617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b="0" dirty="0" smtClean="0"/>
              <a:t>APPENDIX</a:t>
            </a:r>
          </a:p>
          <a:p>
            <a:pPr eaLnBrk="1" hangingPunct="1"/>
            <a:r>
              <a:rPr lang="en-US" sz="900" b="0" dirty="0" smtClean="0"/>
              <a:t>Red </a:t>
            </a:r>
            <a:r>
              <a:rPr lang="en-US" sz="900" b="0" dirty="0"/>
              <a:t>Text: </a:t>
            </a:r>
            <a:r>
              <a:rPr lang="en-US" sz="900" b="0" dirty="0" smtClean="0"/>
              <a:t>New </a:t>
            </a:r>
            <a:r>
              <a:rPr lang="en-US" sz="900" b="0" dirty="0"/>
              <a:t>additions and target release </a:t>
            </a:r>
            <a:r>
              <a:rPr lang="en-US" sz="900" b="0" dirty="0" smtClean="0"/>
              <a:t>changes</a:t>
            </a:r>
          </a:p>
          <a:p>
            <a:pPr eaLnBrk="1" hangingPunct="1"/>
            <a:r>
              <a:rPr lang="en-US" sz="900" b="0" dirty="0"/>
              <a:t>Strike-Through Text: Previous target release changes</a:t>
            </a:r>
          </a:p>
          <a:p>
            <a:pPr eaLnBrk="1" hangingPunct="1"/>
            <a:r>
              <a:rPr lang="en-US" sz="900" b="0" dirty="0"/>
              <a:t>(a), (b), etc. indicates multiple </a:t>
            </a:r>
            <a:r>
              <a:rPr lang="en-US" sz="900" b="0" dirty="0" smtClean="0"/>
              <a:t>phases</a:t>
            </a:r>
            <a:endParaRPr lang="en-US" sz="900" b="0" dirty="0"/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3346672"/>
              </p:ext>
            </p:extLst>
          </p:nvPr>
        </p:nvGraphicFramePr>
        <p:xfrm>
          <a:off x="160280" y="783021"/>
          <a:ext cx="8839200" cy="3581399"/>
        </p:xfrm>
        <a:graphic>
          <a:graphicData uri="http://schemas.openxmlformats.org/drawingml/2006/table">
            <a:tbl>
              <a:tblPr/>
              <a:tblGrid>
                <a:gridCol w="1439920"/>
                <a:gridCol w="1524000"/>
                <a:gridCol w="1524191"/>
                <a:gridCol w="1504660"/>
                <a:gridCol w="1390749"/>
                <a:gridCol w="1455680"/>
              </a:tblGrid>
              <a:tr h="549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2/2 – 2/4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4/5 – 4/7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6/14 – 6/16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8/9 – 8/11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10/11 – 10/13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12/6 – 12/8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  <a:tr h="2422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NPRR588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NPRR686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NPRR419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RMGRR127</a:t>
                      </a: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EMS Upgrade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NPRR495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NPRR662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NPRR736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NPRR219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NPRR210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NPRR272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NPRR573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RRGRR007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SCR781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5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</a:tr>
            </a:tbl>
          </a:graphicData>
        </a:graphic>
      </p:graphicFrame>
      <p:sp>
        <p:nvSpPr>
          <p:cNvPr id="44" name="TextBox 21"/>
          <p:cNvSpPr txBox="1">
            <a:spLocks noChangeArrowheads="1"/>
          </p:cNvSpPr>
          <p:nvPr/>
        </p:nvSpPr>
        <p:spPr bwMode="auto">
          <a:xfrm>
            <a:off x="1301050" y="6217417"/>
            <a:ext cx="4747780" cy="2154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 b="0" dirty="0" smtClean="0"/>
              <a:t>Project Status Codes: NS = Not Started, I = Initiation, P = Planning, E = Execution, H = On Hold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62800" y="1331984"/>
            <a:ext cx="3893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E</a:t>
            </a:r>
          </a:p>
          <a:p>
            <a:pPr algn="ctr"/>
            <a:endParaRPr lang="en-US" sz="500" i="1" dirty="0" smtClean="0"/>
          </a:p>
          <a:p>
            <a:pPr algn="ctr"/>
            <a:r>
              <a:rPr lang="en-US" sz="1000" i="1" dirty="0" smtClean="0"/>
              <a:t>E</a:t>
            </a:r>
          </a:p>
          <a:p>
            <a:pPr algn="ctr"/>
            <a:endParaRPr lang="en-US" sz="500" i="1" dirty="0"/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10600" y="1331984"/>
            <a:ext cx="37054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400" i="1" dirty="0"/>
          </a:p>
          <a:p>
            <a:pPr algn="ctr"/>
            <a:r>
              <a:rPr lang="en-US" sz="1000" i="1" dirty="0"/>
              <a:t>H</a:t>
            </a:r>
            <a:endParaRPr lang="en-US" sz="1000" i="1" dirty="0" smtClean="0"/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1341399"/>
            <a:ext cx="38930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E</a:t>
            </a:r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E</a:t>
            </a:r>
          </a:p>
          <a:p>
            <a:pPr algn="ctr"/>
            <a:endParaRPr lang="en-US" sz="400" i="1" dirty="0"/>
          </a:p>
          <a:p>
            <a:pPr algn="ctr"/>
            <a:endParaRPr lang="en-US" sz="1000" i="1" dirty="0" smtClean="0"/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 </a:t>
            </a:r>
          </a:p>
          <a:p>
            <a:pPr algn="ctr"/>
            <a:endParaRPr lang="en-US" sz="400" i="1" dirty="0"/>
          </a:p>
          <a:p>
            <a:pPr algn="ctr"/>
            <a:endParaRPr lang="en-US" sz="1000" i="1" dirty="0" smtClean="0"/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27360" y="1333322"/>
            <a:ext cx="389305" cy="182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I</a:t>
            </a:r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I</a:t>
            </a:r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E</a:t>
            </a:r>
            <a:endParaRPr lang="en-US" sz="1000" i="1" dirty="0"/>
          </a:p>
          <a:p>
            <a:pPr algn="ctr"/>
            <a:endParaRPr lang="en-US" sz="400" i="1" dirty="0" smtClean="0"/>
          </a:p>
          <a:p>
            <a:pPr algn="ctr"/>
            <a:r>
              <a:rPr lang="en-US" sz="1000" i="1" dirty="0" smtClean="0"/>
              <a:t>E</a:t>
            </a:r>
            <a:endParaRPr lang="en-US" sz="1000" i="1" dirty="0"/>
          </a:p>
          <a:p>
            <a:pPr algn="ctr"/>
            <a:endParaRPr lang="en-US" sz="1000" i="1" dirty="0" smtClean="0"/>
          </a:p>
          <a:p>
            <a:pPr algn="ctr"/>
            <a:endParaRPr lang="en-US" sz="1050" i="1" dirty="0"/>
          </a:p>
          <a:p>
            <a:pPr algn="ctr"/>
            <a:endParaRPr lang="en-US" sz="1400" i="1" dirty="0" smtClean="0"/>
          </a:p>
          <a:p>
            <a:pPr algn="ctr"/>
            <a:endParaRPr lang="en-US" sz="1400" i="1" dirty="0"/>
          </a:p>
          <a:p>
            <a:pPr algn="ctr"/>
            <a:r>
              <a:rPr lang="en-US" sz="1000" i="1" dirty="0" smtClean="0"/>
              <a:t>E</a:t>
            </a:r>
          </a:p>
        </p:txBody>
      </p:sp>
      <p:sp>
        <p:nvSpPr>
          <p:cNvPr id="23" name="TextBox 13"/>
          <p:cNvSpPr txBox="1">
            <a:spLocks noChangeArrowheads="1"/>
          </p:cNvSpPr>
          <p:nvPr/>
        </p:nvSpPr>
        <p:spPr bwMode="auto">
          <a:xfrm>
            <a:off x="199212" y="4456671"/>
            <a:ext cx="8722976" cy="261610"/>
          </a:xfrm>
          <a:prstGeom prst="rect">
            <a:avLst/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100" dirty="0" smtClean="0"/>
              <a:t>2016 TBD Items </a:t>
            </a:r>
            <a:r>
              <a:rPr lang="en-US" sz="1000" i="1" dirty="0" smtClean="0"/>
              <a:t>(and point at which they became “TBD”)</a:t>
            </a:r>
            <a:endParaRPr lang="en-US" sz="1100" i="1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750793"/>
              </p:ext>
            </p:extLst>
          </p:nvPr>
        </p:nvGraphicFramePr>
        <p:xfrm>
          <a:off x="210290" y="4761471"/>
          <a:ext cx="8711899" cy="4648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6710"/>
                <a:gridCol w="3505200"/>
                <a:gridCol w="990600"/>
                <a:gridCol w="1759389"/>
              </a:tblGrid>
              <a:tr h="239895"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October 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November 2015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December 2015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35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NOGRR084, </a:t>
                      </a:r>
                      <a:r>
                        <a:rPr lang="en-US" sz="800" b="0" strike="sngStrike" dirty="0" smtClean="0">
                          <a:solidFill>
                            <a:schemeClr val="tx1"/>
                          </a:solidFill>
                        </a:rPr>
                        <a:t>NPRR327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800" b="0" strike="sngStrike" dirty="0" smtClean="0">
                          <a:solidFill>
                            <a:schemeClr val="tx1"/>
                          </a:solidFill>
                        </a:rPr>
                        <a:t>SCR777   H</a:t>
                      </a:r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, NPRR664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strike="sngStrike" dirty="0" smtClean="0">
                          <a:solidFill>
                            <a:schemeClr val="tx1"/>
                          </a:solidFill>
                        </a:rPr>
                        <a:t>NPRR439   P,  NPRR519   P,  NPRR620  P,</a:t>
                      </a:r>
                      <a:r>
                        <a:rPr lang="en-US" sz="800" b="0" strike="sngStrik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800" b="0" strike="sngStrike" dirty="0" smtClean="0">
                          <a:solidFill>
                            <a:schemeClr val="tx1"/>
                          </a:solidFill>
                        </a:rPr>
                        <a:t>NPRR683  P, NPRR702  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NPRR679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0" strike="noStrike" dirty="0" smtClean="0">
                          <a:solidFill>
                            <a:schemeClr val="tx1"/>
                          </a:solidFill>
                        </a:rPr>
                        <a:t>NPRR649,</a:t>
                      </a:r>
                      <a:r>
                        <a:rPr lang="en-US" sz="800" b="0" strike="noStrike" baseline="0" dirty="0" smtClean="0">
                          <a:solidFill>
                            <a:schemeClr val="tx1"/>
                          </a:solidFill>
                        </a:rPr>
                        <a:t>  NOGRR147,  SCR786</a:t>
                      </a:r>
                      <a:endParaRPr lang="en-US" sz="800" b="0" strike="no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791200" y="1341399"/>
            <a:ext cx="389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 smtClean="0"/>
              <a:t>NS</a:t>
            </a:r>
          </a:p>
          <a:p>
            <a:pPr algn="ctr"/>
            <a:endParaRPr lang="en-US" sz="400" i="1" dirty="0"/>
          </a:p>
          <a:p>
            <a:pPr algn="ctr"/>
            <a:r>
              <a:rPr lang="en-US" sz="1000" i="1" dirty="0" smtClean="0"/>
              <a:t>P</a:t>
            </a:r>
          </a:p>
          <a:p>
            <a:pPr algn="ctr"/>
            <a:endParaRPr lang="en-US" sz="500" i="1" dirty="0"/>
          </a:p>
          <a:p>
            <a:pPr algn="ctr"/>
            <a:r>
              <a:rPr lang="en-US" sz="1000" i="1" dirty="0" smtClean="0"/>
              <a:t>NS</a:t>
            </a:r>
          </a:p>
        </p:txBody>
      </p:sp>
      <p:sp>
        <p:nvSpPr>
          <p:cNvPr id="22" name="TextBox 13"/>
          <p:cNvSpPr txBox="1">
            <a:spLocks noChangeArrowheads="1"/>
          </p:cNvSpPr>
          <p:nvPr/>
        </p:nvSpPr>
        <p:spPr bwMode="auto">
          <a:xfrm>
            <a:off x="163000" y="3779174"/>
            <a:ext cx="3763188" cy="237744"/>
          </a:xfrm>
          <a:prstGeom prst="rect">
            <a:avLst/>
          </a:prstGeom>
          <a:solidFill>
            <a:srgbClr val="A1D8FD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i="1" dirty="0" smtClean="0"/>
              <a:t>EMS Upgrade “Chill”</a:t>
            </a:r>
            <a:endParaRPr lang="en-US" sz="1000" i="1" dirty="0"/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2743200" y="3898596"/>
            <a:ext cx="1182988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H="1">
            <a:off x="163000" y="3899179"/>
            <a:ext cx="1143000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V="1">
            <a:off x="2733826" y="1996777"/>
            <a:ext cx="695174" cy="1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</p:cxnSp>
      <p:sp>
        <p:nvSpPr>
          <p:cNvPr id="29" name="TextBox 21"/>
          <p:cNvSpPr txBox="1">
            <a:spLocks noChangeArrowheads="1"/>
          </p:cNvSpPr>
          <p:nvPr/>
        </p:nvSpPr>
        <p:spPr bwMode="auto">
          <a:xfrm>
            <a:off x="6477000" y="5652681"/>
            <a:ext cx="2510198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800" b="0" u="sng" dirty="0" smtClean="0">
                <a:solidFill>
                  <a:srgbClr val="FF0000"/>
                </a:solidFill>
              </a:rPr>
              <a:t>In-Flight Items Planned for 2017 Delivery</a:t>
            </a:r>
          </a:p>
          <a:p>
            <a:pPr marL="117475" indent="-117475" eaLnBrk="1" hangingPunct="1">
              <a:buFont typeface="Arial" panose="020B0604020202020204" pitchFamily="34" charset="0"/>
              <a:buChar char="•"/>
            </a:pPr>
            <a:r>
              <a:rPr lang="en-US" sz="800" b="0" dirty="0" smtClean="0">
                <a:solidFill>
                  <a:srgbClr val="FF0000"/>
                </a:solidFill>
              </a:rPr>
              <a:t>CMM bundle (Planning): NPRR439, NPRR519, NPRR620, NPRR683, NPRR702</a:t>
            </a:r>
          </a:p>
          <a:p>
            <a:pPr marL="117475" indent="-117475" eaLnBrk="1" hangingPunct="1">
              <a:buFont typeface="Arial" panose="020B0604020202020204" pitchFamily="34" charset="0"/>
              <a:buChar char="•"/>
            </a:pPr>
            <a:r>
              <a:rPr lang="en-US" sz="800" b="0" dirty="0" smtClean="0">
                <a:solidFill>
                  <a:srgbClr val="FF0000"/>
                </a:solidFill>
              </a:rPr>
              <a:t>CRR Upgrade (Planning): SCR777</a:t>
            </a:r>
          </a:p>
        </p:txBody>
      </p:sp>
      <p:sp>
        <p:nvSpPr>
          <p:cNvPr id="31" name="TextBox 12"/>
          <p:cNvSpPr txBox="1">
            <a:spLocks noChangeArrowheads="1"/>
          </p:cNvSpPr>
          <p:nvPr/>
        </p:nvSpPr>
        <p:spPr bwMode="auto">
          <a:xfrm>
            <a:off x="3123958" y="2580825"/>
            <a:ext cx="1515695" cy="27699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dirty="0" smtClean="0"/>
              <a:t>May 26</a:t>
            </a:r>
            <a:endParaRPr lang="en-US" sz="1000" dirty="0"/>
          </a:p>
        </p:txBody>
      </p:sp>
      <p:sp>
        <p:nvSpPr>
          <p:cNvPr id="32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31146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70866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2016 Project Spending Forecast</a:t>
            </a:r>
          </a:p>
        </p:txBody>
      </p:sp>
      <p:sp>
        <p:nvSpPr>
          <p:cNvPr id="6" name="TextBox 22"/>
          <p:cNvSpPr txBox="1">
            <a:spLocks noChangeArrowheads="1"/>
          </p:cNvSpPr>
          <p:nvPr/>
        </p:nvSpPr>
        <p:spPr bwMode="auto">
          <a:xfrm>
            <a:off x="1447800" y="6016485"/>
            <a:ext cx="6477000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 dirty="0" smtClean="0"/>
              <a:t>2016 PPL Budget  =  $22.5M</a:t>
            </a:r>
            <a:endParaRPr lang="en-US" sz="800" b="0" dirty="0"/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1447800" y="6289333"/>
            <a:ext cx="6477000" cy="246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000" dirty="0" smtClean="0">
                <a:solidFill>
                  <a:srgbClr val="FF0000"/>
                </a:solidFill>
              </a:rPr>
              <a:t>“Potential Demand” represents internal ERCOT projects that have not been fully approved</a:t>
            </a:r>
          </a:p>
        </p:txBody>
      </p:sp>
      <p:sp>
        <p:nvSpPr>
          <p:cNvPr id="7" name="Footer Placeholder 7"/>
          <p:cNvSpPr txBox="1">
            <a:spLocks/>
          </p:cNvSpPr>
          <p:nvPr/>
        </p:nvSpPr>
        <p:spPr bwMode="auto">
          <a:xfrm>
            <a:off x="7513571" y="6535554"/>
            <a:ext cx="1219200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smtClean="0"/>
              <a:t>ERCOT Public</a:t>
            </a:r>
            <a:endParaRPr lang="en-US" sz="1200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6" y="675041"/>
            <a:ext cx="9083306" cy="5330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089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70866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ERCOT Internal Labor Rate Revision</a:t>
            </a:r>
          </a:p>
        </p:txBody>
      </p:sp>
      <p:sp>
        <p:nvSpPr>
          <p:cNvPr id="3" name="Content Placeholder 16"/>
          <p:cNvSpPr>
            <a:spLocks noGrp="1"/>
          </p:cNvSpPr>
          <p:nvPr>
            <p:ph idx="1"/>
          </p:nvPr>
        </p:nvSpPr>
        <p:spPr>
          <a:xfrm>
            <a:off x="152400" y="838200"/>
            <a:ext cx="8923864" cy="5029200"/>
          </a:xfrm>
        </p:spPr>
        <p:txBody>
          <a:bodyPr>
            <a:normAutofit/>
          </a:bodyPr>
          <a:lstStyle/>
          <a:p>
            <a:pPr eaLnBrk="1" hangingPunct="1">
              <a:tabLst>
                <a:tab pos="6862763" algn="l"/>
              </a:tabLst>
            </a:pPr>
            <a:r>
              <a:rPr lang="en-US" sz="2000" b="0" dirty="0" smtClean="0"/>
              <a:t>ERCOT has maintained a $65/hour rate for internal labor on capital projects for &gt;10 years.</a:t>
            </a:r>
          </a:p>
          <a:p>
            <a:pPr eaLnBrk="1" hangingPunct="1">
              <a:tabLst>
                <a:tab pos="6862763" algn="l"/>
              </a:tabLst>
            </a:pPr>
            <a:endParaRPr lang="en-US" sz="1000" b="0" dirty="0" smtClean="0"/>
          </a:p>
          <a:p>
            <a:pPr eaLnBrk="1" hangingPunct="1">
              <a:tabLst>
                <a:tab pos="6862763" algn="l"/>
              </a:tabLst>
            </a:pPr>
            <a:r>
              <a:rPr lang="en-US" sz="2000" b="0" dirty="0" smtClean="0"/>
              <a:t>The ERCOT Finance department has evaluated current ERCOT staffing cost and has determined the $65/hour rate is not sufficient to account for average hourly cost for ERCOT staff who work on projects.</a:t>
            </a:r>
          </a:p>
          <a:p>
            <a:pPr eaLnBrk="1" hangingPunct="1">
              <a:tabLst>
                <a:tab pos="6862763" algn="l"/>
              </a:tabLst>
            </a:pPr>
            <a:endParaRPr lang="en-US" sz="1000" b="0" dirty="0"/>
          </a:p>
          <a:p>
            <a:pPr eaLnBrk="1" hangingPunct="1">
              <a:tabLst>
                <a:tab pos="6862763" algn="l"/>
              </a:tabLst>
            </a:pPr>
            <a:r>
              <a:rPr lang="en-US" sz="2000" b="0" dirty="0" smtClean="0"/>
              <a:t>For 2016, the ERCOT labor rate attributed to projects is $75/hour.</a:t>
            </a:r>
          </a:p>
          <a:p>
            <a:pPr eaLnBrk="1" hangingPunct="1">
              <a:tabLst>
                <a:tab pos="6862763" algn="l"/>
              </a:tabLst>
            </a:pPr>
            <a:endParaRPr lang="en-US" sz="1000" b="0" dirty="0" smtClean="0"/>
          </a:p>
          <a:p>
            <a:pPr eaLnBrk="1" hangingPunct="1">
              <a:tabLst>
                <a:tab pos="6862763" algn="l"/>
              </a:tabLst>
            </a:pPr>
            <a:r>
              <a:rPr lang="en-US" sz="2000" b="0" dirty="0" smtClean="0"/>
              <a:t>Future internal labor rate changes to be evaluated in future budget cycles.</a:t>
            </a:r>
          </a:p>
          <a:p>
            <a:pPr eaLnBrk="1" hangingPunct="1">
              <a:tabLst>
                <a:tab pos="6862763" algn="l"/>
              </a:tabLst>
            </a:pPr>
            <a:endParaRPr lang="en-US" sz="1000" b="0" dirty="0" smtClean="0"/>
          </a:p>
          <a:p>
            <a:pPr>
              <a:tabLst>
                <a:tab pos="6862763" algn="l"/>
              </a:tabLst>
            </a:pPr>
            <a:r>
              <a:rPr lang="en-US" sz="2000" b="0" dirty="0" smtClean="0"/>
              <a:t>ERCOT has allocated a $400k contingency for 2016-2017 market projects to ensure </a:t>
            </a:r>
            <a:r>
              <a:rPr lang="en-US" sz="2000" b="0" dirty="0"/>
              <a:t>PPL funding for Board-approved Revision Requests is not </a:t>
            </a:r>
            <a:r>
              <a:rPr lang="en-US" sz="2000" b="0" dirty="0" smtClean="0"/>
              <a:t>impacted ($800k total).</a:t>
            </a:r>
            <a:endParaRPr lang="en-US" sz="2000" b="0" dirty="0"/>
          </a:p>
        </p:txBody>
      </p:sp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1675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81534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Revision Request Impact Analysis (IA) Process Review</a:t>
            </a:r>
          </a:p>
        </p:txBody>
      </p:sp>
      <p:sp>
        <p:nvSpPr>
          <p:cNvPr id="3" name="Content Placeholder 16"/>
          <p:cNvSpPr>
            <a:spLocks noGrp="1"/>
          </p:cNvSpPr>
          <p:nvPr>
            <p:ph idx="1"/>
          </p:nvPr>
        </p:nvSpPr>
        <p:spPr>
          <a:xfrm>
            <a:off x="84664" y="762000"/>
            <a:ext cx="8991600" cy="5334000"/>
          </a:xfrm>
        </p:spPr>
        <p:txBody>
          <a:bodyPr/>
          <a:lstStyle/>
          <a:p>
            <a:pPr eaLnBrk="1" hangingPunct="1">
              <a:tabLst>
                <a:tab pos="6862763" algn="l"/>
              </a:tabLst>
            </a:pPr>
            <a:r>
              <a:rPr lang="en-US" b="0" dirty="0" smtClean="0"/>
              <a:t>ERCOT is in the process of evaluating the entire IA process</a:t>
            </a:r>
            <a:endParaRPr lang="en-US" b="0" i="1" dirty="0">
              <a:solidFill>
                <a:srgbClr val="00B050"/>
              </a:solidFill>
            </a:endParaRPr>
          </a:p>
          <a:p>
            <a:pPr lvl="1" eaLnBrk="1" hangingPunct="1">
              <a:tabLst>
                <a:tab pos="6862763" algn="l"/>
              </a:tabLst>
            </a:pPr>
            <a:r>
              <a:rPr lang="en-US" sz="1800" dirty="0" smtClean="0"/>
              <a:t>After initial data collection and review, various components will be considered: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IA data gathering process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Cost estimation approach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Duration estimation approach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Communication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Training</a:t>
            </a:r>
            <a:endParaRPr lang="en-US" dirty="0"/>
          </a:p>
          <a:p>
            <a:pPr lvl="1" eaLnBrk="1" hangingPunct="1">
              <a:tabLst>
                <a:tab pos="6862763" algn="l"/>
              </a:tabLst>
            </a:pPr>
            <a:r>
              <a:rPr lang="en-US" sz="1800" dirty="0" smtClean="0"/>
              <a:t>We are also planning to come to PRS to: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Share initial research findings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Discuss improvement </a:t>
            </a:r>
            <a:r>
              <a:rPr lang="en-US" dirty="0"/>
              <a:t>ideas</a:t>
            </a:r>
          </a:p>
          <a:p>
            <a:pPr lvl="2" eaLnBrk="1" hangingPunct="1">
              <a:tabLst>
                <a:tab pos="6862763" algn="l"/>
              </a:tabLst>
            </a:pPr>
            <a:r>
              <a:rPr lang="en-US" dirty="0" smtClean="0"/>
              <a:t>Ask for market input on all the above components</a:t>
            </a:r>
          </a:p>
        </p:txBody>
      </p:sp>
      <p:sp>
        <p:nvSpPr>
          <p:cNvPr id="5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59254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6019800" cy="6858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2016 Project Update – Appendix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8229600" cy="3124200"/>
          </a:xfrm>
        </p:spPr>
        <p:txBody>
          <a:bodyPr/>
          <a:lstStyle/>
          <a:p>
            <a:pPr marL="571500" lvl="1" indent="-228600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sz="2400" dirty="0" smtClean="0"/>
              <a:t>Appendix</a:t>
            </a:r>
          </a:p>
          <a:p>
            <a:pPr marL="571500" lvl="1" indent="-228600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endParaRPr lang="en-US" sz="2400" dirty="0"/>
          </a:p>
          <a:p>
            <a:pPr marL="971550" lvl="2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dirty="0" smtClean="0"/>
              <a:t>1/31/2016 Project Gantt</a:t>
            </a:r>
          </a:p>
          <a:p>
            <a:pPr marL="1428750" lvl="3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sz="1600" dirty="0"/>
              <a:t>In-flight items sorted by Project End Date</a:t>
            </a:r>
          </a:p>
          <a:p>
            <a:pPr marL="1428750" lvl="3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sz="1600" dirty="0"/>
              <a:t>“On Hold” projects listed separately</a:t>
            </a:r>
          </a:p>
          <a:p>
            <a:pPr marL="1428750" lvl="3" eaLnBrk="1" hangingPunct="1">
              <a:tabLst>
                <a:tab pos="1143000" algn="l"/>
                <a:tab pos="2514600" algn="l"/>
                <a:tab pos="6864350" algn="l"/>
              </a:tabLst>
              <a:defRPr/>
            </a:pPr>
            <a:r>
              <a:rPr lang="en-US" sz="1600" dirty="0" smtClean="0"/>
              <a:t>“</a:t>
            </a:r>
            <a:r>
              <a:rPr lang="en-US" sz="1600" dirty="0"/>
              <a:t>Not Started” items sorted by Project Start </a:t>
            </a:r>
            <a:r>
              <a:rPr lang="en-US" sz="1600" dirty="0" smtClean="0"/>
              <a:t>Date</a:t>
            </a:r>
          </a:p>
          <a:p>
            <a:pPr marL="342900" lvl="1" indent="0" eaLnBrk="1" hangingPunct="1">
              <a:buFontTx/>
              <a:buNone/>
              <a:tabLst>
                <a:tab pos="1143000" algn="l"/>
                <a:tab pos="2514600" algn="l"/>
                <a:tab pos="6864350" algn="l"/>
              </a:tabLst>
              <a:defRPr/>
            </a:pPr>
            <a:endParaRPr lang="en-US" sz="1600" dirty="0" smtClean="0"/>
          </a:p>
        </p:txBody>
      </p:sp>
      <p:sp>
        <p:nvSpPr>
          <p:cNvPr id="5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134938"/>
            <a:ext cx="8686800" cy="381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152400" y="188913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bg1"/>
                </a:solidFill>
                <a:latin typeface="Arial Black" pitchFamily="34" charset="0"/>
              </a:rPr>
              <a:t>Project </a:t>
            </a:r>
            <a:r>
              <a:rPr lang="en-US" sz="1800" dirty="0">
                <a:solidFill>
                  <a:schemeClr val="bg1"/>
                </a:solidFill>
                <a:latin typeface="Arial Black" pitchFamily="34" charset="0"/>
              </a:rPr>
              <a:t>Portfolio Status – as of 1/31/2016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85800"/>
            <a:ext cx="9144001" cy="5641975"/>
          </a:xfrm>
          <a:prstGeom prst="rect">
            <a:avLst/>
          </a:prstGeom>
        </p:spPr>
      </p:pic>
      <p:sp>
        <p:nvSpPr>
          <p:cNvPr id="6" name="Footer Placeholder 3"/>
          <p:cNvSpPr txBox="1">
            <a:spLocks/>
          </p:cNvSpPr>
          <p:nvPr/>
        </p:nvSpPr>
        <p:spPr bwMode="auto">
          <a:xfrm>
            <a:off x="7086600" y="6457950"/>
            <a:ext cx="12573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0" dirty="0" smtClean="0"/>
              <a:t>ERCOT Public</a:t>
            </a:r>
            <a:endParaRPr lang="en-US" sz="1200" b="0" dirty="0"/>
          </a:p>
        </p:txBody>
      </p:sp>
    </p:spTree>
    <p:extLst>
      <p:ext uri="{BB962C8B-B14F-4D97-AF65-F5344CB8AC3E}">
        <p14:creationId xmlns:p14="http://schemas.microsoft.com/office/powerpoint/2010/main" val="160499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110369</TotalTime>
  <Words>654</Words>
  <Application>Microsoft Office PowerPoint</Application>
  <PresentationFormat>On-screen Show (4:3)</PresentationFormat>
  <Paragraphs>223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Custom Design</vt:lpstr>
      <vt:lpstr>PowerPoint Presentation</vt:lpstr>
      <vt:lpstr>2016 Project Update – Agenda</vt:lpstr>
      <vt:lpstr>Recent / Upcoming Project Highlights</vt:lpstr>
      <vt:lpstr>2016 Release Targets – Board-Approved NPRRs / SCRs / xGRRs</vt:lpstr>
      <vt:lpstr>2016 Project Spending Forecast</vt:lpstr>
      <vt:lpstr>ERCOT Internal Labor Rate Revision</vt:lpstr>
      <vt:lpstr>Revision Request Impact Analysis (IA) Process Review</vt:lpstr>
      <vt:lpstr>2016 Project Update – Appendix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Anderson, Troy</dc:creator>
  <cp:lastModifiedBy>Anderson, Troy</cp:lastModifiedBy>
  <cp:revision>2129</cp:revision>
  <cp:lastPrinted>2016-02-08T17:48:03Z</cp:lastPrinted>
  <dcterms:created xsi:type="dcterms:W3CDTF">2005-04-21T14:28:35Z</dcterms:created>
  <dcterms:modified xsi:type="dcterms:W3CDTF">2016-02-10T01:14:39Z</dcterms:modified>
</cp:coreProperties>
</file>