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1" r:id="rId5"/>
    <p:sldId id="264" r:id="rId6"/>
    <p:sldId id="259"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120" autoAdjust="0"/>
    <p:restoredTop sz="94680" autoAdjust="0"/>
  </p:normalViewPr>
  <p:slideViewPr>
    <p:cSldViewPr snapToGrid="0">
      <p:cViewPr varScale="1">
        <p:scale>
          <a:sx n="108" d="100"/>
          <a:sy n="108" d="100"/>
        </p:scale>
        <p:origin x="312"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9D43DE-C044-48C0-956A-193936F5B1E4}" type="doc">
      <dgm:prSet loTypeId="urn:microsoft.com/office/officeart/2005/8/layout/hProcess11" loCatId="process" qsTypeId="urn:microsoft.com/office/officeart/2005/8/quickstyle/simple1" qsCatId="simple" csTypeId="urn:microsoft.com/office/officeart/2005/8/colors/accent1_2" csCatId="accent1" phldr="1"/>
      <dgm:spPr/>
    </dgm:pt>
    <dgm:pt modelId="{F01E1525-5413-4102-8381-681BDB5F77D6}">
      <dgm:prSet phldrT="[Text]"/>
      <dgm:spPr/>
      <dgm:t>
        <a:bodyPr/>
        <a:lstStyle/>
        <a:p>
          <a:r>
            <a:rPr lang="en-US" dirty="0" smtClean="0"/>
            <a:t>Jan. 2014: ROS requested PLWG consider transmission planning as it relates to constrained generation, system-wide, and any impacts to reliability</a:t>
          </a:r>
          <a:endParaRPr lang="en-US" dirty="0"/>
        </a:p>
      </dgm:t>
    </dgm:pt>
    <dgm:pt modelId="{1D643824-983B-415A-8207-F3F5277A7A13}" type="parTrans" cxnId="{DD7A7B82-500B-4B09-87B8-F90004CB93A2}">
      <dgm:prSet/>
      <dgm:spPr/>
      <dgm:t>
        <a:bodyPr/>
        <a:lstStyle/>
        <a:p>
          <a:endParaRPr lang="en-US"/>
        </a:p>
      </dgm:t>
    </dgm:pt>
    <dgm:pt modelId="{BA4A038A-6ABF-4E59-BF2F-01263DF26F14}" type="sibTrans" cxnId="{DD7A7B82-500B-4B09-87B8-F90004CB93A2}">
      <dgm:prSet/>
      <dgm:spPr/>
      <dgm:t>
        <a:bodyPr/>
        <a:lstStyle/>
        <a:p>
          <a:endParaRPr lang="en-US"/>
        </a:p>
      </dgm:t>
    </dgm:pt>
    <dgm:pt modelId="{B86B3A4F-173F-4D5C-829C-49AAF12392E8}">
      <dgm:prSet phldrT="[Text]"/>
      <dgm:spPr/>
      <dgm:t>
        <a:bodyPr/>
        <a:lstStyle/>
        <a:p>
          <a:r>
            <a:rPr lang="en-US" dirty="0" smtClean="0"/>
            <a:t>June 2014: ERCOT hosted Generation Deliverability Workshop to discuss tool development</a:t>
          </a:r>
          <a:endParaRPr lang="en-US" dirty="0"/>
        </a:p>
      </dgm:t>
    </dgm:pt>
    <dgm:pt modelId="{01CEC5B4-5D43-42D6-82D4-821ED099737D}" type="parTrans" cxnId="{4DCCC9F4-AAB9-4620-B613-26CDA09E0FC3}">
      <dgm:prSet/>
      <dgm:spPr/>
      <dgm:t>
        <a:bodyPr/>
        <a:lstStyle/>
        <a:p>
          <a:endParaRPr lang="en-US"/>
        </a:p>
      </dgm:t>
    </dgm:pt>
    <dgm:pt modelId="{20239532-810A-41A8-8E02-1B4BAD025049}" type="sibTrans" cxnId="{4DCCC9F4-AAB9-4620-B613-26CDA09E0FC3}">
      <dgm:prSet/>
      <dgm:spPr/>
      <dgm:t>
        <a:bodyPr/>
        <a:lstStyle/>
        <a:p>
          <a:endParaRPr lang="en-US"/>
        </a:p>
      </dgm:t>
    </dgm:pt>
    <dgm:pt modelId="{B5C756F0-00F6-4106-8F00-B27D14948BCE}">
      <dgm:prSet phldrT="[Text]"/>
      <dgm:spPr/>
      <dgm:t>
        <a:bodyPr/>
        <a:lstStyle/>
        <a:p>
          <a:r>
            <a:rPr lang="en-US" b="0" dirty="0" smtClean="0"/>
            <a:t>July 2014: ROS directs the PLWG to develop language to include criteria to address generation deliverability in peak Load conditions</a:t>
          </a:r>
          <a:endParaRPr lang="en-US" b="0" dirty="0"/>
        </a:p>
      </dgm:t>
    </dgm:pt>
    <dgm:pt modelId="{9229E41E-141C-41E5-97B7-09F57FBDC421}" type="parTrans" cxnId="{564CDD05-078E-41DA-910F-9490F2C217A3}">
      <dgm:prSet/>
      <dgm:spPr/>
      <dgm:t>
        <a:bodyPr/>
        <a:lstStyle/>
        <a:p>
          <a:endParaRPr lang="en-US"/>
        </a:p>
      </dgm:t>
    </dgm:pt>
    <dgm:pt modelId="{E391F7A2-1E4B-4FA3-844C-444524C62C52}" type="sibTrans" cxnId="{564CDD05-078E-41DA-910F-9490F2C217A3}">
      <dgm:prSet/>
      <dgm:spPr/>
      <dgm:t>
        <a:bodyPr/>
        <a:lstStyle/>
        <a:p>
          <a:endParaRPr lang="en-US"/>
        </a:p>
      </dgm:t>
    </dgm:pt>
    <dgm:pt modelId="{B789F341-C6EB-4FD9-B79C-2CF0A8B06DCD}">
      <dgm:prSet phldrT="[Text]"/>
      <dgm:spPr/>
      <dgm:t>
        <a:bodyPr/>
        <a:lstStyle/>
        <a:p>
          <a:r>
            <a:rPr lang="en-US" dirty="0" smtClean="0"/>
            <a:t>First half of 2014: PLWG discusses constrained generation during several monthly meetings</a:t>
          </a:r>
          <a:endParaRPr lang="en-US" dirty="0"/>
        </a:p>
      </dgm:t>
    </dgm:pt>
    <dgm:pt modelId="{A3CB5E00-E45C-4B03-B821-9D36C0D6723A}" type="parTrans" cxnId="{16E1F3BB-9910-4007-9B5A-47E70AC5621E}">
      <dgm:prSet/>
      <dgm:spPr/>
      <dgm:t>
        <a:bodyPr/>
        <a:lstStyle/>
        <a:p>
          <a:endParaRPr lang="en-US"/>
        </a:p>
      </dgm:t>
    </dgm:pt>
    <dgm:pt modelId="{21CCCF15-8F08-456C-B783-76015AAB27E6}" type="sibTrans" cxnId="{16E1F3BB-9910-4007-9B5A-47E70AC5621E}">
      <dgm:prSet/>
      <dgm:spPr/>
      <dgm:t>
        <a:bodyPr/>
        <a:lstStyle/>
        <a:p>
          <a:endParaRPr lang="en-US"/>
        </a:p>
      </dgm:t>
    </dgm:pt>
    <dgm:pt modelId="{F9B80479-A364-4F18-8E24-3CA0FC171E43}">
      <dgm:prSet phldrT="[Text]"/>
      <dgm:spPr/>
      <dgm:t>
        <a:bodyPr/>
        <a:lstStyle/>
        <a:p>
          <a:r>
            <a:rPr lang="en-US" b="0" dirty="0" smtClean="0"/>
            <a:t>Sept. 2014: PLWG discusses need to revise economic criteria to address generation deliverability</a:t>
          </a:r>
          <a:endParaRPr lang="en-US" b="0" dirty="0"/>
        </a:p>
      </dgm:t>
    </dgm:pt>
    <dgm:pt modelId="{6485532D-99F0-4899-A368-EB2BD7F6D11B}" type="parTrans" cxnId="{AC19ED5C-CE01-4771-B65F-839C32E761AE}">
      <dgm:prSet/>
      <dgm:spPr/>
      <dgm:t>
        <a:bodyPr/>
        <a:lstStyle/>
        <a:p>
          <a:endParaRPr lang="en-US"/>
        </a:p>
      </dgm:t>
    </dgm:pt>
    <dgm:pt modelId="{213FA321-A2EC-43F9-888B-7EB6F04A9A1D}" type="sibTrans" cxnId="{AC19ED5C-CE01-4771-B65F-839C32E761AE}">
      <dgm:prSet/>
      <dgm:spPr/>
      <dgm:t>
        <a:bodyPr/>
        <a:lstStyle/>
        <a:p>
          <a:endParaRPr lang="en-US"/>
        </a:p>
      </dgm:t>
    </dgm:pt>
    <dgm:pt modelId="{F43155F6-9576-4C7E-AB2B-CF008C18880F}">
      <dgm:prSet phldrT="[Text]"/>
      <dgm:spPr/>
      <dgm:t>
        <a:bodyPr/>
        <a:lstStyle/>
        <a:p>
          <a:r>
            <a:rPr lang="en-US" b="0" dirty="0" smtClean="0"/>
            <a:t>Nov. 2015: PLWG discusses potential need to change PUCT Rules to accommodate previously discussed criteria changes and lack of evidence of existing problem</a:t>
          </a:r>
          <a:endParaRPr lang="en-US" b="0" dirty="0"/>
        </a:p>
      </dgm:t>
    </dgm:pt>
    <dgm:pt modelId="{F9E9B957-55BF-4DC7-8EF2-DE517C8E7DA5}" type="parTrans" cxnId="{2E63D02E-C0DF-43F2-A9A3-19363F6303D0}">
      <dgm:prSet/>
      <dgm:spPr/>
      <dgm:t>
        <a:bodyPr/>
        <a:lstStyle/>
        <a:p>
          <a:endParaRPr lang="en-US"/>
        </a:p>
      </dgm:t>
    </dgm:pt>
    <dgm:pt modelId="{E54CF55A-ED44-4FA8-9941-22111B0A4A21}" type="sibTrans" cxnId="{2E63D02E-C0DF-43F2-A9A3-19363F6303D0}">
      <dgm:prSet/>
      <dgm:spPr/>
      <dgm:t>
        <a:bodyPr/>
        <a:lstStyle/>
        <a:p>
          <a:endParaRPr lang="en-US"/>
        </a:p>
      </dgm:t>
    </dgm:pt>
    <dgm:pt modelId="{79870BAA-C658-40C9-B8BD-0F02166462C2}" type="pres">
      <dgm:prSet presAssocID="{9D9D43DE-C044-48C0-956A-193936F5B1E4}" presName="Name0" presStyleCnt="0">
        <dgm:presLayoutVars>
          <dgm:dir/>
          <dgm:resizeHandles val="exact"/>
        </dgm:presLayoutVars>
      </dgm:prSet>
      <dgm:spPr/>
    </dgm:pt>
    <dgm:pt modelId="{118CAFBD-8556-4E74-9EC2-27175E52B4FC}" type="pres">
      <dgm:prSet presAssocID="{9D9D43DE-C044-48C0-956A-193936F5B1E4}" presName="arrow" presStyleLbl="bgShp" presStyleIdx="0" presStyleCnt="1"/>
      <dgm:spPr/>
    </dgm:pt>
    <dgm:pt modelId="{E855A3DC-B894-47AD-A925-73CFA4AA1944}" type="pres">
      <dgm:prSet presAssocID="{9D9D43DE-C044-48C0-956A-193936F5B1E4}" presName="points" presStyleCnt="0"/>
      <dgm:spPr/>
    </dgm:pt>
    <dgm:pt modelId="{0B009068-2A8D-43C4-8A21-F789B0276AA0}" type="pres">
      <dgm:prSet presAssocID="{F01E1525-5413-4102-8381-681BDB5F77D6}" presName="compositeA" presStyleCnt="0"/>
      <dgm:spPr/>
    </dgm:pt>
    <dgm:pt modelId="{1765583D-5F9D-49AD-B3A9-D1AD5AC6E7BE}" type="pres">
      <dgm:prSet presAssocID="{F01E1525-5413-4102-8381-681BDB5F77D6}" presName="textA" presStyleLbl="revTx" presStyleIdx="0" presStyleCnt="6">
        <dgm:presLayoutVars>
          <dgm:bulletEnabled val="1"/>
        </dgm:presLayoutVars>
      </dgm:prSet>
      <dgm:spPr/>
      <dgm:t>
        <a:bodyPr/>
        <a:lstStyle/>
        <a:p>
          <a:endParaRPr lang="en-US"/>
        </a:p>
      </dgm:t>
    </dgm:pt>
    <dgm:pt modelId="{A720FBFE-0B78-4350-80AB-CD6024F85DD1}" type="pres">
      <dgm:prSet presAssocID="{F01E1525-5413-4102-8381-681BDB5F77D6}" presName="circleA" presStyleLbl="node1" presStyleIdx="0" presStyleCnt="6"/>
      <dgm:spPr/>
    </dgm:pt>
    <dgm:pt modelId="{AF40B6EF-B71D-4A24-A309-7A7DF7C9BDFF}" type="pres">
      <dgm:prSet presAssocID="{F01E1525-5413-4102-8381-681BDB5F77D6}" presName="spaceA" presStyleCnt="0"/>
      <dgm:spPr/>
    </dgm:pt>
    <dgm:pt modelId="{4A3B2405-8FA1-4B69-863F-509792113707}" type="pres">
      <dgm:prSet presAssocID="{BA4A038A-6ABF-4E59-BF2F-01263DF26F14}" presName="space" presStyleCnt="0"/>
      <dgm:spPr/>
    </dgm:pt>
    <dgm:pt modelId="{90714027-EFA5-4857-B3C6-3CA47F93650C}" type="pres">
      <dgm:prSet presAssocID="{B789F341-C6EB-4FD9-B79C-2CF0A8B06DCD}" presName="compositeB" presStyleCnt="0"/>
      <dgm:spPr/>
    </dgm:pt>
    <dgm:pt modelId="{7FEE0459-88BF-4309-B31C-7F43BCC47E9B}" type="pres">
      <dgm:prSet presAssocID="{B789F341-C6EB-4FD9-B79C-2CF0A8B06DCD}" presName="textB" presStyleLbl="revTx" presStyleIdx="1" presStyleCnt="6">
        <dgm:presLayoutVars>
          <dgm:bulletEnabled val="1"/>
        </dgm:presLayoutVars>
      </dgm:prSet>
      <dgm:spPr/>
      <dgm:t>
        <a:bodyPr/>
        <a:lstStyle/>
        <a:p>
          <a:endParaRPr lang="en-US"/>
        </a:p>
      </dgm:t>
    </dgm:pt>
    <dgm:pt modelId="{32BA92E7-FC2D-49DA-B046-90B44ACEC1EB}" type="pres">
      <dgm:prSet presAssocID="{B789F341-C6EB-4FD9-B79C-2CF0A8B06DCD}" presName="circleB" presStyleLbl="node1" presStyleIdx="1" presStyleCnt="6"/>
      <dgm:spPr/>
    </dgm:pt>
    <dgm:pt modelId="{46B1F5AE-77DA-4413-A70B-41B8A77C35FD}" type="pres">
      <dgm:prSet presAssocID="{B789F341-C6EB-4FD9-B79C-2CF0A8B06DCD}" presName="spaceB" presStyleCnt="0"/>
      <dgm:spPr/>
    </dgm:pt>
    <dgm:pt modelId="{432C20BD-5E1B-4CC9-ADFF-ABBFF4B93C51}" type="pres">
      <dgm:prSet presAssocID="{21CCCF15-8F08-456C-B783-76015AAB27E6}" presName="space" presStyleCnt="0"/>
      <dgm:spPr/>
    </dgm:pt>
    <dgm:pt modelId="{24041245-B796-499B-A7A6-21D08CA8B8C3}" type="pres">
      <dgm:prSet presAssocID="{B86B3A4F-173F-4D5C-829C-49AAF12392E8}" presName="compositeA" presStyleCnt="0"/>
      <dgm:spPr/>
    </dgm:pt>
    <dgm:pt modelId="{67A4897A-0CD5-4A30-9092-405F6BE197F8}" type="pres">
      <dgm:prSet presAssocID="{B86B3A4F-173F-4D5C-829C-49AAF12392E8}" presName="textA" presStyleLbl="revTx" presStyleIdx="2" presStyleCnt="6">
        <dgm:presLayoutVars>
          <dgm:bulletEnabled val="1"/>
        </dgm:presLayoutVars>
      </dgm:prSet>
      <dgm:spPr/>
      <dgm:t>
        <a:bodyPr/>
        <a:lstStyle/>
        <a:p>
          <a:endParaRPr lang="en-US"/>
        </a:p>
      </dgm:t>
    </dgm:pt>
    <dgm:pt modelId="{70FE5E75-04C3-4001-8D3A-E2A3580150D3}" type="pres">
      <dgm:prSet presAssocID="{B86B3A4F-173F-4D5C-829C-49AAF12392E8}" presName="circleA" presStyleLbl="node1" presStyleIdx="2" presStyleCnt="6"/>
      <dgm:spPr/>
    </dgm:pt>
    <dgm:pt modelId="{DC69D308-FA77-49AD-AA1B-36D2321015CB}" type="pres">
      <dgm:prSet presAssocID="{B86B3A4F-173F-4D5C-829C-49AAF12392E8}" presName="spaceA" presStyleCnt="0"/>
      <dgm:spPr/>
    </dgm:pt>
    <dgm:pt modelId="{79F40846-735B-4109-A734-A6B73BEED894}" type="pres">
      <dgm:prSet presAssocID="{20239532-810A-41A8-8E02-1B4BAD025049}" presName="space" presStyleCnt="0"/>
      <dgm:spPr/>
    </dgm:pt>
    <dgm:pt modelId="{C621FDF9-9C88-4124-B5EE-5006F16978D4}" type="pres">
      <dgm:prSet presAssocID="{B5C756F0-00F6-4106-8F00-B27D14948BCE}" presName="compositeB" presStyleCnt="0"/>
      <dgm:spPr/>
    </dgm:pt>
    <dgm:pt modelId="{DA0F7EC7-0517-4B03-A134-5860DBA9A9AB}" type="pres">
      <dgm:prSet presAssocID="{B5C756F0-00F6-4106-8F00-B27D14948BCE}" presName="textB" presStyleLbl="revTx" presStyleIdx="3" presStyleCnt="6">
        <dgm:presLayoutVars>
          <dgm:bulletEnabled val="1"/>
        </dgm:presLayoutVars>
      </dgm:prSet>
      <dgm:spPr/>
      <dgm:t>
        <a:bodyPr/>
        <a:lstStyle/>
        <a:p>
          <a:endParaRPr lang="en-US"/>
        </a:p>
      </dgm:t>
    </dgm:pt>
    <dgm:pt modelId="{AC9CE2C2-79A9-47AC-904B-C7DFADDFC9B9}" type="pres">
      <dgm:prSet presAssocID="{B5C756F0-00F6-4106-8F00-B27D14948BCE}" presName="circleB" presStyleLbl="node1" presStyleIdx="3" presStyleCnt="6"/>
      <dgm:spPr/>
    </dgm:pt>
    <dgm:pt modelId="{3BE66560-93F9-429B-83C8-1301F37FCD82}" type="pres">
      <dgm:prSet presAssocID="{B5C756F0-00F6-4106-8F00-B27D14948BCE}" presName="spaceB" presStyleCnt="0"/>
      <dgm:spPr/>
    </dgm:pt>
    <dgm:pt modelId="{CB2AE07B-7FF6-41F1-8B43-7B7DAA9C1415}" type="pres">
      <dgm:prSet presAssocID="{E391F7A2-1E4B-4FA3-844C-444524C62C52}" presName="space" presStyleCnt="0"/>
      <dgm:spPr/>
    </dgm:pt>
    <dgm:pt modelId="{79BCF196-C748-4E0B-8983-0FD4FEC6C9C1}" type="pres">
      <dgm:prSet presAssocID="{F9B80479-A364-4F18-8E24-3CA0FC171E43}" presName="compositeA" presStyleCnt="0"/>
      <dgm:spPr/>
    </dgm:pt>
    <dgm:pt modelId="{D8871884-CC7B-4656-97FA-ECCC26B04166}" type="pres">
      <dgm:prSet presAssocID="{F9B80479-A364-4F18-8E24-3CA0FC171E43}" presName="textA" presStyleLbl="revTx" presStyleIdx="4" presStyleCnt="6">
        <dgm:presLayoutVars>
          <dgm:bulletEnabled val="1"/>
        </dgm:presLayoutVars>
      </dgm:prSet>
      <dgm:spPr/>
      <dgm:t>
        <a:bodyPr/>
        <a:lstStyle/>
        <a:p>
          <a:endParaRPr lang="en-US"/>
        </a:p>
      </dgm:t>
    </dgm:pt>
    <dgm:pt modelId="{7F977E65-1EB9-4D96-A044-39D08294C70B}" type="pres">
      <dgm:prSet presAssocID="{F9B80479-A364-4F18-8E24-3CA0FC171E43}" presName="circleA" presStyleLbl="node1" presStyleIdx="4" presStyleCnt="6"/>
      <dgm:spPr/>
    </dgm:pt>
    <dgm:pt modelId="{45901EE8-A6F4-4084-9861-D7C9BDD3B5DE}" type="pres">
      <dgm:prSet presAssocID="{F9B80479-A364-4F18-8E24-3CA0FC171E43}" presName="spaceA" presStyleCnt="0"/>
      <dgm:spPr/>
    </dgm:pt>
    <dgm:pt modelId="{C6CF66D6-7357-4216-AA3A-2FE93D93425F}" type="pres">
      <dgm:prSet presAssocID="{213FA321-A2EC-43F9-888B-7EB6F04A9A1D}" presName="space" presStyleCnt="0"/>
      <dgm:spPr/>
    </dgm:pt>
    <dgm:pt modelId="{7EE97316-60EB-4231-AC66-0870B6556DFE}" type="pres">
      <dgm:prSet presAssocID="{F43155F6-9576-4C7E-AB2B-CF008C18880F}" presName="compositeB" presStyleCnt="0"/>
      <dgm:spPr/>
    </dgm:pt>
    <dgm:pt modelId="{781519E5-FB05-4785-9DC0-7E743EAE1131}" type="pres">
      <dgm:prSet presAssocID="{F43155F6-9576-4C7E-AB2B-CF008C18880F}" presName="textB" presStyleLbl="revTx" presStyleIdx="5" presStyleCnt="6">
        <dgm:presLayoutVars>
          <dgm:bulletEnabled val="1"/>
        </dgm:presLayoutVars>
      </dgm:prSet>
      <dgm:spPr/>
      <dgm:t>
        <a:bodyPr/>
        <a:lstStyle/>
        <a:p>
          <a:endParaRPr lang="en-US"/>
        </a:p>
      </dgm:t>
    </dgm:pt>
    <dgm:pt modelId="{35D730DD-16EE-41CC-953D-B3C82FB4C483}" type="pres">
      <dgm:prSet presAssocID="{F43155F6-9576-4C7E-AB2B-CF008C18880F}" presName="circleB" presStyleLbl="node1" presStyleIdx="5" presStyleCnt="6"/>
      <dgm:spPr/>
    </dgm:pt>
    <dgm:pt modelId="{14ED8E89-0B51-4CDC-8E65-B6F9117B680F}" type="pres">
      <dgm:prSet presAssocID="{F43155F6-9576-4C7E-AB2B-CF008C18880F}" presName="spaceB" presStyleCnt="0"/>
      <dgm:spPr/>
    </dgm:pt>
  </dgm:ptLst>
  <dgm:cxnLst>
    <dgm:cxn modelId="{16E1F3BB-9910-4007-9B5A-47E70AC5621E}" srcId="{9D9D43DE-C044-48C0-956A-193936F5B1E4}" destId="{B789F341-C6EB-4FD9-B79C-2CF0A8B06DCD}" srcOrd="1" destOrd="0" parTransId="{A3CB5E00-E45C-4B03-B821-9D36C0D6723A}" sibTransId="{21CCCF15-8F08-456C-B783-76015AAB27E6}"/>
    <dgm:cxn modelId="{2761E5D5-37E1-4885-BD3B-D7C7146439B2}" type="presOf" srcId="{B789F341-C6EB-4FD9-B79C-2CF0A8B06DCD}" destId="{7FEE0459-88BF-4309-B31C-7F43BCC47E9B}" srcOrd="0" destOrd="0" presId="urn:microsoft.com/office/officeart/2005/8/layout/hProcess11"/>
    <dgm:cxn modelId="{F78082DA-F4F3-442B-95F4-1FFD3A85EAF0}" type="presOf" srcId="{F9B80479-A364-4F18-8E24-3CA0FC171E43}" destId="{D8871884-CC7B-4656-97FA-ECCC26B04166}" srcOrd="0" destOrd="0" presId="urn:microsoft.com/office/officeart/2005/8/layout/hProcess11"/>
    <dgm:cxn modelId="{564CDD05-078E-41DA-910F-9490F2C217A3}" srcId="{9D9D43DE-C044-48C0-956A-193936F5B1E4}" destId="{B5C756F0-00F6-4106-8F00-B27D14948BCE}" srcOrd="3" destOrd="0" parTransId="{9229E41E-141C-41E5-97B7-09F57FBDC421}" sibTransId="{E391F7A2-1E4B-4FA3-844C-444524C62C52}"/>
    <dgm:cxn modelId="{44FDC99B-4B89-4400-AEE8-0876D94087FF}" type="presOf" srcId="{B5C756F0-00F6-4106-8F00-B27D14948BCE}" destId="{DA0F7EC7-0517-4B03-A134-5860DBA9A9AB}" srcOrd="0" destOrd="0" presId="urn:microsoft.com/office/officeart/2005/8/layout/hProcess11"/>
    <dgm:cxn modelId="{AA62EC9B-1A01-411D-BC9F-BF101547B8E7}" type="presOf" srcId="{9D9D43DE-C044-48C0-956A-193936F5B1E4}" destId="{79870BAA-C658-40C9-B8BD-0F02166462C2}" srcOrd="0" destOrd="0" presId="urn:microsoft.com/office/officeart/2005/8/layout/hProcess11"/>
    <dgm:cxn modelId="{DD7A7B82-500B-4B09-87B8-F90004CB93A2}" srcId="{9D9D43DE-C044-48C0-956A-193936F5B1E4}" destId="{F01E1525-5413-4102-8381-681BDB5F77D6}" srcOrd="0" destOrd="0" parTransId="{1D643824-983B-415A-8207-F3F5277A7A13}" sibTransId="{BA4A038A-6ABF-4E59-BF2F-01263DF26F14}"/>
    <dgm:cxn modelId="{3800C645-7A2A-4C34-B0B2-B7B6115DF0D0}" type="presOf" srcId="{B86B3A4F-173F-4D5C-829C-49AAF12392E8}" destId="{67A4897A-0CD5-4A30-9092-405F6BE197F8}" srcOrd="0" destOrd="0" presId="urn:microsoft.com/office/officeart/2005/8/layout/hProcess11"/>
    <dgm:cxn modelId="{85335CF8-E78B-40DA-B90B-7AD042176F81}" type="presOf" srcId="{F01E1525-5413-4102-8381-681BDB5F77D6}" destId="{1765583D-5F9D-49AD-B3A9-D1AD5AC6E7BE}" srcOrd="0" destOrd="0" presId="urn:microsoft.com/office/officeart/2005/8/layout/hProcess11"/>
    <dgm:cxn modelId="{2E63D02E-C0DF-43F2-A9A3-19363F6303D0}" srcId="{9D9D43DE-C044-48C0-956A-193936F5B1E4}" destId="{F43155F6-9576-4C7E-AB2B-CF008C18880F}" srcOrd="5" destOrd="0" parTransId="{F9E9B957-55BF-4DC7-8EF2-DE517C8E7DA5}" sibTransId="{E54CF55A-ED44-4FA8-9941-22111B0A4A21}"/>
    <dgm:cxn modelId="{C7A085EF-AF80-4C99-9F32-2366AD54C4E9}" type="presOf" srcId="{F43155F6-9576-4C7E-AB2B-CF008C18880F}" destId="{781519E5-FB05-4785-9DC0-7E743EAE1131}" srcOrd="0" destOrd="0" presId="urn:microsoft.com/office/officeart/2005/8/layout/hProcess11"/>
    <dgm:cxn modelId="{AC19ED5C-CE01-4771-B65F-839C32E761AE}" srcId="{9D9D43DE-C044-48C0-956A-193936F5B1E4}" destId="{F9B80479-A364-4F18-8E24-3CA0FC171E43}" srcOrd="4" destOrd="0" parTransId="{6485532D-99F0-4899-A368-EB2BD7F6D11B}" sibTransId="{213FA321-A2EC-43F9-888B-7EB6F04A9A1D}"/>
    <dgm:cxn modelId="{4DCCC9F4-AAB9-4620-B613-26CDA09E0FC3}" srcId="{9D9D43DE-C044-48C0-956A-193936F5B1E4}" destId="{B86B3A4F-173F-4D5C-829C-49AAF12392E8}" srcOrd="2" destOrd="0" parTransId="{01CEC5B4-5D43-42D6-82D4-821ED099737D}" sibTransId="{20239532-810A-41A8-8E02-1B4BAD025049}"/>
    <dgm:cxn modelId="{8271283E-7246-4A64-BD24-4CBFCF80124A}" type="presParOf" srcId="{79870BAA-C658-40C9-B8BD-0F02166462C2}" destId="{118CAFBD-8556-4E74-9EC2-27175E52B4FC}" srcOrd="0" destOrd="0" presId="urn:microsoft.com/office/officeart/2005/8/layout/hProcess11"/>
    <dgm:cxn modelId="{E6C550AE-49B0-4B15-94B6-0C2B0965F4B5}" type="presParOf" srcId="{79870BAA-C658-40C9-B8BD-0F02166462C2}" destId="{E855A3DC-B894-47AD-A925-73CFA4AA1944}" srcOrd="1" destOrd="0" presId="urn:microsoft.com/office/officeart/2005/8/layout/hProcess11"/>
    <dgm:cxn modelId="{E45D68D0-4FFC-4FA5-8821-6A458CA9E8DD}" type="presParOf" srcId="{E855A3DC-B894-47AD-A925-73CFA4AA1944}" destId="{0B009068-2A8D-43C4-8A21-F789B0276AA0}" srcOrd="0" destOrd="0" presId="urn:microsoft.com/office/officeart/2005/8/layout/hProcess11"/>
    <dgm:cxn modelId="{75AFDCE9-78F9-40DA-960A-071A9E1092F1}" type="presParOf" srcId="{0B009068-2A8D-43C4-8A21-F789B0276AA0}" destId="{1765583D-5F9D-49AD-B3A9-D1AD5AC6E7BE}" srcOrd="0" destOrd="0" presId="urn:microsoft.com/office/officeart/2005/8/layout/hProcess11"/>
    <dgm:cxn modelId="{A2ADFB51-6103-443F-BED5-534278720C40}" type="presParOf" srcId="{0B009068-2A8D-43C4-8A21-F789B0276AA0}" destId="{A720FBFE-0B78-4350-80AB-CD6024F85DD1}" srcOrd="1" destOrd="0" presId="urn:microsoft.com/office/officeart/2005/8/layout/hProcess11"/>
    <dgm:cxn modelId="{FD2FE2B0-8D20-42DC-9D58-210EEFADFC3C}" type="presParOf" srcId="{0B009068-2A8D-43C4-8A21-F789B0276AA0}" destId="{AF40B6EF-B71D-4A24-A309-7A7DF7C9BDFF}" srcOrd="2" destOrd="0" presId="urn:microsoft.com/office/officeart/2005/8/layout/hProcess11"/>
    <dgm:cxn modelId="{19C19B63-0369-4BB6-9B13-E660B92D0426}" type="presParOf" srcId="{E855A3DC-B894-47AD-A925-73CFA4AA1944}" destId="{4A3B2405-8FA1-4B69-863F-509792113707}" srcOrd="1" destOrd="0" presId="urn:microsoft.com/office/officeart/2005/8/layout/hProcess11"/>
    <dgm:cxn modelId="{A76D8B18-038F-4675-89EC-C69D66CB052C}" type="presParOf" srcId="{E855A3DC-B894-47AD-A925-73CFA4AA1944}" destId="{90714027-EFA5-4857-B3C6-3CA47F93650C}" srcOrd="2" destOrd="0" presId="urn:microsoft.com/office/officeart/2005/8/layout/hProcess11"/>
    <dgm:cxn modelId="{E79816D1-88CA-4093-960D-53F820A2919A}" type="presParOf" srcId="{90714027-EFA5-4857-B3C6-3CA47F93650C}" destId="{7FEE0459-88BF-4309-B31C-7F43BCC47E9B}" srcOrd="0" destOrd="0" presId="urn:microsoft.com/office/officeart/2005/8/layout/hProcess11"/>
    <dgm:cxn modelId="{AFFFA15A-1F3A-48E3-A1CA-58E47016F202}" type="presParOf" srcId="{90714027-EFA5-4857-B3C6-3CA47F93650C}" destId="{32BA92E7-FC2D-49DA-B046-90B44ACEC1EB}" srcOrd="1" destOrd="0" presId="urn:microsoft.com/office/officeart/2005/8/layout/hProcess11"/>
    <dgm:cxn modelId="{0A3D13A4-49D7-4D96-9C0A-2A53E87E023C}" type="presParOf" srcId="{90714027-EFA5-4857-B3C6-3CA47F93650C}" destId="{46B1F5AE-77DA-4413-A70B-41B8A77C35FD}" srcOrd="2" destOrd="0" presId="urn:microsoft.com/office/officeart/2005/8/layout/hProcess11"/>
    <dgm:cxn modelId="{1D665DFB-28D7-4F24-BAB9-2B4C98429254}" type="presParOf" srcId="{E855A3DC-B894-47AD-A925-73CFA4AA1944}" destId="{432C20BD-5E1B-4CC9-ADFF-ABBFF4B93C51}" srcOrd="3" destOrd="0" presId="urn:microsoft.com/office/officeart/2005/8/layout/hProcess11"/>
    <dgm:cxn modelId="{CD647040-F51B-4DB3-8B60-73D82DE7835E}" type="presParOf" srcId="{E855A3DC-B894-47AD-A925-73CFA4AA1944}" destId="{24041245-B796-499B-A7A6-21D08CA8B8C3}" srcOrd="4" destOrd="0" presId="urn:microsoft.com/office/officeart/2005/8/layout/hProcess11"/>
    <dgm:cxn modelId="{089167C5-6575-40EC-A858-59E4B70B9D07}" type="presParOf" srcId="{24041245-B796-499B-A7A6-21D08CA8B8C3}" destId="{67A4897A-0CD5-4A30-9092-405F6BE197F8}" srcOrd="0" destOrd="0" presId="urn:microsoft.com/office/officeart/2005/8/layout/hProcess11"/>
    <dgm:cxn modelId="{91FA8183-0036-44C6-909F-9F64624D799B}" type="presParOf" srcId="{24041245-B796-499B-A7A6-21D08CA8B8C3}" destId="{70FE5E75-04C3-4001-8D3A-E2A3580150D3}" srcOrd="1" destOrd="0" presId="urn:microsoft.com/office/officeart/2005/8/layout/hProcess11"/>
    <dgm:cxn modelId="{A7E27A5E-19FF-47A6-8348-B492B5836B72}" type="presParOf" srcId="{24041245-B796-499B-A7A6-21D08CA8B8C3}" destId="{DC69D308-FA77-49AD-AA1B-36D2321015CB}" srcOrd="2" destOrd="0" presId="urn:microsoft.com/office/officeart/2005/8/layout/hProcess11"/>
    <dgm:cxn modelId="{9F3CB9BD-D38F-4AC2-A91A-DD91358623FB}" type="presParOf" srcId="{E855A3DC-B894-47AD-A925-73CFA4AA1944}" destId="{79F40846-735B-4109-A734-A6B73BEED894}" srcOrd="5" destOrd="0" presId="urn:microsoft.com/office/officeart/2005/8/layout/hProcess11"/>
    <dgm:cxn modelId="{D8A81B1B-8C03-4C27-80A0-3614692DFED0}" type="presParOf" srcId="{E855A3DC-B894-47AD-A925-73CFA4AA1944}" destId="{C621FDF9-9C88-4124-B5EE-5006F16978D4}" srcOrd="6" destOrd="0" presId="urn:microsoft.com/office/officeart/2005/8/layout/hProcess11"/>
    <dgm:cxn modelId="{BDFCE9B1-A076-4ECE-B24A-30973AD9B28D}" type="presParOf" srcId="{C621FDF9-9C88-4124-B5EE-5006F16978D4}" destId="{DA0F7EC7-0517-4B03-A134-5860DBA9A9AB}" srcOrd="0" destOrd="0" presId="urn:microsoft.com/office/officeart/2005/8/layout/hProcess11"/>
    <dgm:cxn modelId="{1996ED8B-D112-486F-B8B5-569364761DD7}" type="presParOf" srcId="{C621FDF9-9C88-4124-B5EE-5006F16978D4}" destId="{AC9CE2C2-79A9-47AC-904B-C7DFADDFC9B9}" srcOrd="1" destOrd="0" presId="urn:microsoft.com/office/officeart/2005/8/layout/hProcess11"/>
    <dgm:cxn modelId="{3C17B7DD-5C35-4D14-9B08-571B70AAD834}" type="presParOf" srcId="{C621FDF9-9C88-4124-B5EE-5006F16978D4}" destId="{3BE66560-93F9-429B-83C8-1301F37FCD82}" srcOrd="2" destOrd="0" presId="urn:microsoft.com/office/officeart/2005/8/layout/hProcess11"/>
    <dgm:cxn modelId="{233DCCC5-6854-4498-89FD-DF4651716725}" type="presParOf" srcId="{E855A3DC-B894-47AD-A925-73CFA4AA1944}" destId="{CB2AE07B-7FF6-41F1-8B43-7B7DAA9C1415}" srcOrd="7" destOrd="0" presId="urn:microsoft.com/office/officeart/2005/8/layout/hProcess11"/>
    <dgm:cxn modelId="{9A3E09BC-ED92-4A68-97ED-9C049FE3812C}" type="presParOf" srcId="{E855A3DC-B894-47AD-A925-73CFA4AA1944}" destId="{79BCF196-C748-4E0B-8983-0FD4FEC6C9C1}" srcOrd="8" destOrd="0" presId="urn:microsoft.com/office/officeart/2005/8/layout/hProcess11"/>
    <dgm:cxn modelId="{67C1E69D-1B4B-4814-B840-7D001DC212E5}" type="presParOf" srcId="{79BCF196-C748-4E0B-8983-0FD4FEC6C9C1}" destId="{D8871884-CC7B-4656-97FA-ECCC26B04166}" srcOrd="0" destOrd="0" presId="urn:microsoft.com/office/officeart/2005/8/layout/hProcess11"/>
    <dgm:cxn modelId="{6E3FFE57-7BEF-4D42-AA5C-294D41289AC0}" type="presParOf" srcId="{79BCF196-C748-4E0B-8983-0FD4FEC6C9C1}" destId="{7F977E65-1EB9-4D96-A044-39D08294C70B}" srcOrd="1" destOrd="0" presId="urn:microsoft.com/office/officeart/2005/8/layout/hProcess11"/>
    <dgm:cxn modelId="{E3BE8A9A-689F-4471-974E-10587DF46DDC}" type="presParOf" srcId="{79BCF196-C748-4E0B-8983-0FD4FEC6C9C1}" destId="{45901EE8-A6F4-4084-9861-D7C9BDD3B5DE}" srcOrd="2" destOrd="0" presId="urn:microsoft.com/office/officeart/2005/8/layout/hProcess11"/>
    <dgm:cxn modelId="{D2C6311C-C4A7-48CD-9A66-507D35CE3A66}" type="presParOf" srcId="{E855A3DC-B894-47AD-A925-73CFA4AA1944}" destId="{C6CF66D6-7357-4216-AA3A-2FE93D93425F}" srcOrd="9" destOrd="0" presId="urn:microsoft.com/office/officeart/2005/8/layout/hProcess11"/>
    <dgm:cxn modelId="{6875F10B-88EA-48F5-8F4A-4A5514C2CD02}" type="presParOf" srcId="{E855A3DC-B894-47AD-A925-73CFA4AA1944}" destId="{7EE97316-60EB-4231-AC66-0870B6556DFE}" srcOrd="10" destOrd="0" presId="urn:microsoft.com/office/officeart/2005/8/layout/hProcess11"/>
    <dgm:cxn modelId="{53173041-F55C-49CE-B2FF-96FD5CEA88B3}" type="presParOf" srcId="{7EE97316-60EB-4231-AC66-0870B6556DFE}" destId="{781519E5-FB05-4785-9DC0-7E743EAE1131}" srcOrd="0" destOrd="0" presId="urn:microsoft.com/office/officeart/2005/8/layout/hProcess11"/>
    <dgm:cxn modelId="{8A94F8A2-00B2-49BE-BE6D-E00BEAA9A614}" type="presParOf" srcId="{7EE97316-60EB-4231-AC66-0870B6556DFE}" destId="{35D730DD-16EE-41CC-953D-B3C82FB4C483}" srcOrd="1" destOrd="0" presId="urn:microsoft.com/office/officeart/2005/8/layout/hProcess11"/>
    <dgm:cxn modelId="{6B4FB17E-574F-45DE-A0E2-E8D349308FCC}" type="presParOf" srcId="{7EE97316-60EB-4231-AC66-0870B6556DFE}" destId="{14ED8E89-0B51-4CDC-8E65-B6F9117B680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CAFBD-8556-4E74-9EC2-27175E52B4FC}">
      <dsp:nvSpPr>
        <dsp:cNvPr id="0" name=""/>
        <dsp:cNvSpPr/>
      </dsp:nvSpPr>
      <dsp:spPr>
        <a:xfrm>
          <a:off x="0" y="1474407"/>
          <a:ext cx="8825948" cy="1965877"/>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65583D-5F9D-49AD-B3A9-D1AD5AC6E7BE}">
      <dsp:nvSpPr>
        <dsp:cNvPr id="0" name=""/>
        <dsp:cNvSpPr/>
      </dsp:nvSpPr>
      <dsp:spPr>
        <a:xfrm>
          <a:off x="2181" y="0"/>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488950">
            <a:lnSpc>
              <a:spcPct val="90000"/>
            </a:lnSpc>
            <a:spcBef>
              <a:spcPct val="0"/>
            </a:spcBef>
            <a:spcAft>
              <a:spcPct val="35000"/>
            </a:spcAft>
          </a:pPr>
          <a:r>
            <a:rPr lang="en-US" sz="1100" kern="1200" dirty="0" smtClean="0"/>
            <a:t>Jan. 2014: ROS requested PLWG consider transmission planning as it relates to constrained generation, system-wide, and any impacts to reliability</a:t>
          </a:r>
          <a:endParaRPr lang="en-US" sz="1100" kern="1200" dirty="0"/>
        </a:p>
      </dsp:txBody>
      <dsp:txXfrm>
        <a:off x="2181" y="0"/>
        <a:ext cx="1270238" cy="1965877"/>
      </dsp:txXfrm>
    </dsp:sp>
    <dsp:sp modelId="{A720FBFE-0B78-4350-80AB-CD6024F85DD1}">
      <dsp:nvSpPr>
        <dsp:cNvPr id="0" name=""/>
        <dsp:cNvSpPr/>
      </dsp:nvSpPr>
      <dsp:spPr>
        <a:xfrm>
          <a:off x="391566"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EE0459-88BF-4309-B31C-7F43BCC47E9B}">
      <dsp:nvSpPr>
        <dsp:cNvPr id="0" name=""/>
        <dsp:cNvSpPr/>
      </dsp:nvSpPr>
      <dsp:spPr>
        <a:xfrm>
          <a:off x="1335931" y="2948815"/>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kern="1200" dirty="0" smtClean="0"/>
            <a:t>First half of 2014: PLWG discusses constrained generation during several monthly meetings</a:t>
          </a:r>
          <a:endParaRPr lang="en-US" sz="1100" kern="1200" dirty="0"/>
        </a:p>
      </dsp:txBody>
      <dsp:txXfrm>
        <a:off x="1335931" y="2948815"/>
        <a:ext cx="1270238" cy="1965877"/>
      </dsp:txXfrm>
    </dsp:sp>
    <dsp:sp modelId="{32BA92E7-FC2D-49DA-B046-90B44ACEC1EB}">
      <dsp:nvSpPr>
        <dsp:cNvPr id="0" name=""/>
        <dsp:cNvSpPr/>
      </dsp:nvSpPr>
      <dsp:spPr>
        <a:xfrm>
          <a:off x="1725316"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A4897A-0CD5-4A30-9092-405F6BE197F8}">
      <dsp:nvSpPr>
        <dsp:cNvPr id="0" name=""/>
        <dsp:cNvSpPr/>
      </dsp:nvSpPr>
      <dsp:spPr>
        <a:xfrm>
          <a:off x="2669682" y="0"/>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488950">
            <a:lnSpc>
              <a:spcPct val="90000"/>
            </a:lnSpc>
            <a:spcBef>
              <a:spcPct val="0"/>
            </a:spcBef>
            <a:spcAft>
              <a:spcPct val="35000"/>
            </a:spcAft>
          </a:pPr>
          <a:r>
            <a:rPr lang="en-US" sz="1100" kern="1200" dirty="0" smtClean="0"/>
            <a:t>June 2014: ERCOT hosted Generation Deliverability Workshop to discuss tool development</a:t>
          </a:r>
          <a:endParaRPr lang="en-US" sz="1100" kern="1200" dirty="0"/>
        </a:p>
      </dsp:txBody>
      <dsp:txXfrm>
        <a:off x="2669682" y="0"/>
        <a:ext cx="1270238" cy="1965877"/>
      </dsp:txXfrm>
    </dsp:sp>
    <dsp:sp modelId="{70FE5E75-04C3-4001-8D3A-E2A3580150D3}">
      <dsp:nvSpPr>
        <dsp:cNvPr id="0" name=""/>
        <dsp:cNvSpPr/>
      </dsp:nvSpPr>
      <dsp:spPr>
        <a:xfrm>
          <a:off x="3059066"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0F7EC7-0517-4B03-A134-5860DBA9A9AB}">
      <dsp:nvSpPr>
        <dsp:cNvPr id="0" name=""/>
        <dsp:cNvSpPr/>
      </dsp:nvSpPr>
      <dsp:spPr>
        <a:xfrm>
          <a:off x="4003432" y="2948815"/>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b="0" kern="1200" dirty="0" smtClean="0"/>
            <a:t>July 2014: ROS directs the PLWG to develop language to include criteria to address generation deliverability in peak Load conditions</a:t>
          </a:r>
          <a:endParaRPr lang="en-US" sz="1100" b="0" kern="1200" dirty="0"/>
        </a:p>
      </dsp:txBody>
      <dsp:txXfrm>
        <a:off x="4003432" y="2948815"/>
        <a:ext cx="1270238" cy="1965877"/>
      </dsp:txXfrm>
    </dsp:sp>
    <dsp:sp modelId="{AC9CE2C2-79A9-47AC-904B-C7DFADDFC9B9}">
      <dsp:nvSpPr>
        <dsp:cNvPr id="0" name=""/>
        <dsp:cNvSpPr/>
      </dsp:nvSpPr>
      <dsp:spPr>
        <a:xfrm>
          <a:off x="4392817"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871884-CC7B-4656-97FA-ECCC26B04166}">
      <dsp:nvSpPr>
        <dsp:cNvPr id="0" name=""/>
        <dsp:cNvSpPr/>
      </dsp:nvSpPr>
      <dsp:spPr>
        <a:xfrm>
          <a:off x="5337182" y="0"/>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488950">
            <a:lnSpc>
              <a:spcPct val="90000"/>
            </a:lnSpc>
            <a:spcBef>
              <a:spcPct val="0"/>
            </a:spcBef>
            <a:spcAft>
              <a:spcPct val="35000"/>
            </a:spcAft>
          </a:pPr>
          <a:r>
            <a:rPr lang="en-US" sz="1100" b="0" kern="1200" dirty="0" smtClean="0"/>
            <a:t>Sept. 2014: PLWG discusses need to revise economic criteria to address generation deliverability</a:t>
          </a:r>
          <a:endParaRPr lang="en-US" sz="1100" b="0" kern="1200" dirty="0"/>
        </a:p>
      </dsp:txBody>
      <dsp:txXfrm>
        <a:off x="5337182" y="0"/>
        <a:ext cx="1270238" cy="1965877"/>
      </dsp:txXfrm>
    </dsp:sp>
    <dsp:sp modelId="{7F977E65-1EB9-4D96-A044-39D08294C70B}">
      <dsp:nvSpPr>
        <dsp:cNvPr id="0" name=""/>
        <dsp:cNvSpPr/>
      </dsp:nvSpPr>
      <dsp:spPr>
        <a:xfrm>
          <a:off x="5726567"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1519E5-FB05-4785-9DC0-7E743EAE1131}">
      <dsp:nvSpPr>
        <dsp:cNvPr id="0" name=""/>
        <dsp:cNvSpPr/>
      </dsp:nvSpPr>
      <dsp:spPr>
        <a:xfrm>
          <a:off x="6670933" y="2948815"/>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b="0" kern="1200" dirty="0" smtClean="0"/>
            <a:t>Nov. 2015: PLWG discusses potential need to change PUCT Rules to accommodate previously discussed criteria changes and lack of evidence of existing problem</a:t>
          </a:r>
          <a:endParaRPr lang="en-US" sz="1100" b="0" kern="1200" dirty="0"/>
        </a:p>
      </dsp:txBody>
      <dsp:txXfrm>
        <a:off x="6670933" y="2948815"/>
        <a:ext cx="1270238" cy="1965877"/>
      </dsp:txXfrm>
    </dsp:sp>
    <dsp:sp modelId="{35D730DD-16EE-41CC-953D-B3C82FB4C483}">
      <dsp:nvSpPr>
        <dsp:cNvPr id="0" name=""/>
        <dsp:cNvSpPr/>
      </dsp:nvSpPr>
      <dsp:spPr>
        <a:xfrm>
          <a:off x="7060317"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84101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280305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79797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1423675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A124EC-22A9-402A-82BE-CAF280C5CE12}"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9532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A124EC-22A9-402A-82BE-CAF280C5CE12}"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075668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A124EC-22A9-402A-82BE-CAF280C5CE12}" type="datetimeFigureOut">
              <a:rPr lang="en-US" smtClean="0"/>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273689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A124EC-22A9-402A-82BE-CAF280C5CE12}" type="datetimeFigureOut">
              <a:rPr lang="en-US" smtClean="0"/>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4190833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124EC-22A9-402A-82BE-CAF280C5CE12}" type="datetimeFigureOut">
              <a:rPr lang="en-US" smtClean="0"/>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028747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124EC-22A9-402A-82BE-CAF280C5CE12}"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1959658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124EC-22A9-402A-82BE-CAF280C5CE12}"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9576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124EC-22A9-402A-82BE-CAF280C5CE12}" type="datetimeFigureOut">
              <a:rPr lang="en-US" smtClean="0"/>
              <a:t>2/10/2016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052DF-C6B1-4AE2-B8BF-12F16BB0DD44}" type="slidenum">
              <a:rPr lang="en-US" smtClean="0"/>
              <a:t>‹#›</a:t>
            </a:fld>
            <a:endParaRPr lang="en-US"/>
          </a:p>
        </p:txBody>
      </p:sp>
    </p:spTree>
    <p:extLst>
      <p:ext uri="{BB962C8B-B14F-4D97-AF65-F5344CB8AC3E}">
        <p14:creationId xmlns:p14="http://schemas.microsoft.com/office/powerpoint/2010/main" val="2131113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Generation Deliverability</a:t>
            </a:r>
            <a:endParaRPr lang="en-US" dirty="0"/>
          </a:p>
        </p:txBody>
      </p:sp>
      <p:sp>
        <p:nvSpPr>
          <p:cNvPr id="3" name="Subtitle 2"/>
          <p:cNvSpPr>
            <a:spLocks noGrp="1"/>
          </p:cNvSpPr>
          <p:nvPr>
            <p:ph type="subTitle" idx="1"/>
          </p:nvPr>
        </p:nvSpPr>
        <p:spPr/>
        <p:txBody>
          <a:bodyPr/>
          <a:lstStyle/>
          <a:p>
            <a:r>
              <a:rPr lang="en-US" dirty="0" smtClean="0"/>
              <a:t>PLWG</a:t>
            </a:r>
          </a:p>
          <a:p>
            <a:r>
              <a:rPr lang="en-US" dirty="0" smtClean="0"/>
              <a:t>February 17, 2016</a:t>
            </a:r>
            <a:endParaRPr lang="en-US" dirty="0"/>
          </a:p>
        </p:txBody>
      </p:sp>
    </p:spTree>
    <p:extLst>
      <p:ext uri="{BB962C8B-B14F-4D97-AF65-F5344CB8AC3E}">
        <p14:creationId xmlns:p14="http://schemas.microsoft.com/office/powerpoint/2010/main" val="213379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 got here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77620831"/>
              </p:ext>
            </p:extLst>
          </p:nvPr>
        </p:nvGraphicFramePr>
        <p:xfrm>
          <a:off x="159026" y="1123122"/>
          <a:ext cx="8825948" cy="4914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p:cNvPicPr>
            <a:picLocks noChangeAspect="1"/>
          </p:cNvPicPr>
          <p:nvPr/>
        </p:nvPicPr>
        <p:blipFill>
          <a:blip r:embed="rId7"/>
          <a:stretch>
            <a:fillRect/>
          </a:stretch>
        </p:blipFill>
        <p:spPr>
          <a:xfrm>
            <a:off x="6652973" y="3011556"/>
            <a:ext cx="390178" cy="1282148"/>
          </a:xfrm>
          <a:prstGeom prst="rect">
            <a:avLst/>
          </a:prstGeom>
        </p:spPr>
      </p:pic>
      <p:sp>
        <p:nvSpPr>
          <p:cNvPr id="15" name="Oval Callout 14"/>
          <p:cNvSpPr/>
          <p:nvPr/>
        </p:nvSpPr>
        <p:spPr>
          <a:xfrm>
            <a:off x="6337472" y="644492"/>
            <a:ext cx="1769165" cy="1152939"/>
          </a:xfrm>
          <a:prstGeom prst="wedgeEllipseCallout">
            <a:avLst>
              <a:gd name="adj1" fmla="val -42721"/>
              <a:gd name="adj2" fmla="val 65086"/>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Focus on economics</a:t>
            </a:r>
            <a:endParaRPr lang="en-US" dirty="0">
              <a:solidFill>
                <a:schemeClr val="tx1"/>
              </a:solidFill>
            </a:endParaRPr>
          </a:p>
        </p:txBody>
      </p:sp>
      <p:sp>
        <p:nvSpPr>
          <p:cNvPr id="16" name="Oval Callout 15"/>
          <p:cNvSpPr/>
          <p:nvPr/>
        </p:nvSpPr>
        <p:spPr>
          <a:xfrm>
            <a:off x="2663307" y="5239683"/>
            <a:ext cx="1769165" cy="1152939"/>
          </a:xfrm>
          <a:prstGeom prst="wedgeEllipseCallout">
            <a:avLst>
              <a:gd name="adj1" fmla="val 39863"/>
              <a:gd name="adj2" fmla="val -66811"/>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Scope narrowed to peak Load</a:t>
            </a:r>
            <a:endParaRPr lang="en-US" dirty="0">
              <a:solidFill>
                <a:schemeClr val="tx1"/>
              </a:solidFill>
            </a:endParaRPr>
          </a:p>
        </p:txBody>
      </p:sp>
      <p:sp>
        <p:nvSpPr>
          <p:cNvPr id="17" name="Oval Callout 16"/>
          <p:cNvSpPr/>
          <p:nvPr/>
        </p:nvSpPr>
        <p:spPr>
          <a:xfrm>
            <a:off x="5273986" y="5559700"/>
            <a:ext cx="1769165" cy="1152939"/>
          </a:xfrm>
          <a:prstGeom prst="wedgeEllipseCallout">
            <a:avLst>
              <a:gd name="adj1" fmla="val 40425"/>
              <a:gd name="adj2" fmla="val -57328"/>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Worth pursuing now?</a:t>
            </a:r>
            <a:endParaRPr lang="en-US" dirty="0">
              <a:solidFill>
                <a:schemeClr val="tx1"/>
              </a:solidFill>
            </a:endParaRPr>
          </a:p>
        </p:txBody>
      </p:sp>
    </p:spTree>
    <p:extLst>
      <p:ext uri="{BB962C8B-B14F-4D97-AF65-F5344CB8AC3E}">
        <p14:creationId xmlns:p14="http://schemas.microsoft.com/office/powerpoint/2010/main" val="2546843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Two conceptual economic planning criteria additions</a:t>
            </a:r>
            <a:endParaRPr lang="en-US" dirty="0"/>
          </a:p>
        </p:txBody>
      </p:sp>
      <p:sp>
        <p:nvSpPr>
          <p:cNvPr id="5123" name="Content Placeholder 2"/>
          <p:cNvSpPr>
            <a:spLocks noGrp="1"/>
          </p:cNvSpPr>
          <p:nvPr>
            <p:ph idx="1"/>
          </p:nvPr>
        </p:nvSpPr>
        <p:spPr>
          <a:xfrm>
            <a:off x="457200" y="1623045"/>
            <a:ext cx="8229600" cy="4983162"/>
          </a:xfrm>
        </p:spPr>
        <p:txBody>
          <a:bodyPr/>
          <a:lstStyle/>
          <a:p>
            <a:pPr marL="457200" indent="-457200" eaLnBrk="1" hangingPunct="1">
              <a:buFont typeface="Calibri" panose="020F0502020204030204" pitchFamily="34" charset="0"/>
              <a:buAutoNum type="arabicPeriod"/>
            </a:pPr>
            <a:r>
              <a:rPr lang="en-US" altLang="en-US" sz="2400" dirty="0" smtClean="0"/>
              <a:t>Consider reduced generation investment needs due to relieving transmission bottlenecks that constrain generation at peak </a:t>
            </a:r>
            <a:r>
              <a:rPr lang="en-US" altLang="en-US" sz="2400" dirty="0" smtClean="0">
                <a:solidFill>
                  <a:srgbClr val="FF0000"/>
                </a:solidFill>
              </a:rPr>
              <a:t>[may need PUCT rules changes]</a:t>
            </a:r>
          </a:p>
          <a:p>
            <a:pPr marL="857250" lvl="1" indent="-457200" eaLnBrk="1" hangingPunct="1"/>
            <a:r>
              <a:rPr lang="en-US" altLang="en-US" sz="1800" dirty="0" smtClean="0"/>
              <a:t>In addition to the production cost savings of a project</a:t>
            </a:r>
          </a:p>
          <a:p>
            <a:pPr marL="857250" lvl="1" indent="-457200" eaLnBrk="1" hangingPunct="1"/>
            <a:r>
              <a:rPr lang="en-US" altLang="en-US" sz="1800" dirty="0" smtClean="0"/>
              <a:t>Need to develop a metric such as the Cost Of New Entry as the appropriate societal cost benefit</a:t>
            </a:r>
          </a:p>
          <a:p>
            <a:pPr marL="857250" lvl="1" indent="-457200" eaLnBrk="1" hangingPunct="1"/>
            <a:r>
              <a:rPr lang="en-US" altLang="en-US" sz="1800" dirty="0" smtClean="0"/>
              <a:t>May need to discount for plants closer to retirement</a:t>
            </a:r>
          </a:p>
          <a:p>
            <a:pPr marL="457200" indent="-457200" eaLnBrk="1" hangingPunct="1">
              <a:buFont typeface="Calibri" panose="020F0502020204030204" pitchFamily="34" charset="0"/>
              <a:buAutoNum type="arabicPeriod"/>
            </a:pPr>
            <a:r>
              <a:rPr lang="en-US" altLang="en-US" sz="2400" dirty="0" smtClean="0"/>
              <a:t>Consider probability-weighted production cost savings for different load profiles </a:t>
            </a:r>
            <a:r>
              <a:rPr lang="en-US" altLang="en-US" sz="2400" dirty="0" smtClean="0">
                <a:solidFill>
                  <a:srgbClr val="FF0000"/>
                </a:solidFill>
              </a:rPr>
              <a:t>[could be implemented without PUCT rules changes]</a:t>
            </a:r>
            <a:endParaRPr lang="en-US" altLang="en-US" sz="2400" dirty="0" smtClean="0"/>
          </a:p>
          <a:p>
            <a:pPr marL="857250" lvl="1" indent="-457200" eaLnBrk="1" hangingPunct="1"/>
            <a:r>
              <a:rPr lang="en-US" altLang="en-US" sz="1800" dirty="0" smtClean="0"/>
              <a:t>In the Brattle Group’s 2013 review of the ERCOT LTSA and economic planning processes they noted that “SPP’s Metrics Task Force recently suggested that SPP’s production simulations should be developed and tested for load profiles that represent 90/10 and 10/90 peak load conditions— rather than just for base case simulations (reflecting 50/50 peak load conditions)...”</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1E727FA-354D-4C5F-A6D5-F10D1D2103DF}" type="slidenum">
              <a:rPr lang="en-US" altLang="en-US">
                <a:solidFill>
                  <a:srgbClr val="898989"/>
                </a:solidFill>
              </a:rPr>
              <a:pPr eaLnBrk="1" hangingPunct="1"/>
              <a:t>3</a:t>
            </a:fld>
            <a:endParaRPr lang="en-US" altLang="en-US">
              <a:solidFill>
                <a:srgbClr val="898989"/>
              </a:solidFill>
            </a:endParaRPr>
          </a:p>
        </p:txBody>
      </p:sp>
    </p:spTree>
    <p:extLst>
      <p:ext uri="{BB962C8B-B14F-4D97-AF65-F5344CB8AC3E}">
        <p14:creationId xmlns:p14="http://schemas.microsoft.com/office/powerpoint/2010/main" val="1363022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there an existing problem?</a:t>
            </a:r>
            <a:endParaRPr lang="en-US"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ERCOT developed tool to find generation deliverability problems in a </a:t>
            </a:r>
            <a:r>
              <a:rPr lang="en-US" dirty="0" err="1" smtClean="0"/>
              <a:t>powerflow</a:t>
            </a:r>
            <a:r>
              <a:rPr lang="en-US" dirty="0" smtClean="0"/>
              <a:t> case</a:t>
            </a:r>
          </a:p>
          <a:p>
            <a:r>
              <a:rPr lang="en-US" dirty="0" smtClean="0"/>
              <a:t>Tool ran on EC, WFW, NNC, and SSC 2015 cases </a:t>
            </a:r>
            <a:r>
              <a:rPr lang="en-US" dirty="0"/>
              <a:t>from the </a:t>
            </a:r>
            <a:r>
              <a:rPr lang="en-US" dirty="0" smtClean="0"/>
              <a:t>2014 </a:t>
            </a:r>
            <a:r>
              <a:rPr lang="en-US" dirty="0"/>
              <a:t>RTP</a:t>
            </a:r>
          </a:p>
          <a:p>
            <a:r>
              <a:rPr lang="en-US" dirty="0" smtClean="0"/>
              <a:t>Tool identified </a:t>
            </a:r>
            <a:r>
              <a:rPr lang="en-US" dirty="0" smtClean="0">
                <a:solidFill>
                  <a:schemeClr val="accent2"/>
                </a:solidFill>
              </a:rPr>
              <a:t>25 </a:t>
            </a:r>
            <a:r>
              <a:rPr lang="en-US" dirty="0" smtClean="0"/>
              <a:t>unique </a:t>
            </a:r>
            <a:r>
              <a:rPr lang="en-US" dirty="0" smtClean="0"/>
              <a:t>transmission constraints that could lead to generation deliverability problems</a:t>
            </a:r>
          </a:p>
          <a:p>
            <a:r>
              <a:rPr lang="en-US" dirty="0" smtClean="0"/>
              <a:t>Of those </a:t>
            </a:r>
            <a:r>
              <a:rPr lang="en-US" dirty="0" smtClean="0">
                <a:solidFill>
                  <a:schemeClr val="accent2"/>
                </a:solidFill>
              </a:rPr>
              <a:t>25 </a:t>
            </a:r>
            <a:r>
              <a:rPr lang="en-US" dirty="0" smtClean="0"/>
              <a:t>Unique </a:t>
            </a:r>
            <a:r>
              <a:rPr lang="en-US" dirty="0" smtClean="0"/>
              <a:t>Transmission constraints:</a:t>
            </a:r>
          </a:p>
          <a:p>
            <a:pPr lvl="1"/>
            <a:r>
              <a:rPr lang="en-US" dirty="0" smtClean="0">
                <a:solidFill>
                  <a:schemeClr val="accent2"/>
                </a:solidFill>
              </a:rPr>
              <a:t>15 </a:t>
            </a:r>
            <a:r>
              <a:rPr lang="en-US" dirty="0" smtClean="0"/>
              <a:t>did </a:t>
            </a:r>
            <a:r>
              <a:rPr lang="en-US" dirty="0" smtClean="0"/>
              <a:t>not have any </a:t>
            </a:r>
            <a:r>
              <a:rPr lang="en-US" dirty="0"/>
              <a:t>real-time congestion </a:t>
            </a:r>
            <a:r>
              <a:rPr lang="en-US" dirty="0" smtClean="0"/>
              <a:t>in 2015</a:t>
            </a:r>
          </a:p>
          <a:p>
            <a:pPr lvl="1"/>
            <a:r>
              <a:rPr lang="en-US" dirty="0" smtClean="0">
                <a:solidFill>
                  <a:schemeClr val="accent2"/>
                </a:solidFill>
              </a:rPr>
              <a:t>10 </a:t>
            </a:r>
            <a:r>
              <a:rPr lang="en-US" dirty="0" smtClean="0"/>
              <a:t>had </a:t>
            </a:r>
            <a:r>
              <a:rPr lang="en-US" dirty="0"/>
              <a:t>real-time congestion in </a:t>
            </a:r>
            <a:r>
              <a:rPr lang="en-US" dirty="0" smtClean="0"/>
              <a:t>2015</a:t>
            </a:r>
          </a:p>
          <a:p>
            <a:r>
              <a:rPr lang="en-US" dirty="0" smtClean="0"/>
              <a:t>The table on the next slide shows the constraints</a:t>
            </a:r>
          </a:p>
        </p:txBody>
      </p:sp>
    </p:spTree>
    <p:extLst>
      <p:ext uri="{BB962C8B-B14F-4D97-AF65-F5344CB8AC3E}">
        <p14:creationId xmlns:p14="http://schemas.microsoft.com/office/powerpoint/2010/main" val="2278411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28650" y="365126"/>
            <a:ext cx="7886700" cy="1325563"/>
          </a:xfrm>
        </p:spPr>
        <p:txBody>
          <a:bodyPr/>
          <a:lstStyle/>
          <a:p>
            <a:r>
              <a:rPr lang="en-US" dirty="0" smtClean="0"/>
              <a:t>Congestion </a:t>
            </a:r>
            <a:r>
              <a:rPr lang="en-US" dirty="0" smtClean="0"/>
              <a:t>in 2015</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84204332"/>
              </p:ext>
            </p:extLst>
          </p:nvPr>
        </p:nvGraphicFramePr>
        <p:xfrm>
          <a:off x="1183198" y="1436157"/>
          <a:ext cx="6777603" cy="4283659"/>
        </p:xfrm>
        <a:graphic>
          <a:graphicData uri="http://schemas.openxmlformats.org/drawingml/2006/table">
            <a:tbl>
              <a:tblPr/>
              <a:tblGrid>
                <a:gridCol w="4487024"/>
                <a:gridCol w="1223734"/>
                <a:gridCol w="1066845"/>
              </a:tblGrid>
              <a:tr h="313778">
                <a:tc>
                  <a:txBody>
                    <a:bodyPr/>
                    <a:lstStyle/>
                    <a:p>
                      <a:pPr algn="ctr" rtl="0" fontAlgn="ctr"/>
                      <a:r>
                        <a:rPr lang="en-US" sz="1050" b="1" i="0" u="none" strike="noStrike" dirty="0" smtClean="0">
                          <a:solidFill>
                            <a:srgbClr val="FFFFFF"/>
                          </a:solidFill>
                          <a:effectLst/>
                          <a:latin typeface="Calibri" panose="020F0502020204030204" pitchFamily="34" charset="0"/>
                        </a:rPr>
                        <a:t>Transmission</a:t>
                      </a:r>
                      <a:r>
                        <a:rPr lang="en-US" sz="1050" b="1" i="0" u="none" strike="noStrike" baseline="0" dirty="0" smtClean="0">
                          <a:solidFill>
                            <a:srgbClr val="FFFFFF"/>
                          </a:solidFill>
                          <a:effectLst/>
                          <a:latin typeface="Calibri" panose="020F0502020204030204" pitchFamily="34" charset="0"/>
                        </a:rPr>
                        <a:t> identified as causing generation getaway constraint</a:t>
                      </a:r>
                      <a:endParaRPr lang="en-US" sz="1050" b="1" i="0" u="none" strike="noStrike" dirty="0">
                        <a:solidFill>
                          <a:srgbClr val="FFFFFF"/>
                        </a:solidFill>
                        <a:effectLst/>
                        <a:latin typeface="Calibri" panose="020F0502020204030204" pitchFamily="34" charset="0"/>
                      </a:endParaRPr>
                    </a:p>
                  </a:txBody>
                  <a:tcPr marL="7844" marR="7844" marT="7844"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050" b="1" i="0" u="none" strike="noStrike">
                          <a:solidFill>
                            <a:srgbClr val="FFFFFF"/>
                          </a:solidFill>
                          <a:effectLst/>
                          <a:latin typeface="Calibri" panose="020F0502020204030204" pitchFamily="34" charset="0"/>
                        </a:rPr>
                        <a:t>2015 Congestion Rank</a:t>
                      </a:r>
                    </a:p>
                  </a:txBody>
                  <a:tcPr marL="7844" marR="7844" marT="784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050" b="1" i="0" u="none" strike="noStrike">
                          <a:solidFill>
                            <a:srgbClr val="FFFFFF"/>
                          </a:solidFill>
                          <a:effectLst/>
                          <a:latin typeface="Calibri" panose="020F0502020204030204" pitchFamily="34" charset="0"/>
                        </a:rPr>
                        <a:t>2015 Congestion Rent</a:t>
                      </a:r>
                    </a:p>
                  </a:txBody>
                  <a:tcPr marL="7844" marR="7844" marT="784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r>
              <a:tr h="156889">
                <a:tc>
                  <a:txBody>
                    <a:bodyPr/>
                    <a:lstStyle/>
                    <a:p>
                      <a:pPr algn="l" rtl="0" fontAlgn="b"/>
                      <a:r>
                        <a:rPr lang="en-US" sz="800" b="0" i="0" u="none" strike="noStrike">
                          <a:solidFill>
                            <a:srgbClr val="000000"/>
                          </a:solidFill>
                          <a:effectLst/>
                          <a:latin typeface="Calibri" panose="020F0502020204030204" pitchFamily="34" charset="0"/>
                        </a:rPr>
                        <a:t>DUPONT SWITCHING STATION  TO  DUPONT PP-1 (INGLESIDE)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900" b="0" i="0" u="none" strike="noStrike" dirty="0" smtClean="0">
                          <a:solidFill>
                            <a:srgbClr val="000000"/>
                          </a:solidFill>
                          <a:effectLst/>
                          <a:latin typeface="Calibri" panose="020F0502020204030204" pitchFamily="34" charset="0"/>
                        </a:rPr>
                        <a:t>NA</a:t>
                      </a:r>
                      <a:endParaRPr lang="en-US" sz="900" b="0" i="0" u="none" strike="noStrike" dirty="0">
                        <a:solidFill>
                          <a:srgbClr val="000000"/>
                        </a:solidFill>
                        <a:effectLst/>
                        <a:latin typeface="Calibri" panose="020F0502020204030204" pitchFamily="34" charset="0"/>
                      </a:endParaRP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DILLEY SWITCH AEP  TO  COTULLA SUB  CKT 1  [ 69.00 -  69.00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dirty="0">
                          <a:solidFill>
                            <a:srgbClr val="000000"/>
                          </a:solidFill>
                          <a:effectLst/>
                          <a:latin typeface="Calibri" panose="020F0502020204030204" pitchFamily="34" charset="0"/>
                        </a:rPr>
                        <a:t>121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$405,578.50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PALODURO SUB  TO  PEARSALL SWITCHING STATION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489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$186.80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PEARSALL SWITCHING STATION  TO  PRSALGSU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Transformer  ALLEN SWITCH  TO  ALLENSTR  CKT 1  [345.00 -   </a:t>
                      </a:r>
                      <a:r>
                        <a:rPr lang="en-US" sz="800" b="0" i="0" u="none" strike="noStrike" dirty="0" smtClean="0">
                          <a:solidFill>
                            <a:srgbClr val="000000"/>
                          </a:solidFill>
                          <a:effectLst/>
                          <a:latin typeface="Calibri" panose="020F0502020204030204" pitchFamily="34" charset="0"/>
                        </a:rPr>
                        <a:t>138.00 </a:t>
                      </a:r>
                      <a:r>
                        <a:rPr lang="en-US" sz="800" b="0" i="0" u="none" strike="noStrike" dirty="0">
                          <a:solidFill>
                            <a:srgbClr val="000000"/>
                          </a:solidFill>
                          <a:effectLst/>
                          <a:latin typeface="Calibri" panose="020F0502020204030204" pitchFamily="34" charset="0"/>
                        </a:rPr>
                        <a:t>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ELKTON  TO  ATHENS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ELKTON TO  TYLER WEST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95</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$547,907.59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STRYKER CREEK SES  TO  TROUP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601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TROUP  TO  WALNUT GROVE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a:solidFill>
                            <a:srgbClr val="000000"/>
                          </a:solidFill>
                          <a:effectLst/>
                          <a:latin typeface="Calibri" panose="020F0502020204030204" pitchFamily="34" charset="0"/>
                        </a:rPr>
                        <a:t>TYLER GRANDE  TO  WHITEHOUSE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WALNUT GROVE  TO  WHITEHOUSE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a:solidFill>
                            <a:srgbClr val="000000"/>
                          </a:solidFill>
                          <a:effectLst/>
                          <a:latin typeface="Calibri" panose="020F0502020204030204" pitchFamily="34" charset="0"/>
                        </a:rPr>
                        <a:t>IRVING HUNTER FERRELL TAP 2  TO  TRINITY RIVER AUTHORITY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MOUNTAIN CREEK SES  TO  TRINITY RIVER AUTHORITY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364</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$9,695.47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MATHIS  TO  EDROY  CKT 1  [ 69.00 -  69.00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369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$9,276.77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NUECES BAY  TO  LON HILL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HOLLY  TO  RODD FIELD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137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$328,853.57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WESTSIDE AEP  TO  CABANISS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smtClean="0">
                          <a:solidFill>
                            <a:srgbClr val="000000"/>
                          </a:solidFill>
                          <a:effectLst/>
                          <a:latin typeface="Calibri" panose="020F0502020204030204" pitchFamily="34" charset="0"/>
                        </a:rPr>
                        <a:t>NA</a:t>
                      </a:r>
                      <a:endParaRPr lang="en-US" sz="800" b="0" i="0" u="none" strike="noStrike" dirty="0">
                        <a:solidFill>
                          <a:srgbClr val="000000"/>
                        </a:solidFill>
                        <a:effectLst/>
                        <a:latin typeface="Calibri" panose="020F0502020204030204" pitchFamily="34" charset="0"/>
                      </a:endParaRP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BRINE  TO  LANGSTON  CKT 86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165</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$230,392.92</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BOSQUE SWITCH  TO  OLSEN SWITCHING STATION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104</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$499,648.18</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BARNEY DAVIS  TO  RODD FIELD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AIRLINE AEP  TO  CABANISS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441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$1,753.26</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BARNEY DAVIS  TO  WOOLDRIDGE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MONTICELLO MINING  TO  MONTICELLO TAP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Transformer  OLSEN SWITCHING STATION  TO  OLSEN SWITCHING STATION  CKT 1  [ 69.00 - 138.00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noFill/>
                      <a:prstDash val="solid"/>
                      <a:round/>
                      <a:headEnd type="none" w="med" len="med"/>
                      <a:tailEnd type="none" w="med" len="med"/>
                    </a:lnB>
                    <a:solidFill>
                      <a:srgbClr val="DDEBF7"/>
                    </a:solidFill>
                  </a:tcPr>
                </a:tc>
              </a:tr>
              <a:tr h="156889">
                <a:tc>
                  <a:txBody>
                    <a:bodyPr/>
                    <a:lstStyle/>
                    <a:p>
                      <a:pPr algn="l" rtl="0" fontAlgn="b"/>
                      <a:r>
                        <a:rPr lang="it-IT" sz="800" b="0" i="0" u="none" strike="noStrike" dirty="0">
                          <a:solidFill>
                            <a:srgbClr val="000000"/>
                          </a:solidFill>
                          <a:effectLst/>
                          <a:latin typeface="Calibri" panose="020F0502020204030204" pitchFamily="34" charset="0"/>
                        </a:rPr>
                        <a:t>MONTICELLO MINING  TO  MONTICELLO SES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DD7EE"/>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DD7EE"/>
                    </a:solidFill>
                  </a:tcPr>
                </a:tc>
              </a:tr>
            </a:tbl>
          </a:graphicData>
        </a:graphic>
      </p:graphicFrame>
    </p:spTree>
    <p:extLst>
      <p:ext uri="{BB962C8B-B14F-4D97-AF65-F5344CB8AC3E}">
        <p14:creationId xmlns:p14="http://schemas.microsoft.com/office/powerpoint/2010/main" val="177633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Conclusions after two years of work</a:t>
            </a:r>
            <a:endParaRPr lang="en-US" sz="4000"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Generation getaway issues could be more appropriately accounted for with a change in the economic planning criteria</a:t>
            </a:r>
          </a:p>
          <a:p>
            <a:r>
              <a:rPr lang="en-US" dirty="0" smtClean="0"/>
              <a:t>However, this change will require Protocol, Planning Guide and likely PUCT rules changes</a:t>
            </a:r>
          </a:p>
          <a:p>
            <a:r>
              <a:rPr lang="en-US" dirty="0" smtClean="0"/>
              <a:t>At this time there is not a significant generation getaway issue in ERCOT so it may not be worth pursuing</a:t>
            </a:r>
          </a:p>
          <a:p>
            <a:r>
              <a:rPr lang="en-US" dirty="0" smtClean="0"/>
              <a:t>In the future this could change</a:t>
            </a:r>
          </a:p>
        </p:txBody>
      </p:sp>
    </p:spTree>
    <p:extLst>
      <p:ext uri="{BB962C8B-B14F-4D97-AF65-F5344CB8AC3E}">
        <p14:creationId xmlns:p14="http://schemas.microsoft.com/office/powerpoint/2010/main" val="3086783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3790</TotalTime>
  <Words>821</Words>
  <Application>Microsoft Office PowerPoint</Application>
  <PresentationFormat>On-screen Show (4:3)</PresentationFormat>
  <Paragraphs>113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Generation Deliverability</vt:lpstr>
      <vt:lpstr>How we got here</vt:lpstr>
      <vt:lpstr>Two conceptual economic planning criteria additions</vt:lpstr>
      <vt:lpstr>Is there an existing problem?</vt:lpstr>
      <vt:lpstr>Congestion in 2015</vt:lpstr>
      <vt:lpstr>Conclusions after two years of work</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Scaling</dc:title>
  <dc:creator>Billo, Jeffrey</dc:creator>
  <cp:lastModifiedBy>Billo, Jeffrey</cp:lastModifiedBy>
  <cp:revision>49</cp:revision>
  <cp:lastPrinted>2016-02-02T18:10:03Z</cp:lastPrinted>
  <dcterms:created xsi:type="dcterms:W3CDTF">2016-01-04T16:34:35Z</dcterms:created>
  <dcterms:modified xsi:type="dcterms:W3CDTF">2016-02-10T15:57:46Z</dcterms:modified>
</cp:coreProperties>
</file>