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9" r:id="rId8"/>
    <p:sldId id="270" r:id="rId9"/>
    <p:sldId id="27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2" d="100"/>
          <a:sy n="132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NPRR744 Review</a:t>
            </a:r>
            <a:endParaRPr lang="en-US" b="1" dirty="0"/>
          </a:p>
          <a:p>
            <a:endParaRPr lang="en-US" dirty="0"/>
          </a:p>
          <a:p>
            <a:r>
              <a:rPr lang="en-US" sz="1400" dirty="0" smtClean="0"/>
              <a:t>COPS</a:t>
            </a:r>
          </a:p>
          <a:p>
            <a:r>
              <a:rPr lang="en-US" sz="1400" dirty="0" smtClean="0"/>
              <a:t>ERCOT </a:t>
            </a:r>
            <a:r>
              <a:rPr lang="en-US" sz="1400" dirty="0"/>
              <a:t>Public</a:t>
            </a:r>
          </a:p>
          <a:p>
            <a:r>
              <a:rPr lang="en-US" sz="1400" dirty="0"/>
              <a:t>February </a:t>
            </a:r>
            <a:r>
              <a:rPr lang="en-US" sz="1400" dirty="0" smtClean="0"/>
              <a:t>10, </a:t>
            </a:r>
            <a:r>
              <a:rPr lang="en-US" sz="1400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Status Codes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7848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RUC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0 - </a:t>
            </a:r>
            <a:r>
              <a:rPr lang="en-US" sz="1600" dirty="0"/>
              <a:t>Not RUC-Committed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1 - </a:t>
            </a:r>
            <a:r>
              <a:rPr lang="en-US" sz="1600" dirty="0"/>
              <a:t>RUC-Committed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2 - RUC-Commitment overlapped </a:t>
            </a:r>
            <a:r>
              <a:rPr lang="en-US" sz="1600" dirty="0"/>
              <a:t>by a </a:t>
            </a:r>
            <a:r>
              <a:rPr lang="en-US" sz="1600" dirty="0" smtClean="0"/>
              <a:t>DAM-Commitment (not settled as RUC-committed)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3 - </a:t>
            </a:r>
            <a:r>
              <a:rPr lang="en-US" sz="1600" dirty="0"/>
              <a:t>RUC-Commitment overlapped by </a:t>
            </a:r>
            <a:r>
              <a:rPr lang="en-US" sz="1600" dirty="0" smtClean="0"/>
              <a:t>RUC-</a:t>
            </a:r>
            <a:r>
              <a:rPr lang="en-US" sz="1600" dirty="0" err="1" smtClean="0"/>
              <a:t>Decommitment</a:t>
            </a:r>
            <a:r>
              <a:rPr lang="en-US" sz="1600" dirty="0" smtClean="0"/>
              <a:t> </a:t>
            </a:r>
            <a:r>
              <a:rPr lang="en-US" sz="1600" dirty="0"/>
              <a:t>(not settled as </a:t>
            </a:r>
            <a:r>
              <a:rPr lang="en-US" sz="1600" dirty="0" smtClean="0"/>
              <a:t>RUC-committed)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4 - </a:t>
            </a:r>
            <a:r>
              <a:rPr lang="en-US" sz="1600" dirty="0"/>
              <a:t>RUC-Commitment overlapped by </a:t>
            </a:r>
            <a:r>
              <a:rPr lang="en-US" sz="1600" dirty="0" smtClean="0"/>
              <a:t>another RUC-Commitment (settled </a:t>
            </a:r>
            <a:r>
              <a:rPr lang="en-US" sz="1600" dirty="0"/>
              <a:t>as </a:t>
            </a:r>
            <a:r>
              <a:rPr lang="en-US" sz="1600" dirty="0" smtClean="0"/>
              <a:t>RUC-committed</a:t>
            </a:r>
            <a:r>
              <a:rPr lang="en-US" sz="1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5 - RUC Buy Back Hour (not settled as RUC-Committed)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6732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Cut for ONOPTOUT Intervals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295400"/>
            <a:ext cx="7543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ERCOT’s Market Management System will determine which intervals qualify for “buy-back” and pass that information to the Settlements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Settlements System will store a data cut to show which hours qualify for buy-back. This cut will be provided in the </a:t>
            </a:r>
            <a:r>
              <a:rPr lang="en-US" dirty="0" err="1" smtClean="0"/>
              <a:t>mktinput</a:t>
            </a:r>
            <a:r>
              <a:rPr lang="en-US" dirty="0" smtClean="0"/>
              <a:t> table and associated extracts.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Settlement System will continue to create the RUC billing determinant with a value of 5 to reflect the interval is a buy-back interval.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373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Generation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124199"/>
          </a:xfrm>
        </p:spPr>
        <p:txBody>
          <a:bodyPr/>
          <a:lstStyle/>
          <a:p>
            <a:r>
              <a:rPr lang="en-US" sz="2000" dirty="0" smtClean="0"/>
              <a:t>Split Generation Resources (SGRs), Generation Resources that have been split to function as two or more independent Generation Resources, are modeled as separate units in ERCOT’s Settlement </a:t>
            </a:r>
            <a:r>
              <a:rPr lang="en-US" sz="2000" dirty="0"/>
              <a:t>S</a:t>
            </a:r>
            <a:r>
              <a:rPr lang="en-US" sz="2000" dirty="0" smtClean="0"/>
              <a:t>ystem.</a:t>
            </a:r>
          </a:p>
          <a:p>
            <a:r>
              <a:rPr lang="en-US" sz="2000" dirty="0" smtClean="0"/>
              <a:t>SGRs will telemeter Resource </a:t>
            </a:r>
            <a:r>
              <a:rPr lang="en-US" sz="2000" dirty="0"/>
              <a:t>S</a:t>
            </a:r>
            <a:r>
              <a:rPr lang="en-US" sz="2000" dirty="0" smtClean="0"/>
              <a:t>tatus separately and independently.</a:t>
            </a:r>
          </a:p>
          <a:p>
            <a:r>
              <a:rPr lang="en-US" sz="2000" dirty="0" smtClean="0"/>
              <a:t>Each Generation Resource for an SGR may decide to buy-back the RUC hour independently. i.e. if the units have conflicting telemetry, the telemetry for the individual unit will govern the settlement of that unit.</a:t>
            </a:r>
          </a:p>
          <a:p>
            <a:r>
              <a:rPr lang="en-US" sz="2000" dirty="0" smtClean="0"/>
              <a:t>This is similar to the current process which is based on COP status instead of telemetry, each SGR decides independently whether or not they want to buy-back the hour.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2622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264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1_Custom Design</vt:lpstr>
      <vt:lpstr>Office Theme</vt:lpstr>
      <vt:lpstr>Custom Design</vt:lpstr>
      <vt:lpstr>PowerPoint Presentation</vt:lpstr>
      <vt:lpstr>RUC Status Codes</vt:lpstr>
      <vt:lpstr>Data Cut for ONOPTOUT Intervals</vt:lpstr>
      <vt:lpstr>Split Generation Resources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34</cp:revision>
  <cp:lastPrinted>2016-01-21T20:53:15Z</cp:lastPrinted>
  <dcterms:created xsi:type="dcterms:W3CDTF">2016-01-21T15:20:31Z</dcterms:created>
  <dcterms:modified xsi:type="dcterms:W3CDTF">2016-02-09T22:15:26Z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