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4"/>
    <p:sldMasterId id="2147493479" r:id="rId5"/>
    <p:sldMasterId id="2147493491" r:id="rId6"/>
    <p:sldMasterId id="2147493503" r:id="rId7"/>
  </p:sldMasterIdLst>
  <p:notesMasterIdLst>
    <p:notesMasterId r:id="rId10"/>
  </p:notesMasterIdLst>
  <p:handoutMasterIdLst>
    <p:handoutMasterId r:id="rId11"/>
  </p:handoutMasterIdLst>
  <p:sldIdLst>
    <p:sldId id="401" r:id="rId8"/>
    <p:sldId id="406" r:id="rId9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8">
          <p15:clr>
            <a:srgbClr val="A4A3A4"/>
          </p15:clr>
        </p15:guide>
        <p15:guide id="2" pos="292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85" autoAdjust="0"/>
    <p:restoredTop sz="94595" autoAdjust="0"/>
  </p:normalViewPr>
  <p:slideViewPr>
    <p:cSldViewPr snapToGrid="0" snapToObjects="1">
      <p:cViewPr varScale="1">
        <p:scale>
          <a:sx n="134" d="100"/>
          <a:sy n="134" d="100"/>
        </p:scale>
        <p:origin x="1152" y="13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125" d="100"/>
          <a:sy n="125" d="100"/>
        </p:scale>
        <p:origin x="-1962" y="-102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482" y="3330419"/>
            <a:ext cx="7435436" cy="31544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4C8E96-8577-4B68-8064-BDBA256C08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6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9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9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9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93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61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06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54569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350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05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8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35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61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2470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59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33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775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674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051298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175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0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25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335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987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02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243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03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198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394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72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70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0212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7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2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38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February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  <p:sldLayoutId id="2147493477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16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2" r:id="rId1"/>
    <p:sldLayoutId id="2147493493" r:id="rId2"/>
    <p:sldLayoutId id="2147493494" r:id="rId3"/>
    <p:sldLayoutId id="2147493495" r:id="rId4"/>
    <p:sldLayoutId id="2147493496" r:id="rId5"/>
    <p:sldLayoutId id="2147493497" r:id="rId6"/>
    <p:sldLayoutId id="2147493498" r:id="rId7"/>
    <p:sldLayoutId id="2147493499" r:id="rId8"/>
    <p:sldLayoutId id="2147493500" r:id="rId9"/>
    <p:sldLayoutId id="2147493501" r:id="rId10"/>
    <p:sldLayoutId id="2147493502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57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4" r:id="rId1"/>
    <p:sldLayoutId id="2147493505" r:id="rId2"/>
    <p:sldLayoutId id="2147493506" r:id="rId3"/>
    <p:sldLayoutId id="2147493507" r:id="rId4"/>
    <p:sldLayoutId id="2147493508" r:id="rId5"/>
    <p:sldLayoutId id="2147493509" r:id="rId6"/>
    <p:sldLayoutId id="2147493510" r:id="rId7"/>
    <p:sldLayoutId id="2147493511" r:id="rId8"/>
    <p:sldLayoutId id="2147493512" r:id="rId9"/>
    <p:sldLayoutId id="2147493513" r:id="rId10"/>
    <p:sldLayoutId id="2147493514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Dave Pagliai</a:t>
            </a:r>
          </a:p>
          <a:p>
            <a:pPr eaLnBrk="1" hangingPunct="1"/>
            <a:r>
              <a:rPr lang="en-US" dirty="0" smtClean="0"/>
              <a:t>Manager, IT Support Services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xfrm>
            <a:off x="2343150" y="5486400"/>
            <a:ext cx="6276975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February 2016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2970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February 2016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Incident Report 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361" y="768246"/>
            <a:ext cx="86868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endParaRPr lang="en-US" sz="1600" dirty="0" smtClean="0"/>
          </a:p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Availability – </a:t>
            </a:r>
            <a:r>
              <a:rPr lang="en-US" sz="1600" dirty="0" smtClean="0"/>
              <a:t>January</a:t>
            </a:r>
            <a:endParaRPr lang="en-US" sz="1600" dirty="0" smtClean="0"/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chemeClr val="tx2"/>
                </a:solidFill>
              </a:rPr>
              <a:t>Market Data Transparency IT systems met all </a:t>
            </a:r>
            <a:r>
              <a:rPr lang="en-US" sz="1600" dirty="0" smtClean="0">
                <a:solidFill>
                  <a:schemeClr val="tx2"/>
                </a:solidFill>
              </a:rPr>
              <a:t>SLA targets</a:t>
            </a: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Incidents &amp; Maintenance – </a:t>
            </a:r>
            <a:r>
              <a:rPr lang="en-US" sz="1600" dirty="0" smtClean="0"/>
              <a:t>January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01/25/16 – External Web Services (EWS) </a:t>
            </a:r>
            <a:r>
              <a:rPr lang="en-US" sz="1600" dirty="0" err="1" smtClean="0"/>
              <a:t>GetReports</a:t>
            </a:r>
            <a:r>
              <a:rPr lang="en-US" sz="1600" dirty="0" smtClean="0"/>
              <a:t> outage (MIS was not impacted)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01/27/16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01/28/16 </a:t>
            </a:r>
            <a:r>
              <a:rPr lang="en-US" sz="1600" dirty="0"/>
              <a:t>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01/31/16 </a:t>
            </a:r>
            <a:r>
              <a:rPr lang="en-US" sz="1600" dirty="0"/>
              <a:t>– Planned Maintenance (Site Failover – </a:t>
            </a:r>
            <a:r>
              <a:rPr lang="en-US" sz="1600" dirty="0" smtClean="0"/>
              <a:t>MPIM</a:t>
            </a:r>
            <a:r>
              <a:rPr lang="en-US" sz="1600" dirty="0"/>
              <a:t>, Retail API)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1538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Public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66D08B-9BD9-4F52-9876-573EE2900B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c34af464-7aa1-4edd-9be4-83dffc1cb926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10106</TotalTime>
  <Words>92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Custom Design</vt:lpstr>
      <vt:lpstr>1_Custom Design</vt:lpstr>
      <vt:lpstr>2_Custom Design</vt:lpstr>
      <vt:lpstr>3_Custom Design</vt:lpstr>
      <vt:lpstr>Information Technology Report</vt:lpstr>
      <vt:lpstr>Incident Report Highlights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Pagliai, Dave</cp:lastModifiedBy>
  <cp:revision>366</cp:revision>
  <cp:lastPrinted>2014-05-01T15:23:10Z</cp:lastPrinted>
  <dcterms:created xsi:type="dcterms:W3CDTF">2010-04-12T23:12:02Z</dcterms:created>
  <dcterms:modified xsi:type="dcterms:W3CDTF">2016-02-09T20:14:46Z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