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5"/>
  </p:notesMasterIdLst>
  <p:handoutMasterIdLst>
    <p:handoutMasterId r:id="rId16"/>
  </p:handoutMasterIdLst>
  <p:sldIdLst>
    <p:sldId id="258" r:id="rId5"/>
    <p:sldId id="282" r:id="rId6"/>
    <p:sldId id="283" r:id="rId7"/>
    <p:sldId id="284" r:id="rId8"/>
    <p:sldId id="285" r:id="rId9"/>
    <p:sldId id="286" r:id="rId10"/>
    <p:sldId id="276" r:id="rId11"/>
    <p:sldId id="278" r:id="rId12"/>
    <p:sldId id="279" r:id="rId13"/>
    <p:sldId id="273" r:id="rId1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80" d="100"/>
          <a:sy n="80" d="100"/>
        </p:scale>
        <p:origin x="-600" y="-288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2980/Disclosure_Reports_draft_082615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February 10,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February 23, 2016</a:t>
            </a:r>
          </a:p>
          <a:p>
            <a:pPr lvl="1"/>
            <a:r>
              <a:rPr lang="en-US" dirty="0" smtClean="0"/>
              <a:t>9:30 AM – noon</a:t>
            </a:r>
          </a:p>
          <a:p>
            <a:pPr lvl="1"/>
            <a:r>
              <a:rPr lang="en-US" dirty="0" smtClean="0"/>
              <a:t>WebEx only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E0AB946-8795-420C-AED1-0465333D42BF}" type="datetime1">
              <a:rPr lang="en-US" smtClean="0"/>
              <a:t>2/4/2016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Nominations for Chair and Vice-Chair</a:t>
            </a:r>
          </a:p>
          <a:p>
            <a:pPr lvl="1"/>
            <a:r>
              <a:rPr lang="en-US" dirty="0" smtClean="0"/>
              <a:t>Chair – Julie Thomas (Luminant)</a:t>
            </a:r>
          </a:p>
          <a:p>
            <a:pPr lvl="1"/>
            <a:r>
              <a:rPr lang="en-US" dirty="0" smtClean="0"/>
              <a:t>Vice-Chair – Kaci Jacobs (TXU Energy)</a:t>
            </a:r>
          </a:p>
          <a:p>
            <a:r>
              <a:rPr lang="en-US" dirty="0" smtClean="0"/>
              <a:t>Both are willing to continue serving</a:t>
            </a:r>
          </a:p>
          <a:p>
            <a:r>
              <a:rPr lang="en-US" dirty="0" smtClean="0"/>
              <a:t>Elected by acclamation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5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Continue TAC-directed review of reports for usefulness and accuracy</a:t>
            </a:r>
          </a:p>
          <a:p>
            <a:pPr lvl="1"/>
            <a:r>
              <a:rPr lang="en-US" dirty="0"/>
              <a:t>Identify reports for automation with appropriate NPRRs</a:t>
            </a:r>
          </a:p>
          <a:p>
            <a:pPr lvl="1"/>
            <a:r>
              <a:rPr lang="en-US" dirty="0"/>
              <a:t>Review existing reports on MIS for SCRs</a:t>
            </a:r>
          </a:p>
          <a:p>
            <a:pPr lvl="0"/>
            <a:r>
              <a:rPr lang="en-US" dirty="0"/>
              <a:t>Advance NOGRR084 Daily Operations Report </a:t>
            </a:r>
            <a:r>
              <a:rPr lang="en-US" dirty="0" smtClean="0"/>
              <a:t>project</a:t>
            </a:r>
            <a:endParaRPr lang="en-US" dirty="0"/>
          </a:p>
          <a:p>
            <a:pPr lvl="0"/>
            <a:r>
              <a:rPr lang="en-US" dirty="0"/>
              <a:t>Advance EWS Modification initiative</a:t>
            </a:r>
          </a:p>
          <a:p>
            <a:pPr lvl="0"/>
            <a:r>
              <a:rPr lang="en-US" dirty="0"/>
              <a:t>Maintain Open Items List to reflect status of active issues and smaller efforts</a:t>
            </a:r>
          </a:p>
          <a:p>
            <a:pPr lvl="0"/>
            <a:r>
              <a:rPr lang="en-US" dirty="0"/>
              <a:t>Other items as directed by </a:t>
            </a:r>
            <a:r>
              <a:rPr lang="en-US" dirty="0" smtClean="0"/>
              <a:t>COPS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Additional Comment</a:t>
            </a:r>
            <a:endParaRPr lang="en-US" dirty="0" smtClean="0"/>
          </a:p>
          <a:p>
            <a:pPr lvl="0"/>
            <a:r>
              <a:rPr lang="en-US" dirty="0" smtClean="0"/>
              <a:t>While MDWG is not the official forum for ERCOT.com website, it is willing to be a conduit and pass information along to ERCOT.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9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Market Data Transparency 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Dave </a:t>
            </a:r>
            <a:r>
              <a:rPr lang="en-US" dirty="0" err="1" smtClean="0"/>
              <a:t>Pagliai</a:t>
            </a:r>
            <a:r>
              <a:rPr lang="en-US" dirty="0" smtClean="0"/>
              <a:t> was present to review and discuss the Market Data Transparency Service Level Agreement (SLA)</a:t>
            </a:r>
          </a:p>
          <a:p>
            <a:pPr lvl="1"/>
            <a:r>
              <a:rPr lang="en-US" dirty="0" smtClean="0"/>
              <a:t>Changes for 2016 were primarily release dates</a:t>
            </a:r>
          </a:p>
          <a:p>
            <a:r>
              <a:rPr lang="en-US" dirty="0" smtClean="0"/>
              <a:t>MDWG will undertake review of the SLA document in 2016</a:t>
            </a:r>
          </a:p>
          <a:p>
            <a:r>
              <a:rPr lang="en-US" dirty="0" smtClean="0"/>
              <a:t>Request was made to provide high level notification of wide-spread MIS and EWS unplanned outages</a:t>
            </a:r>
          </a:p>
          <a:p>
            <a:pPr lvl="1"/>
            <a:r>
              <a:rPr lang="en-US" dirty="0" smtClean="0"/>
              <a:t>ERCOT will look into what could be done</a:t>
            </a:r>
          </a:p>
          <a:p>
            <a:pPr lvl="1"/>
            <a:r>
              <a:rPr lang="en-US" dirty="0" smtClean="0"/>
              <a:t>Added to potential scope for EWS Modification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– Daily Grid Ops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and data elements still under ERCOT internal review</a:t>
            </a:r>
            <a:endParaRPr lang="en-US" dirty="0"/>
          </a:p>
          <a:p>
            <a:r>
              <a:rPr lang="en-US" dirty="0" smtClean="0"/>
              <a:t>Possibility for phased implementation</a:t>
            </a:r>
            <a:endParaRPr lang="en-US" dirty="0"/>
          </a:p>
          <a:p>
            <a:r>
              <a:rPr lang="en-US" dirty="0" smtClean="0"/>
              <a:t>Once </a:t>
            </a:r>
            <a:r>
              <a:rPr lang="en-US" dirty="0"/>
              <a:t>ERCOT review </a:t>
            </a:r>
            <a:r>
              <a:rPr lang="en-US" dirty="0" smtClean="0"/>
              <a:t>complete</a:t>
            </a:r>
            <a:r>
              <a:rPr lang="en-US" dirty="0"/>
              <a:t>, new </a:t>
            </a:r>
            <a:r>
              <a:rPr lang="en-US" dirty="0" smtClean="0"/>
              <a:t>NOGRR and Impact Analysis </a:t>
            </a:r>
            <a:r>
              <a:rPr lang="en-US" dirty="0"/>
              <a:t>will be prepared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A4F6397-0919-4EEA-BB48-109A7AEDBDF5}" type="datetime1">
              <a:rPr lang="en-US" smtClean="0"/>
              <a:t>2/4/2016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303805"/>
              </p:ext>
            </p:extLst>
          </p:nvPr>
        </p:nvGraphicFramePr>
        <p:xfrm>
          <a:off x="152400" y="844952"/>
          <a:ext cx="8763000" cy="5251048"/>
        </p:xfrm>
        <a:graphic>
          <a:graphicData uri="http://schemas.openxmlformats.org/drawingml/2006/table">
            <a:tbl>
              <a:tblPr/>
              <a:tblGrid>
                <a:gridCol w="2358163"/>
                <a:gridCol w="4323299"/>
                <a:gridCol w="1059667"/>
                <a:gridCol w="1021871"/>
              </a:tblGrid>
              <a:tr h="22184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FREQUENCY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Dependable Capability Test Report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dependable real power capability testing for resources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Reactive Capability Test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Reactive testing for generation resources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Hydro Responsive Testing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Record of when hydro responsive test was received at ERCOT and results.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4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Governor Test Results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 of generation resources governor speed tests received from generation entities.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4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Constant Frequency Control Report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Attestation that QSEs have the capability to operate in constant frequency control mode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4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Generic Transmission Limits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Posting of GTL effective in any ERCOT application.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Daily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CEER1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54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ROS System Operations Report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 synopsis of several items pertaining to real-time operations.. 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 into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NOGRR084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CSA Report for CRs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Information needed by CRs to audit their CSA's ownership.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Retail Performance Measures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Compliance tracking against ERCOT Retail Protocols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Quarterly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4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Billing Contact Information &amp; ESIID Counts by Rep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Provides compliance with CBCI that includes ESIID counts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IAG RMS Report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Trending data on Inadvertent Gain issues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RMS meetings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10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ESIIDs Excercising Option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ESIIDs that have exercised provider option to not be affiliated with the AREP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Ad-Hoc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 Transaction Summary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Month-end Retail Transaction Volumes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CEER2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4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Operations Overview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Details regarding previous month’s Reliability &amp; Commercial Operations.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 into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NOGRR084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4430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ERCOT Monthly Financials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Statement of Financial Position, Statement of Activities, and Statement of Cash Flows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Automation not needed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21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QSEs in ERCOT Region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List of QSEs in ERCOT Region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Monthly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CEER3</a:t>
                      </a:r>
                    </a:p>
                  </a:txBody>
                  <a:tcPr marL="36576" marR="3657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Load Forecast Distribution Factors Report Change</a:t>
            </a:r>
          </a:p>
          <a:p>
            <a:pPr lvl="1"/>
            <a:r>
              <a:rPr lang="en-US" dirty="0" smtClean="0"/>
              <a:t>Recommended ERCOT change publication timing</a:t>
            </a:r>
          </a:p>
          <a:p>
            <a:pPr lvl="2"/>
            <a:r>
              <a:rPr lang="en-US" dirty="0" smtClean="0"/>
              <a:t>Once per day</a:t>
            </a:r>
          </a:p>
          <a:p>
            <a:pPr lvl="2"/>
            <a:r>
              <a:rPr lang="en-US" dirty="0" smtClean="0"/>
              <a:t>5 AM</a:t>
            </a:r>
          </a:p>
          <a:p>
            <a:pPr lvl="1"/>
            <a:r>
              <a:rPr lang="en-US" dirty="0" smtClean="0"/>
              <a:t>NPRR754 submitted</a:t>
            </a:r>
          </a:p>
          <a:p>
            <a:pPr lvl="2"/>
            <a:r>
              <a:rPr lang="en-US" dirty="0" smtClean="0"/>
              <a:t>Revise Load Distribution Factors Report Posting Frequency</a:t>
            </a:r>
          </a:p>
          <a:p>
            <a:pPr lvl="1"/>
            <a:r>
              <a:rPr lang="en-US" dirty="0" smtClean="0"/>
              <a:t>Potential timeline:</a:t>
            </a:r>
          </a:p>
          <a:p>
            <a:pPr lvl="2"/>
            <a:r>
              <a:rPr lang="en-US" dirty="0" smtClean="0"/>
              <a:t>February PRS</a:t>
            </a:r>
          </a:p>
          <a:p>
            <a:pPr lvl="2"/>
            <a:r>
              <a:rPr lang="en-US" dirty="0" smtClean="0"/>
              <a:t>Impact Analysis at March PRS</a:t>
            </a:r>
          </a:p>
          <a:p>
            <a:pPr lvl="2"/>
            <a:r>
              <a:rPr lang="en-US" dirty="0" smtClean="0"/>
              <a:t>TAC review</a:t>
            </a:r>
          </a:p>
          <a:p>
            <a:pPr lvl="2"/>
            <a:r>
              <a:rPr lang="en-US" dirty="0" smtClean="0"/>
              <a:t>Board approval</a:t>
            </a:r>
          </a:p>
          <a:p>
            <a:pPr lvl="2"/>
            <a:r>
              <a:rPr lang="en-US" dirty="0" smtClean="0"/>
              <a:t>Implementation 1-2 months after approval</a:t>
            </a:r>
          </a:p>
          <a:p>
            <a:r>
              <a:rPr lang="en-US" dirty="0"/>
              <a:t>60-Day Disclosure data</a:t>
            </a:r>
          </a:p>
          <a:p>
            <a:pPr lvl="1"/>
            <a:r>
              <a:rPr lang="en-US" dirty="0"/>
              <a:t>Data in the offer curves is published as zero when </a:t>
            </a:r>
            <a:r>
              <a:rPr lang="en-US" dirty="0" smtClean="0"/>
              <a:t>should be </a:t>
            </a:r>
            <a:r>
              <a:rPr lang="en-US" dirty="0"/>
              <a:t>null</a:t>
            </a:r>
          </a:p>
          <a:p>
            <a:pPr lvl="1"/>
            <a:r>
              <a:rPr lang="en-US" dirty="0"/>
              <a:t>Fix </a:t>
            </a:r>
            <a:r>
              <a:rPr lang="en-US" dirty="0" smtClean="0"/>
              <a:t>under </a:t>
            </a:r>
            <a:r>
              <a:rPr lang="en-US" dirty="0"/>
              <a:t>development</a:t>
            </a:r>
          </a:p>
          <a:p>
            <a:pPr lvl="1"/>
            <a:r>
              <a:rPr lang="en-US" dirty="0" smtClean="0"/>
              <a:t>Implementation early </a:t>
            </a:r>
            <a:r>
              <a:rPr lang="en-US" dirty="0"/>
              <a:t>2016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Data User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/>
          <a:lstStyle/>
          <a:p>
            <a:r>
              <a:rPr lang="en-US" dirty="0" smtClean="0"/>
              <a:t>Additional column definitions will be added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www.ercot.com/content/wcm/key_documents_lists/72980/Disclosure_Reports_draft_082615.xlsx</a:t>
            </a:r>
            <a:endParaRPr lang="en-US" dirty="0" smtClean="0"/>
          </a:p>
          <a:p>
            <a:pPr lvl="1"/>
            <a:r>
              <a:rPr lang="en-US" dirty="0" smtClean="0"/>
              <a:t>Contains</a:t>
            </a:r>
          </a:p>
          <a:p>
            <a:pPr lvl="2"/>
            <a:r>
              <a:rPr lang="en-US" dirty="0" smtClean="0"/>
              <a:t>Report names and numbers</a:t>
            </a:r>
          </a:p>
          <a:p>
            <a:pPr lvl="2"/>
            <a:r>
              <a:rPr lang="en-US" dirty="0" smtClean="0"/>
              <a:t>Files contained in reports</a:t>
            </a:r>
          </a:p>
          <a:p>
            <a:pPr lvl="2"/>
            <a:r>
              <a:rPr lang="en-US" dirty="0" smtClean="0"/>
              <a:t>Column definitions</a:t>
            </a:r>
          </a:p>
          <a:p>
            <a:pPr lvl="2"/>
            <a:r>
              <a:rPr lang="en-US" dirty="0" smtClean="0"/>
              <a:t>Brief description of data</a:t>
            </a:r>
          </a:p>
          <a:p>
            <a:r>
              <a:rPr lang="en-US" dirty="0" smtClean="0"/>
              <a:t>Will be added as an official user guide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EWS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Establishing EWS Modification as a project</a:t>
            </a:r>
          </a:p>
          <a:p>
            <a:pPr lvl="1"/>
            <a:r>
              <a:rPr lang="en-US" dirty="0" smtClean="0"/>
              <a:t>Looking </a:t>
            </a:r>
            <a:r>
              <a:rPr lang="en-US" dirty="0"/>
              <a:t>to find sponsorship</a:t>
            </a:r>
          </a:p>
          <a:p>
            <a:pPr lvl="0"/>
            <a:r>
              <a:rPr lang="en-US" dirty="0" smtClean="0"/>
              <a:t>Solution evaluation</a:t>
            </a:r>
          </a:p>
          <a:p>
            <a:pPr lvl="1"/>
            <a:r>
              <a:rPr lang="en-US" dirty="0" smtClean="0"/>
              <a:t>Reviewed </a:t>
            </a:r>
            <a:r>
              <a:rPr lang="en-US" dirty="0"/>
              <a:t>development environment </a:t>
            </a:r>
            <a:r>
              <a:rPr lang="en-US" dirty="0" smtClean="0"/>
              <a:t>for </a:t>
            </a:r>
            <a:r>
              <a:rPr lang="en-US" dirty="0"/>
              <a:t>concurrent </a:t>
            </a:r>
            <a:r>
              <a:rPr lang="en-US" dirty="0" smtClean="0"/>
              <a:t>messages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support ~1k </a:t>
            </a:r>
            <a:r>
              <a:rPr lang="en-US" dirty="0" smtClean="0"/>
              <a:t>messages/second</a:t>
            </a:r>
            <a:endParaRPr lang="en-US" dirty="0"/>
          </a:p>
          <a:p>
            <a:pPr lvl="1"/>
            <a:r>
              <a:rPr lang="en-US" dirty="0"/>
              <a:t>Prototyping has not discovered flaws in </a:t>
            </a:r>
            <a:r>
              <a:rPr lang="en-US" dirty="0" smtClean="0"/>
              <a:t>approach</a:t>
            </a:r>
          </a:p>
          <a:p>
            <a:r>
              <a:rPr lang="en-US" dirty="0" smtClean="0"/>
              <a:t>Efforts in progress</a:t>
            </a:r>
            <a:endParaRPr lang="en-US" dirty="0"/>
          </a:p>
          <a:p>
            <a:pPr lvl="1"/>
            <a:r>
              <a:rPr lang="en-US" dirty="0" smtClean="0"/>
              <a:t>Develop quick </a:t>
            </a:r>
            <a:r>
              <a:rPr lang="en-US" dirty="0"/>
              <a:t>start guide </a:t>
            </a:r>
            <a:r>
              <a:rPr lang="en-US" dirty="0" smtClean="0"/>
              <a:t>for Market Participants</a:t>
            </a:r>
            <a:endParaRPr lang="en-US" dirty="0"/>
          </a:p>
          <a:p>
            <a:pPr lvl="1"/>
            <a:r>
              <a:rPr lang="en-US" dirty="0" smtClean="0"/>
              <a:t>Open source version of API</a:t>
            </a:r>
            <a:endParaRPr lang="en-US" dirty="0"/>
          </a:p>
          <a:p>
            <a:r>
              <a:rPr lang="en-US" dirty="0"/>
              <a:t>Business case discussion</a:t>
            </a:r>
          </a:p>
          <a:p>
            <a:pPr lvl="1"/>
            <a:r>
              <a:rPr lang="en-US" dirty="0" smtClean="0"/>
              <a:t>Establishing cost/benefits</a:t>
            </a:r>
            <a:endParaRPr lang="en-US" dirty="0"/>
          </a:p>
          <a:p>
            <a:pPr lvl="1"/>
            <a:r>
              <a:rPr lang="en-US" dirty="0" smtClean="0"/>
              <a:t>Lightweight, </a:t>
            </a:r>
            <a:r>
              <a:rPr lang="en-US" dirty="0"/>
              <a:t>modern design</a:t>
            </a:r>
          </a:p>
          <a:p>
            <a:pPr lvl="1"/>
            <a:r>
              <a:rPr lang="en-US" dirty="0" smtClean="0"/>
              <a:t>Decreased barrier to entry for new MPs and smaller shops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2/4/2016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14576</TotalTime>
  <Words>668</Words>
  <Application>Microsoft Office PowerPoint</Application>
  <PresentationFormat>On-screen Show (4:3)</PresentationFormat>
  <Paragraphs>153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 Design</vt:lpstr>
      <vt:lpstr>MDWG Update to COPS</vt:lpstr>
      <vt:lpstr>2016 Leadership</vt:lpstr>
      <vt:lpstr>2016 Goals</vt:lpstr>
      <vt:lpstr>Review of Market Data Transparency SLA</vt:lpstr>
      <vt:lpstr>NOGRR084 – Daily Grid Ops Report</vt:lpstr>
      <vt:lpstr>Reports to be Automated</vt:lpstr>
      <vt:lpstr>Open Items</vt:lpstr>
      <vt:lpstr>Disclosure Data User Guides</vt:lpstr>
      <vt:lpstr>EWS Modification</vt:lpstr>
      <vt:lpstr>Next MDWG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885</cp:revision>
  <cp:lastPrinted>2015-04-13T14:50:48Z</cp:lastPrinted>
  <dcterms:created xsi:type="dcterms:W3CDTF">2005-04-21T14:28:35Z</dcterms:created>
  <dcterms:modified xsi:type="dcterms:W3CDTF">2016-02-04T15:38:43Z</dcterms:modified>
</cp:coreProperties>
</file>