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89" r:id="rId4"/>
    <p:sldMasterId id="2147493467" r:id="rId5"/>
  </p:sldMasterIdLst>
  <p:notesMasterIdLst>
    <p:notesMasterId r:id="rId16"/>
  </p:notesMasterIdLst>
  <p:handoutMasterIdLst>
    <p:handoutMasterId r:id="rId17"/>
  </p:handoutMasterIdLst>
  <p:sldIdLst>
    <p:sldId id="260" r:id="rId6"/>
    <p:sldId id="280" r:id="rId7"/>
    <p:sldId id="294" r:id="rId8"/>
    <p:sldId id="299" r:id="rId9"/>
    <p:sldId id="291" r:id="rId10"/>
    <p:sldId id="297" r:id="rId11"/>
    <p:sldId id="278" r:id="rId12"/>
    <p:sldId id="300" r:id="rId13"/>
    <p:sldId id="301" r:id="rId14"/>
    <p:sldId id="295" r:id="rId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é Conto" initials="J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73"/>
    <a:srgbClr val="005386"/>
    <a:srgbClr val="C0D1E2"/>
    <a:srgbClr val="C4E3E1"/>
    <a:srgbClr val="55BAB7"/>
    <a:srgbClr val="0038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4" autoAdjust="0"/>
    <p:restoredTop sz="79581" autoAdjust="0"/>
  </p:normalViewPr>
  <p:slideViewPr>
    <p:cSldViewPr snapToGrid="0" snapToObjects="1">
      <p:cViewPr varScale="1">
        <p:scale>
          <a:sx n="86" d="100"/>
          <a:sy n="86" d="100"/>
        </p:scale>
        <p:origin x="1164" y="132"/>
      </p:cViewPr>
      <p:guideLst>
        <p:guide orient="horz" pos="403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showGuides="1">
      <p:cViewPr varScale="1">
        <p:scale>
          <a:sx n="78" d="100"/>
          <a:sy n="78" d="100"/>
        </p:scale>
        <p:origin x="-203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cklauber\Documents\EXAMPLE33\Violations%20Plot2.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a:latin typeface="Arial" panose="020B0604020202020204" pitchFamily="34" charset="0"/>
                <a:cs typeface="Arial" panose="020B0604020202020204" pitchFamily="34" charset="0"/>
              </a:rPr>
              <a:t>Voltage</a:t>
            </a:r>
            <a:r>
              <a:rPr lang="en-US" sz="2400" baseline="0" dirty="0">
                <a:latin typeface="Arial" panose="020B0604020202020204" pitchFamily="34" charset="0"/>
                <a:cs typeface="Arial" panose="020B0604020202020204" pitchFamily="34" charset="0"/>
              </a:rPr>
              <a:t> Violations</a:t>
            </a:r>
            <a:endParaRPr lang="en-US" sz="2400" dirty="0">
              <a:latin typeface="Arial" panose="020B0604020202020204" pitchFamily="34" charset="0"/>
              <a:cs typeface="Arial" panose="020B0604020202020204" pitchFamily="34" charset="0"/>
            </a:endParaRPr>
          </a:p>
        </c:rich>
      </c:tx>
      <c:layout>
        <c:manualLayout>
          <c:xMode val="edge"/>
          <c:yMode val="edge"/>
          <c:x val="0.23572142023913678"/>
          <c:y val="2.0158387329013677E-2"/>
        </c:manualLayout>
      </c:layout>
      <c:overlay val="0"/>
    </c:title>
    <c:autoTitleDeleted val="0"/>
    <c:plotArea>
      <c:layout/>
      <c:scatterChart>
        <c:scatterStyle val="lineMarker"/>
        <c:varyColors val="0"/>
        <c:ser>
          <c:idx val="0"/>
          <c:order val="0"/>
          <c:tx>
            <c:v>Power Factor Control (1.0pf)</c:v>
          </c:tx>
          <c:spPr>
            <a:ln w="28575">
              <a:noFill/>
            </a:ln>
          </c:spPr>
          <c:marker>
            <c:symbol val="circle"/>
            <c:size val="9"/>
          </c:marker>
          <c:xVal>
            <c:numRef>
              <c:f>Sheet1!$A$55:$A$64</c:f>
              <c:numCache>
                <c:formatCode>General</c:formatCode>
                <c:ptCount val="10"/>
                <c:pt idx="0">
                  <c:v>0.1</c:v>
                </c:pt>
                <c:pt idx="1">
                  <c:v>0.2</c:v>
                </c:pt>
                <c:pt idx="2">
                  <c:v>0.3</c:v>
                </c:pt>
                <c:pt idx="3">
                  <c:v>0.4</c:v>
                </c:pt>
                <c:pt idx="4">
                  <c:v>0.5</c:v>
                </c:pt>
                <c:pt idx="5">
                  <c:v>0.6</c:v>
                </c:pt>
                <c:pt idx="6">
                  <c:v>0.7</c:v>
                </c:pt>
                <c:pt idx="7">
                  <c:v>0.8</c:v>
                </c:pt>
                <c:pt idx="8">
                  <c:v>0.9</c:v>
                </c:pt>
                <c:pt idx="9">
                  <c:v>1</c:v>
                </c:pt>
              </c:numCache>
            </c:numRef>
          </c:xVal>
          <c:yVal>
            <c:numRef>
              <c:f>Sheet1!$C$55:$C$64</c:f>
              <c:numCache>
                <c:formatCode>General</c:formatCode>
                <c:ptCount val="10"/>
                <c:pt idx="0">
                  <c:v>44</c:v>
                </c:pt>
                <c:pt idx="1">
                  <c:v>43</c:v>
                </c:pt>
                <c:pt idx="2">
                  <c:v>44</c:v>
                </c:pt>
                <c:pt idx="3">
                  <c:v>45</c:v>
                </c:pt>
                <c:pt idx="4">
                  <c:v>45</c:v>
                </c:pt>
                <c:pt idx="5">
                  <c:v>45</c:v>
                </c:pt>
                <c:pt idx="6">
                  <c:v>48</c:v>
                </c:pt>
                <c:pt idx="7">
                  <c:v>49</c:v>
                </c:pt>
                <c:pt idx="8">
                  <c:v>50</c:v>
                </c:pt>
                <c:pt idx="9">
                  <c:v>51</c:v>
                </c:pt>
              </c:numCache>
            </c:numRef>
          </c:yVal>
          <c:smooth val="0"/>
        </c:ser>
        <c:ser>
          <c:idx val="1"/>
          <c:order val="1"/>
          <c:tx>
            <c:v>Voltage Control</c:v>
          </c:tx>
          <c:spPr>
            <a:ln w="28575">
              <a:noFill/>
            </a:ln>
          </c:spPr>
          <c:marker>
            <c:symbol val="square"/>
            <c:size val="9"/>
          </c:marker>
          <c:xVal>
            <c:numRef>
              <c:f>Sheet1!$A$55:$A$64</c:f>
              <c:numCache>
                <c:formatCode>General</c:formatCode>
                <c:ptCount val="10"/>
                <c:pt idx="0">
                  <c:v>0.1</c:v>
                </c:pt>
                <c:pt idx="1">
                  <c:v>0.2</c:v>
                </c:pt>
                <c:pt idx="2">
                  <c:v>0.3</c:v>
                </c:pt>
                <c:pt idx="3">
                  <c:v>0.4</c:v>
                </c:pt>
                <c:pt idx="4">
                  <c:v>0.5</c:v>
                </c:pt>
                <c:pt idx="5">
                  <c:v>0.6</c:v>
                </c:pt>
                <c:pt idx="6">
                  <c:v>0.7</c:v>
                </c:pt>
                <c:pt idx="7">
                  <c:v>0.8</c:v>
                </c:pt>
                <c:pt idx="8">
                  <c:v>0.9</c:v>
                </c:pt>
                <c:pt idx="9">
                  <c:v>1</c:v>
                </c:pt>
              </c:numCache>
            </c:numRef>
          </c:xVal>
          <c:yVal>
            <c:numRef>
              <c:f>Sheet1!$G$55:$G$64</c:f>
              <c:numCache>
                <c:formatCode>General</c:formatCode>
                <c:ptCount val="10"/>
                <c:pt idx="0">
                  <c:v>21</c:v>
                </c:pt>
                <c:pt idx="1">
                  <c:v>16</c:v>
                </c:pt>
                <c:pt idx="2">
                  <c:v>10</c:v>
                </c:pt>
                <c:pt idx="3">
                  <c:v>8</c:v>
                </c:pt>
                <c:pt idx="4">
                  <c:v>7</c:v>
                </c:pt>
                <c:pt idx="5">
                  <c:v>7</c:v>
                </c:pt>
                <c:pt idx="6">
                  <c:v>6</c:v>
                </c:pt>
                <c:pt idx="7">
                  <c:v>6</c:v>
                </c:pt>
                <c:pt idx="8">
                  <c:v>5</c:v>
                </c:pt>
                <c:pt idx="9">
                  <c:v>5</c:v>
                </c:pt>
              </c:numCache>
            </c:numRef>
          </c:yVal>
          <c:smooth val="0"/>
        </c:ser>
        <c:dLbls>
          <c:showLegendKey val="0"/>
          <c:showVal val="0"/>
          <c:showCatName val="0"/>
          <c:showSerName val="0"/>
          <c:showPercent val="0"/>
          <c:showBubbleSize val="0"/>
        </c:dLbls>
        <c:axId val="153099496"/>
        <c:axId val="153100280"/>
      </c:scatterChart>
      <c:valAx>
        <c:axId val="153099496"/>
        <c:scaling>
          <c:orientation val="minMax"/>
          <c:max val="1"/>
        </c:scaling>
        <c:delete val="0"/>
        <c:axPos val="b"/>
        <c:title>
          <c:tx>
            <c:rich>
              <a:bodyPr/>
              <a:lstStyle/>
              <a:p>
                <a:pPr>
                  <a:defRPr/>
                </a:pPr>
                <a:r>
                  <a:rPr lang="en-US" sz="1800" dirty="0">
                    <a:latin typeface="Arial" panose="020B0604020202020204" pitchFamily="34" charset="0"/>
                    <a:cs typeface="Arial" panose="020B0604020202020204" pitchFamily="34" charset="0"/>
                  </a:rPr>
                  <a:t>DER</a:t>
                </a:r>
                <a:r>
                  <a:rPr lang="en-US" sz="1800" baseline="0" dirty="0">
                    <a:latin typeface="Arial" panose="020B0604020202020204" pitchFamily="34" charset="0"/>
                    <a:cs typeface="Arial" panose="020B0604020202020204" pitchFamily="34" charset="0"/>
                  </a:rPr>
                  <a:t> </a:t>
                </a:r>
                <a:r>
                  <a:rPr lang="en-US" sz="1600" baseline="0" dirty="0">
                    <a:latin typeface="Arial" panose="020B0604020202020204" pitchFamily="34" charset="0"/>
                    <a:cs typeface="Arial" panose="020B0604020202020204" pitchFamily="34" charset="0"/>
                  </a:rPr>
                  <a:t>Penetration</a:t>
                </a:r>
                <a:endParaRPr lang="en-US" sz="1800" dirty="0">
                  <a:latin typeface="Arial" panose="020B0604020202020204" pitchFamily="34" charset="0"/>
                  <a:cs typeface="Arial" panose="020B0604020202020204" pitchFamily="34" charset="0"/>
                </a:endParaRPr>
              </a:p>
            </c:rich>
          </c:tx>
          <c:layout/>
          <c:overlay val="0"/>
        </c:title>
        <c:numFmt formatCode="0%" sourceLinked="0"/>
        <c:majorTickMark val="none"/>
        <c:minorTickMark val="none"/>
        <c:tickLblPos val="nextTo"/>
        <c:txPr>
          <a:bodyPr/>
          <a:lstStyle/>
          <a:p>
            <a:pPr>
              <a:defRPr sz="1200"/>
            </a:pPr>
            <a:endParaRPr lang="en-US"/>
          </a:p>
        </c:txPr>
        <c:crossAx val="153100280"/>
        <c:crosses val="autoZero"/>
        <c:crossBetween val="midCat"/>
        <c:majorUnit val="0.1"/>
      </c:valAx>
      <c:valAx>
        <c:axId val="153100280"/>
        <c:scaling>
          <c:orientation val="minMax"/>
          <c:max val="55"/>
          <c:min val="0"/>
        </c:scaling>
        <c:delete val="0"/>
        <c:axPos val="l"/>
        <c:majorGridlines/>
        <c:title>
          <c:tx>
            <c:rich>
              <a:bodyPr/>
              <a:lstStyle/>
              <a:p>
                <a:pPr>
                  <a:defRPr/>
                </a:pPr>
                <a:r>
                  <a:rPr lang="en-US" sz="1600" dirty="0">
                    <a:latin typeface="Arial" panose="020B0604020202020204" pitchFamily="34" charset="0"/>
                    <a:cs typeface="Arial" panose="020B0604020202020204" pitchFamily="34" charset="0"/>
                  </a:rPr>
                  <a:t>Number of Voltage Violations</a:t>
                </a:r>
              </a:p>
            </c:rich>
          </c:tx>
          <c:layout/>
          <c:overlay val="0"/>
        </c:title>
        <c:numFmt formatCode="General" sourceLinked="1"/>
        <c:majorTickMark val="none"/>
        <c:minorTickMark val="none"/>
        <c:tickLblPos val="nextTo"/>
        <c:txPr>
          <a:bodyPr/>
          <a:lstStyle/>
          <a:p>
            <a:pPr>
              <a:defRPr sz="1200"/>
            </a:pPr>
            <a:endParaRPr lang="en-US"/>
          </a:p>
        </c:txPr>
        <c:crossAx val="153099496"/>
        <c:crosses val="autoZero"/>
        <c:crossBetween val="midCat"/>
      </c:valAx>
    </c:plotArea>
    <c:legend>
      <c:legendPos val="r"/>
      <c:legendEntry>
        <c:idx val="0"/>
        <c:txPr>
          <a:bodyPr/>
          <a:lstStyle/>
          <a:p>
            <a:pPr>
              <a:defRPr sz="1400">
                <a:latin typeface="+mn-lt"/>
              </a:defRPr>
            </a:pPr>
            <a:endParaRPr lang="en-US"/>
          </a:p>
        </c:txPr>
      </c:legendEntry>
      <c:legendEntry>
        <c:idx val="1"/>
        <c:txPr>
          <a:bodyPr/>
          <a:lstStyle/>
          <a:p>
            <a:pPr>
              <a:defRPr sz="1400"/>
            </a:pPr>
            <a:endParaRPr lang="en-US"/>
          </a:p>
        </c:txPr>
      </c:legendEntry>
      <c:layout>
        <c:manualLayout>
          <c:xMode val="edge"/>
          <c:yMode val="edge"/>
          <c:x val="0.69972732575094776"/>
          <c:y val="0.41236441557116371"/>
          <c:w val="0.28329736560707691"/>
          <c:h val="0.13200274371751047"/>
        </c:manualLayou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69DE495-51AC-4723-A7B4-B1B58AAC8C5A}" type="datetimeFigureOut">
              <a:rPr lang="en-US" smtClean="0"/>
              <a:t>1/28/2016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80D1E90-E9C6-42A2-8EB7-24DAC221AC2D}" type="slidenum">
              <a:rPr lang="en-US" smtClean="0"/>
              <a:t>‹#›</a:t>
            </a:fld>
            <a:endParaRPr lang="en-US"/>
          </a:p>
        </p:txBody>
      </p:sp>
    </p:spTree>
    <p:extLst>
      <p:ext uri="{BB962C8B-B14F-4D97-AF65-F5344CB8AC3E}">
        <p14:creationId xmlns:p14="http://schemas.microsoft.com/office/powerpoint/2010/main" val="708787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1DF52B9-7E6C-4146-83FC-76B5AB271E46}" type="datetimeFigureOut">
              <a:rPr lang="en-US" smtClean="0"/>
              <a:t>1/28/2016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41B3D22-F502-4A52-A06E-717BD3D70E2C}" type="slidenum">
              <a:rPr lang="en-US" smtClean="0"/>
              <a:t>‹#›</a:t>
            </a:fld>
            <a:endParaRPr lang="en-US"/>
          </a:p>
        </p:txBody>
      </p:sp>
    </p:spTree>
    <p:extLst>
      <p:ext uri="{BB962C8B-B14F-4D97-AF65-F5344CB8AC3E}">
        <p14:creationId xmlns:p14="http://schemas.microsoft.com/office/powerpoint/2010/main" val="92213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1</a:t>
            </a:fld>
            <a:endParaRPr lang="en-US"/>
          </a:p>
        </p:txBody>
      </p:sp>
    </p:spTree>
    <p:extLst>
      <p:ext uri="{BB962C8B-B14F-4D97-AF65-F5344CB8AC3E}">
        <p14:creationId xmlns:p14="http://schemas.microsoft.com/office/powerpoint/2010/main" val="870658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smtClean="0"/>
          </a:p>
        </p:txBody>
      </p:sp>
      <p:sp>
        <p:nvSpPr>
          <p:cNvPr id="4" name="Slide Number Placeholder 3"/>
          <p:cNvSpPr>
            <a:spLocks noGrp="1"/>
          </p:cNvSpPr>
          <p:nvPr>
            <p:ph type="sldNum" sz="quarter" idx="10"/>
          </p:nvPr>
        </p:nvSpPr>
        <p:spPr/>
        <p:txBody>
          <a:bodyPr/>
          <a:lstStyle/>
          <a:p>
            <a:fld id="{E41B3D22-F502-4A52-A06E-717BD3D70E2C}" type="slidenum">
              <a:rPr lang="en-US" smtClean="0"/>
              <a:t>10</a:t>
            </a:fld>
            <a:endParaRPr lang="en-US"/>
          </a:p>
        </p:txBody>
      </p:sp>
    </p:spTree>
    <p:extLst>
      <p:ext uri="{BB962C8B-B14F-4D97-AF65-F5344CB8AC3E}">
        <p14:creationId xmlns:p14="http://schemas.microsoft.com/office/powerpoint/2010/main" val="1852715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EPRI, distributed energy resources, or DERs</a:t>
            </a:r>
            <a:r>
              <a:rPr lang="en-US" baseline="0" dirty="0" smtClean="0"/>
              <a:t> are smaller power sources that can be aggregated to provide power necessary to meet local or larger demand. Due to growing interest in clean energy </a:t>
            </a:r>
            <a:r>
              <a:rPr lang="en-US" dirty="0" smtClean="0"/>
              <a:t>technologies</a:t>
            </a:r>
            <a:r>
              <a:rPr lang="en-US" baseline="0" dirty="0" smtClean="0"/>
              <a:t> and improvements in cost and performance of DERs such as residential rooftop solar, there is potential for fast and significant growth in number of installations in the our region. </a:t>
            </a:r>
          </a:p>
          <a:p>
            <a:endParaRPr lang="en-US" baseline="0" dirty="0" smtClean="0"/>
          </a:p>
          <a:p>
            <a:r>
              <a:rPr lang="en-US" baseline="0" dirty="0" smtClean="0"/>
              <a:t>ERCOT has taken steps to prepare for some of these possible impending changes, hosting a DER workshop that focused on registration and metering and starting a DER task force to develop market rules for DER participation.</a:t>
            </a:r>
          </a:p>
          <a:p>
            <a:endParaRPr lang="en-US" baseline="0" dirty="0" smtClean="0"/>
          </a:p>
          <a:p>
            <a:r>
              <a:rPr lang="en-US" baseline="0" dirty="0" smtClean="0"/>
              <a:t>There is a need to understand and address the potential reliability impact these DER generation sources may have on the bulk electric system. We know that there are many benefits to DER integration, like curbed peak loads and diminished line losses, but also challenges such as increased load uncertainty and variability</a:t>
            </a:r>
            <a:r>
              <a:rPr lang="en-US" baseline="0" smtClean="0"/>
              <a:t>. </a:t>
            </a:r>
            <a:endParaRPr lang="en-US" baseline="0" dirty="0" smtClean="0"/>
          </a:p>
        </p:txBody>
      </p:sp>
      <p:sp>
        <p:nvSpPr>
          <p:cNvPr id="4" name="Slide Number Placeholder 3"/>
          <p:cNvSpPr>
            <a:spLocks noGrp="1"/>
          </p:cNvSpPr>
          <p:nvPr>
            <p:ph type="sldNum" sz="quarter" idx="10"/>
          </p:nvPr>
        </p:nvSpPr>
        <p:spPr/>
        <p:txBody>
          <a:bodyPr/>
          <a:lstStyle/>
          <a:p>
            <a:fld id="{E41B3D22-F502-4A52-A06E-717BD3D70E2C}" type="slidenum">
              <a:rPr lang="en-US" smtClean="0"/>
              <a:t>2</a:t>
            </a:fld>
            <a:endParaRPr lang="en-US"/>
          </a:p>
        </p:txBody>
      </p:sp>
    </p:spTree>
    <p:extLst>
      <p:ext uri="{BB962C8B-B14F-4D97-AF65-F5344CB8AC3E}">
        <p14:creationId xmlns:p14="http://schemas.microsoft.com/office/powerpoint/2010/main" val="2684808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selected load buses we add the distribution system components and move the original load down the feeder.</a:t>
            </a:r>
          </a:p>
          <a:p>
            <a:endParaRPr lang="en-US" baseline="0" dirty="0" smtClean="0"/>
          </a:p>
          <a:p>
            <a:r>
              <a:rPr lang="en-US" baseline="0" dirty="0" smtClean="0"/>
              <a:t>Next, to add the DER, we make an assumption to maintain system balance between generation and load. We allow a DER penetration factor, as an example we’ll say 50%. Then we increase the load at this new bus by 50%, and meet that increase in demand by distributed generation, one generator to model the aggregation of all DERs on the system.  Essentially, the DER is only being used to meet local demand and is not being pushed out into the transmission network, applicable to residential solar.</a:t>
            </a:r>
          </a:p>
          <a:p>
            <a:endParaRPr lang="en-US" baseline="0" dirty="0" smtClean="0"/>
          </a:p>
        </p:txBody>
      </p:sp>
      <p:sp>
        <p:nvSpPr>
          <p:cNvPr id="4" name="Slide Number Placeholder 3"/>
          <p:cNvSpPr>
            <a:spLocks noGrp="1"/>
          </p:cNvSpPr>
          <p:nvPr>
            <p:ph type="sldNum" sz="quarter" idx="10"/>
          </p:nvPr>
        </p:nvSpPr>
        <p:spPr/>
        <p:txBody>
          <a:bodyPr/>
          <a:lstStyle/>
          <a:p>
            <a:fld id="{E41B3D22-F502-4A52-A06E-717BD3D70E2C}" type="slidenum">
              <a:rPr lang="en-US" smtClean="0"/>
              <a:t>3</a:t>
            </a:fld>
            <a:endParaRPr lang="en-US"/>
          </a:p>
        </p:txBody>
      </p:sp>
    </p:spTree>
    <p:extLst>
      <p:ext uri="{BB962C8B-B14F-4D97-AF65-F5344CB8AC3E}">
        <p14:creationId xmlns:p14="http://schemas.microsoft.com/office/powerpoint/2010/main" val="3228156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Assumptions: for one contingency</a:t>
            </a:r>
          </a:p>
          <a:p>
            <a:r>
              <a:rPr lang="en-US" baseline="0" dirty="0" smtClean="0"/>
              <a:t>Result: voltage does not fall as far, prevents over 20% of the DER from having to disconnect</a:t>
            </a:r>
          </a:p>
          <a:p>
            <a:endParaRPr lang="en-US" baseline="0" dirty="0" smtClean="0"/>
          </a:p>
        </p:txBody>
      </p:sp>
      <p:sp>
        <p:nvSpPr>
          <p:cNvPr id="4" name="Slide Number Placeholder 3"/>
          <p:cNvSpPr>
            <a:spLocks noGrp="1"/>
          </p:cNvSpPr>
          <p:nvPr>
            <p:ph type="sldNum" sz="quarter" idx="10"/>
          </p:nvPr>
        </p:nvSpPr>
        <p:spPr/>
        <p:txBody>
          <a:bodyPr/>
          <a:lstStyle/>
          <a:p>
            <a:fld id="{E41B3D22-F502-4A52-A06E-717BD3D70E2C}" type="slidenum">
              <a:rPr lang="en-US" smtClean="0"/>
              <a:t>4</a:t>
            </a:fld>
            <a:endParaRPr lang="en-US"/>
          </a:p>
        </p:txBody>
      </p:sp>
    </p:spTree>
    <p:extLst>
      <p:ext uri="{BB962C8B-B14F-4D97-AF65-F5344CB8AC3E}">
        <p14:creationId xmlns:p14="http://schemas.microsoft.com/office/powerpoint/2010/main" val="4045714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varying DER penetration levels, for both power factor and voltage controlled operation, run contingency analysis and compare the number of under voltage violations in the new cases with the original.</a:t>
            </a:r>
          </a:p>
          <a:p>
            <a:r>
              <a:rPr lang="en-US" baseline="0" dirty="0" smtClean="0"/>
              <a:t>For the power factor control case, you can see that the addition of the DER model contributes to the number of violations and that the number of violations increases with increasing penetration. Why is this? Generally, voltage drops as you go down a distribution feeder, so if a disturbance causes the voltage at the original load bus to drop, further along the line there may be a low voltage violation. Additionally, if we are operating the DER at unity power factor, the DER does not provide any reactive power which is helpful for voltage support. </a:t>
            </a:r>
          </a:p>
          <a:p>
            <a:r>
              <a:rPr lang="en-US" baseline="0" dirty="0" smtClean="0"/>
              <a:t>For the voltage control case, there are generally fewer violations, because the DER system is set to maintain a certain voltage, and will generate reactive power to support that, up to a limit dependent on the size of the DER. As the penetration increases, the reactive power capacity of the DERs increases, which contributes to the drop in violations with increasing penetration.</a:t>
            </a:r>
          </a:p>
        </p:txBody>
      </p:sp>
      <p:sp>
        <p:nvSpPr>
          <p:cNvPr id="4" name="Slide Number Placeholder 3"/>
          <p:cNvSpPr>
            <a:spLocks noGrp="1"/>
          </p:cNvSpPr>
          <p:nvPr>
            <p:ph type="sldNum" sz="quarter" idx="10"/>
          </p:nvPr>
        </p:nvSpPr>
        <p:spPr/>
        <p:txBody>
          <a:bodyPr/>
          <a:lstStyle/>
          <a:p>
            <a:fld id="{E41B3D22-F502-4A52-A06E-717BD3D70E2C}" type="slidenum">
              <a:rPr lang="en-US" smtClean="0"/>
              <a:t>5</a:t>
            </a:fld>
            <a:endParaRPr lang="en-US"/>
          </a:p>
        </p:txBody>
      </p:sp>
    </p:spTree>
    <p:extLst>
      <p:ext uri="{BB962C8B-B14F-4D97-AF65-F5344CB8AC3E}">
        <p14:creationId xmlns:p14="http://schemas.microsoft.com/office/powerpoint/2010/main" val="4045714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 should be noted that most, if not all, new violations due to DER are in the distribution system. </a:t>
            </a:r>
          </a:p>
          <a:p>
            <a:r>
              <a:rPr lang="en-US" baseline="0" dirty="0" smtClean="0"/>
              <a:t>Per protection protocols, DERs must disconnect from the system within a certain period of time if their voltage or frequency is outside of a certain range. </a:t>
            </a:r>
          </a:p>
          <a:p>
            <a:r>
              <a:rPr lang="en-US" baseline="0" dirty="0" smtClean="0"/>
              <a:t>For cascade analysis, we submit the case to just one contingency at a time and check for violations. </a:t>
            </a:r>
          </a:p>
          <a:p>
            <a:r>
              <a:rPr lang="en-US" baseline="0" dirty="0" smtClean="0"/>
              <a:t>If a DER is below the required the operating voltage level, it is disconnected from the network and that generation is lost. The power flow is run again, DER voltages checked and DERs disconnected, if necessary. This continues until either the case does not converge or a threshold of DERs or load tripped is reached. This cascade of DERs disconnecting that would certainly begin to affect the transmission level, even leading to a local or system-wide voltage collapse.</a:t>
            </a:r>
          </a:p>
          <a:p>
            <a:r>
              <a:rPr lang="en-US" baseline="0" dirty="0" smtClean="0"/>
              <a:t>In a case for cascade analysis and for a particular region, 8 contingencies would lead to a local voltage collapse. Each case dropping anywhere from 24 to 86 MW of generation and three cases not being able to converge after disconnecting. </a:t>
            </a:r>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6</a:t>
            </a:fld>
            <a:endParaRPr lang="en-US"/>
          </a:p>
        </p:txBody>
      </p:sp>
    </p:spTree>
    <p:extLst>
      <p:ext uri="{BB962C8B-B14F-4D97-AF65-F5344CB8AC3E}">
        <p14:creationId xmlns:p14="http://schemas.microsoft.com/office/powerpoint/2010/main" val="4045714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smtClean="0"/>
          </a:p>
        </p:txBody>
      </p:sp>
      <p:sp>
        <p:nvSpPr>
          <p:cNvPr id="4" name="Slide Number Placeholder 3"/>
          <p:cNvSpPr>
            <a:spLocks noGrp="1"/>
          </p:cNvSpPr>
          <p:nvPr>
            <p:ph type="sldNum" sz="quarter" idx="10"/>
          </p:nvPr>
        </p:nvSpPr>
        <p:spPr/>
        <p:txBody>
          <a:bodyPr/>
          <a:lstStyle/>
          <a:p>
            <a:fld id="{E41B3D22-F502-4A52-A06E-717BD3D70E2C}" type="slidenum">
              <a:rPr lang="en-US" smtClean="0"/>
              <a:t>7</a:t>
            </a:fld>
            <a:endParaRPr lang="en-US"/>
          </a:p>
        </p:txBody>
      </p:sp>
    </p:spTree>
    <p:extLst>
      <p:ext uri="{BB962C8B-B14F-4D97-AF65-F5344CB8AC3E}">
        <p14:creationId xmlns:p14="http://schemas.microsoft.com/office/powerpoint/2010/main" val="1852715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smtClean="0"/>
          </a:p>
        </p:txBody>
      </p:sp>
      <p:sp>
        <p:nvSpPr>
          <p:cNvPr id="4" name="Slide Number Placeholder 3"/>
          <p:cNvSpPr>
            <a:spLocks noGrp="1"/>
          </p:cNvSpPr>
          <p:nvPr>
            <p:ph type="sldNum" sz="quarter" idx="10"/>
          </p:nvPr>
        </p:nvSpPr>
        <p:spPr/>
        <p:txBody>
          <a:bodyPr/>
          <a:lstStyle/>
          <a:p>
            <a:fld id="{E41B3D22-F502-4A52-A06E-717BD3D70E2C}" type="slidenum">
              <a:rPr lang="en-US" smtClean="0"/>
              <a:t>8</a:t>
            </a:fld>
            <a:endParaRPr lang="en-US"/>
          </a:p>
        </p:txBody>
      </p:sp>
    </p:spTree>
    <p:extLst>
      <p:ext uri="{BB962C8B-B14F-4D97-AF65-F5344CB8AC3E}">
        <p14:creationId xmlns:p14="http://schemas.microsoft.com/office/powerpoint/2010/main" val="49378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smtClean="0"/>
          </a:p>
        </p:txBody>
      </p:sp>
      <p:sp>
        <p:nvSpPr>
          <p:cNvPr id="4" name="Slide Number Placeholder 3"/>
          <p:cNvSpPr>
            <a:spLocks noGrp="1"/>
          </p:cNvSpPr>
          <p:nvPr>
            <p:ph type="sldNum" sz="quarter" idx="10"/>
          </p:nvPr>
        </p:nvSpPr>
        <p:spPr/>
        <p:txBody>
          <a:bodyPr/>
          <a:lstStyle/>
          <a:p>
            <a:fld id="{E41B3D22-F502-4A52-A06E-717BD3D70E2C}" type="slidenum">
              <a:rPr lang="en-US" smtClean="0"/>
              <a:t>9</a:t>
            </a:fld>
            <a:endParaRPr lang="en-US"/>
          </a:p>
        </p:txBody>
      </p:sp>
    </p:spTree>
    <p:extLst>
      <p:ext uri="{BB962C8B-B14F-4D97-AF65-F5344CB8AC3E}">
        <p14:creationId xmlns:p14="http://schemas.microsoft.com/office/powerpoint/2010/main" val="3008171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664" y="828675"/>
            <a:ext cx="8229600" cy="51165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2"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8"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42821010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0847129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2"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34769712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1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62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9" name="Straight Connector 8"/>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3" name="Title Placeholder 1"/>
          <p:cNvSpPr>
            <a:spLocks noGrp="1"/>
          </p:cNvSpPr>
          <p:nvPr>
            <p:ph type="title"/>
          </p:nvPr>
        </p:nvSpPr>
        <p:spPr>
          <a:xfrm>
            <a:off x="371475"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6"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4739633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64" y="9255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79664" y="1565275"/>
            <a:ext cx="4040188"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255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565275"/>
            <a:ext cx="4041775"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5"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8" name="Footer Placeholder 4"/>
          <p:cNvSpPr>
            <a:spLocks noGrp="1"/>
          </p:cNvSpPr>
          <p:nvPr>
            <p:ph type="ftr" sz="quarter" idx="10"/>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0652241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37527874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42925402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71474"/>
            <a:ext cx="3008313" cy="8921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371474"/>
            <a:ext cx="5111750" cy="55832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63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4"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9108444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over Page">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1266311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Cover Page">
    <p:spTree>
      <p:nvGrpSpPr>
        <p:cNvPr id="1" name=""/>
        <p:cNvGrpSpPr/>
        <p:nvPr/>
      </p:nvGrpSpPr>
      <p:grpSpPr>
        <a:xfrm>
          <a:off x="0" y="0"/>
          <a:ext cx="0" cy="0"/>
          <a:chOff x="0" y="0"/>
          <a:chExt cx="0" cy="0"/>
        </a:xfrm>
      </p:grpSpPr>
      <p:sp>
        <p:nvSpPr>
          <p:cNvPr id="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5"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4733480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3337" y="-138112"/>
            <a:ext cx="92106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Master</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descr="ERCOT cmyk-01.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47650" y="6024691"/>
            <a:ext cx="817615" cy="346452"/>
          </a:xfrm>
          <a:prstGeom prst="rect">
            <a:avLst/>
          </a:prstGeom>
        </p:spPr>
      </p:pic>
    </p:spTree>
    <p:extLst>
      <p:ext uri="{BB962C8B-B14F-4D97-AF65-F5344CB8AC3E}">
        <p14:creationId xmlns:p14="http://schemas.microsoft.com/office/powerpoint/2010/main" val="4158016387"/>
      </p:ext>
    </p:extLst>
  </p:cSld>
  <p:clrMap bg1="lt1" tx1="dk1" bg2="lt2" tx2="dk2" accent1="accent1" accent2="accent2" accent3="accent3" accent4="accent4" accent5="accent5" accent6="accent6" hlink="hlink" folHlink="folHlink"/>
  <p:sldLayoutIdLst>
    <p:sldLayoutId id="2147493490" r:id="rId1"/>
    <p:sldLayoutId id="2147493491" r:id="rId2"/>
    <p:sldLayoutId id="2147493492" r:id="rId3"/>
    <p:sldLayoutId id="2147493493" r:id="rId4"/>
    <p:sldLayoutId id="2147493494" r:id="rId5"/>
    <p:sldLayoutId id="2147493495" r:id="rId6"/>
    <p:sldLayoutId id="2147493496" r:id="rId7"/>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337" y="-138112"/>
            <a:ext cx="92106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2"/>
          </p:nvPr>
        </p:nvSpPr>
        <p:spPr>
          <a:xfrm>
            <a:off x="457200" y="5975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5975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
        <p:nvSpPr>
          <p:cNvPr id="6" name="Slide Number Placeholder 5"/>
          <p:cNvSpPr>
            <a:spLocks noGrp="1"/>
          </p:cNvSpPr>
          <p:nvPr>
            <p:ph type="sldNum" sz="quarter" idx="4"/>
          </p:nvPr>
        </p:nvSpPr>
        <p:spPr>
          <a:xfrm>
            <a:off x="6553200" y="5975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1B48D-6708-5141-8A45-C2E8F9E83312}" type="slidenum">
              <a:rPr lang="en-US" smtClean="0"/>
              <a:t>‹#›</a:t>
            </a:fld>
            <a:endParaRPr lang="en-US" dirty="0"/>
          </a:p>
        </p:txBody>
      </p:sp>
    </p:spTree>
    <p:extLst>
      <p:ext uri="{BB962C8B-B14F-4D97-AF65-F5344CB8AC3E}">
        <p14:creationId xmlns:p14="http://schemas.microsoft.com/office/powerpoint/2010/main" val="3663339703"/>
      </p:ext>
    </p:extLst>
  </p:cSld>
  <p:clrMap bg1="lt1" tx1="dk1" bg2="lt2" tx2="dk2" accent1="accent1" accent2="accent2" accent3="accent3" accent4="accent4" accent5="accent5" accent6="accent6" hlink="hlink" folHlink="folHlink"/>
  <p:sldLayoutIdLst>
    <p:sldLayoutId id="2147493474" r:id="rId1"/>
    <p:sldLayoutId id="2147493475" r:id="rId2"/>
    <p:sldLayoutId id="2147493476" r:id="rId3"/>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03250" y="1498064"/>
            <a:ext cx="7727950" cy="4031149"/>
            <a:chOff x="603250" y="546100"/>
            <a:chExt cx="7727950" cy="4031149"/>
          </a:xfrm>
        </p:grpSpPr>
        <p:pic>
          <p:nvPicPr>
            <p:cNvPr id="9" name="Picture 8" descr="ERCOT cmyk-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50" y="546100"/>
              <a:ext cx="2457704" cy="1041400"/>
            </a:xfrm>
            <a:prstGeom prst="rect">
              <a:avLst/>
            </a:prstGeom>
          </p:spPr>
        </p:pic>
        <p:sp>
          <p:nvSpPr>
            <p:cNvPr id="10" name="TextBox 9"/>
            <p:cNvSpPr txBox="1"/>
            <p:nvPr/>
          </p:nvSpPr>
          <p:spPr>
            <a:xfrm>
              <a:off x="787400" y="2130425"/>
              <a:ext cx="7543800" cy="2446824"/>
            </a:xfrm>
            <a:prstGeom prst="rect">
              <a:avLst/>
            </a:prstGeom>
            <a:noFill/>
          </p:spPr>
          <p:txBody>
            <a:bodyPr wrap="square" rtlCol="0">
              <a:spAutoFit/>
            </a:bodyPr>
            <a:lstStyle/>
            <a:p>
              <a:pPr algn="ctr"/>
              <a:r>
                <a:rPr lang="en-US" sz="3200" b="1" dirty="0" smtClean="0"/>
                <a:t>Distributed Energy Resources (DER) Modeling</a:t>
              </a:r>
            </a:p>
            <a:p>
              <a:pPr algn="ctr"/>
              <a:endParaRPr lang="en-US" b="1" dirty="0" smtClean="0"/>
            </a:p>
            <a:p>
              <a:pPr algn="ctr"/>
              <a:endParaRPr lang="en-US" b="1" dirty="0"/>
            </a:p>
            <a:p>
              <a:pPr algn="ctr"/>
              <a:r>
                <a:rPr lang="en-US" b="1" dirty="0" smtClean="0"/>
                <a:t>José </a:t>
              </a:r>
              <a:r>
                <a:rPr lang="en-US" b="1" dirty="0" smtClean="0"/>
                <a:t>Conto</a:t>
              </a:r>
            </a:p>
            <a:p>
              <a:pPr algn="ctr"/>
              <a:r>
                <a:rPr lang="en-US" b="1" smtClean="0"/>
                <a:t>System Planning</a:t>
              </a:r>
              <a:endParaRPr lang="en-US" b="1" dirty="0" smtClean="0"/>
            </a:p>
            <a:p>
              <a:pPr algn="ctr"/>
              <a:endParaRPr lang="en-US" sz="1700" dirty="0" smtClean="0"/>
            </a:p>
          </p:txBody>
        </p:sp>
        <p:cxnSp>
          <p:nvCxnSpPr>
            <p:cNvPr id="13" name="Straight Connector 12"/>
            <p:cNvCxnSpPr/>
            <p:nvPr/>
          </p:nvCxnSpPr>
          <p:spPr>
            <a:xfrm flipV="1">
              <a:off x="787400" y="1852613"/>
              <a:ext cx="6286500" cy="1270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69797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2681" y="1496274"/>
            <a:ext cx="2779928" cy="1323439"/>
          </a:xfrm>
          <a:prstGeom prst="rect">
            <a:avLst/>
          </a:prstGeom>
          <a:noFill/>
        </p:spPr>
        <p:txBody>
          <a:bodyPr wrap="none" rtlCol="0">
            <a:spAutoFit/>
          </a:bodyPr>
          <a:lstStyle/>
          <a:p>
            <a:pPr algn="ctr"/>
            <a:r>
              <a:rPr lang="en-US" sz="4000" dirty="0" smtClean="0"/>
              <a:t>Questions?</a:t>
            </a:r>
          </a:p>
          <a:p>
            <a:pPr algn="ctr"/>
            <a:endParaRPr lang="en-US" sz="4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9489" y="1423447"/>
            <a:ext cx="4193800" cy="2837468"/>
          </a:xfrm>
          <a:prstGeom prst="rect">
            <a:avLst/>
          </a:prstGeom>
        </p:spPr>
      </p:pic>
    </p:spTree>
    <p:extLst>
      <p:ext uri="{BB962C8B-B14F-4D97-AF65-F5344CB8AC3E}">
        <p14:creationId xmlns:p14="http://schemas.microsoft.com/office/powerpoint/2010/main" val="3076345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79664" y="828675"/>
            <a:ext cx="4091975" cy="3854837"/>
          </a:xfrm>
        </p:spPr>
        <p:txBody>
          <a:bodyPr>
            <a:normAutofit fontScale="92500" lnSpcReduction="20000"/>
          </a:bodyPr>
          <a:lstStyle/>
          <a:p>
            <a:pPr>
              <a:lnSpc>
                <a:spcPct val="150000"/>
              </a:lnSpc>
              <a:spcBef>
                <a:spcPts val="0"/>
              </a:spcBef>
            </a:pPr>
            <a:r>
              <a:rPr lang="en-US" sz="2800" dirty="0" smtClean="0"/>
              <a:t>Potential for fast and significant growth</a:t>
            </a:r>
          </a:p>
          <a:p>
            <a:pPr marL="342900" lvl="1" indent="-342900">
              <a:lnSpc>
                <a:spcPct val="150000"/>
              </a:lnSpc>
              <a:spcBef>
                <a:spcPts val="0"/>
              </a:spcBef>
              <a:buFont typeface="Arial"/>
              <a:buChar char="•"/>
            </a:pPr>
            <a:r>
              <a:rPr lang="en-US" sz="2800" dirty="0" smtClean="0"/>
              <a:t>Need to understand the potential reliability impact </a:t>
            </a:r>
            <a:r>
              <a:rPr lang="en-US" dirty="0"/>
              <a:t>steady-state and dynamic </a:t>
            </a:r>
            <a:r>
              <a:rPr lang="en-US" dirty="0" smtClean="0"/>
              <a:t>analysis </a:t>
            </a:r>
            <a:r>
              <a:rPr lang="en-US" sz="2800" dirty="0" smtClean="0"/>
              <a:t>to bulk electric system </a:t>
            </a:r>
            <a:endParaRPr lang="en-US" sz="2400" dirty="0" smtClean="0"/>
          </a:p>
          <a:p>
            <a:endParaRPr lang="en-US" sz="2800" dirty="0" smtClean="0"/>
          </a:p>
          <a:p>
            <a:endParaRPr lang="en-US" sz="2800" dirty="0" smtClean="0"/>
          </a:p>
          <a:p>
            <a:endParaRPr lang="en-US" sz="2800" dirty="0"/>
          </a:p>
        </p:txBody>
      </p:sp>
      <p:sp>
        <p:nvSpPr>
          <p:cNvPr id="4" name="Title 3"/>
          <p:cNvSpPr>
            <a:spLocks noGrp="1"/>
          </p:cNvSpPr>
          <p:nvPr>
            <p:ph type="title"/>
          </p:nvPr>
        </p:nvSpPr>
        <p:spPr/>
        <p:txBody>
          <a:bodyPr/>
          <a:lstStyle/>
          <a:p>
            <a:r>
              <a:rPr lang="en-US" dirty="0" smtClean="0"/>
              <a:t>Project Motivation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0035" y="1388590"/>
            <a:ext cx="3549121" cy="2661840"/>
          </a:xfrm>
          <a:prstGeom prst="rect">
            <a:avLst/>
          </a:prstGeom>
        </p:spPr>
      </p:pic>
    </p:spTree>
    <p:extLst>
      <p:ext uri="{BB962C8B-B14F-4D97-AF65-F5344CB8AC3E}">
        <p14:creationId xmlns:p14="http://schemas.microsoft.com/office/powerpoint/2010/main" val="1277675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53" t="5967" r="-1753" b="-3912"/>
          <a:stretch/>
        </p:blipFill>
        <p:spPr bwMode="auto">
          <a:xfrm>
            <a:off x="1113693" y="2757660"/>
            <a:ext cx="7687408" cy="3607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Modeling and Validation</a:t>
            </a:r>
            <a:endParaRPr lang="en-US" dirty="0"/>
          </a:p>
        </p:txBody>
      </p:sp>
      <p:grpSp>
        <p:nvGrpSpPr>
          <p:cNvPr id="14" name="Group 13"/>
          <p:cNvGrpSpPr/>
          <p:nvPr/>
        </p:nvGrpSpPr>
        <p:grpSpPr>
          <a:xfrm>
            <a:off x="951768" y="750301"/>
            <a:ext cx="4469752" cy="1975734"/>
            <a:chOff x="6318517" y="3392517"/>
            <a:chExt cx="4469752" cy="1975734"/>
          </a:xfrm>
        </p:grpSpPr>
        <p:sp>
          <p:nvSpPr>
            <p:cNvPr id="15" name="TextBox 14"/>
            <p:cNvSpPr txBox="1"/>
            <p:nvPr/>
          </p:nvSpPr>
          <p:spPr>
            <a:xfrm>
              <a:off x="8366878" y="3392517"/>
              <a:ext cx="2421391" cy="369332"/>
            </a:xfrm>
            <a:prstGeom prst="rect">
              <a:avLst/>
            </a:prstGeom>
            <a:noFill/>
          </p:spPr>
          <p:txBody>
            <a:bodyPr wrap="square" rtlCol="0">
              <a:spAutoFit/>
            </a:bodyPr>
            <a:lstStyle/>
            <a:p>
              <a:pPr algn="ctr"/>
              <a:r>
                <a:rPr lang="en-US" dirty="0" smtClean="0"/>
                <a:t>Original Load Model</a:t>
              </a:r>
              <a:endParaRPr lang="en-US" dirty="0"/>
            </a:p>
          </p:txBody>
        </p:sp>
        <p:pic>
          <p:nvPicPr>
            <p:cNvPr id="1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3480" b="2631"/>
            <a:stretch/>
          </p:blipFill>
          <p:spPr bwMode="auto">
            <a:xfrm>
              <a:off x="6318517" y="3392517"/>
              <a:ext cx="1946114" cy="19757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20" name="Oval 19"/>
          <p:cNvSpPr/>
          <p:nvPr/>
        </p:nvSpPr>
        <p:spPr>
          <a:xfrm>
            <a:off x="1845980" y="934967"/>
            <a:ext cx="1051902" cy="653143"/>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037493" y="3211184"/>
            <a:ext cx="1051902" cy="653143"/>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133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System Impact </a:t>
            </a:r>
            <a:r>
              <a:rPr lang="en-US" dirty="0" smtClean="0"/>
              <a:t>Analysis</a:t>
            </a:r>
            <a:endParaRPr lang="en-US" dirty="0"/>
          </a:p>
        </p:txBody>
      </p:sp>
      <p:grpSp>
        <p:nvGrpSpPr>
          <p:cNvPr id="9" name="Group 8"/>
          <p:cNvGrpSpPr/>
          <p:nvPr/>
        </p:nvGrpSpPr>
        <p:grpSpPr>
          <a:xfrm>
            <a:off x="285744" y="783938"/>
            <a:ext cx="8334381" cy="2781300"/>
            <a:chOff x="-208290" y="1406500"/>
            <a:chExt cx="7780663" cy="2384450"/>
          </a:xfrm>
        </p:grpSpPr>
        <p:pic>
          <p:nvPicPr>
            <p:cNvPr id="1027" name="Picture 3" descr="C:\Users\cklauber\Desktop\Contour1.bmp"/>
            <p:cNvPicPr>
              <a:picLocks noChangeAspect="1" noChangeArrowheads="1"/>
            </p:cNvPicPr>
            <p:nvPr/>
          </p:nvPicPr>
          <p:blipFill rotWithShape="1">
            <a:blip r:embed="rId3">
              <a:extLst>
                <a:ext uri="{28A0092B-C50C-407E-A947-70E740481C1C}">
                  <a14:useLocalDpi xmlns:a14="http://schemas.microsoft.com/office/drawing/2010/main" val="0"/>
                </a:ext>
              </a:extLst>
            </a:blip>
            <a:srcRect l="10596" t="14343" r="21629" b="14755"/>
            <a:stretch/>
          </p:blipFill>
          <p:spPr bwMode="auto">
            <a:xfrm>
              <a:off x="2238372" y="1406500"/>
              <a:ext cx="5334001" cy="2384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8290" y="2235942"/>
              <a:ext cx="2743204" cy="338554"/>
            </a:xfrm>
            <a:prstGeom prst="rect">
              <a:avLst/>
            </a:prstGeom>
            <a:noFill/>
          </p:spPr>
          <p:txBody>
            <a:bodyPr wrap="square" rtlCol="0">
              <a:spAutoFit/>
            </a:bodyPr>
            <a:lstStyle/>
            <a:p>
              <a:pPr algn="ctr"/>
              <a:r>
                <a:rPr lang="en-US" sz="1600" b="1" dirty="0" smtClean="0"/>
                <a:t>Power Factor Control</a:t>
              </a:r>
              <a:endParaRPr lang="en-US" sz="1600" b="1" dirty="0"/>
            </a:p>
          </p:txBody>
        </p:sp>
      </p:grpSp>
      <p:grpSp>
        <p:nvGrpSpPr>
          <p:cNvPr id="7" name="Group 6"/>
          <p:cNvGrpSpPr/>
          <p:nvPr/>
        </p:nvGrpSpPr>
        <p:grpSpPr>
          <a:xfrm>
            <a:off x="527009" y="3609921"/>
            <a:ext cx="8093117" cy="2764612"/>
            <a:chOff x="114295" y="3928012"/>
            <a:chExt cx="7696204" cy="2400798"/>
          </a:xfrm>
        </p:grpSpPr>
        <p:pic>
          <p:nvPicPr>
            <p:cNvPr id="1029" name="Picture 5" descr="C:\Users\cklauber\Desktop\Contour2.bmp"/>
            <p:cNvPicPr>
              <a:picLocks noChangeAspect="1" noChangeArrowheads="1"/>
            </p:cNvPicPr>
            <p:nvPr/>
          </p:nvPicPr>
          <p:blipFill rotWithShape="1">
            <a:blip r:embed="rId4">
              <a:extLst>
                <a:ext uri="{28A0092B-C50C-407E-A947-70E740481C1C}">
                  <a14:useLocalDpi xmlns:a14="http://schemas.microsoft.com/office/drawing/2010/main" val="0"/>
                </a:ext>
              </a:extLst>
            </a:blip>
            <a:srcRect l="7969" t="14754" r="24255" b="15164"/>
            <a:stretch/>
          </p:blipFill>
          <p:spPr bwMode="auto">
            <a:xfrm>
              <a:off x="2377113" y="3928012"/>
              <a:ext cx="5433386" cy="240079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4295" y="5150367"/>
              <a:ext cx="2362202" cy="338554"/>
            </a:xfrm>
            <a:prstGeom prst="rect">
              <a:avLst/>
            </a:prstGeom>
            <a:noFill/>
          </p:spPr>
          <p:txBody>
            <a:bodyPr wrap="square" rtlCol="0">
              <a:spAutoFit/>
            </a:bodyPr>
            <a:lstStyle/>
            <a:p>
              <a:pPr algn="ctr"/>
              <a:r>
                <a:rPr lang="en-US" sz="1600" b="1" dirty="0" smtClean="0"/>
                <a:t>Voltage Control</a:t>
              </a:r>
              <a:endParaRPr lang="en-US" sz="1600" b="1" dirty="0"/>
            </a:p>
          </p:txBody>
        </p:sp>
      </p:grpSp>
      <p:pic>
        <p:nvPicPr>
          <p:cNvPr id="103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9161" t="6322" r="7671" b="4023"/>
          <a:stretch/>
        </p:blipFill>
        <p:spPr bwMode="auto">
          <a:xfrm>
            <a:off x="1140372" y="2600323"/>
            <a:ext cx="1031328" cy="191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604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System Impact </a:t>
            </a:r>
            <a:r>
              <a:rPr lang="en-US" dirty="0" smtClean="0"/>
              <a:t>Analysis</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1404917471"/>
              </p:ext>
            </p:extLst>
          </p:nvPr>
        </p:nvGraphicFramePr>
        <p:xfrm>
          <a:off x="514350" y="1238249"/>
          <a:ext cx="8229600" cy="4410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4292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856164" y="927101"/>
            <a:ext cx="4040188" cy="639762"/>
          </a:xfrm>
        </p:spPr>
        <p:txBody>
          <a:bodyPr/>
          <a:lstStyle/>
          <a:p>
            <a:pPr algn="ctr"/>
            <a:r>
              <a:rPr lang="en-US" dirty="0" smtClean="0"/>
              <a:t>Cascade Analysis</a:t>
            </a:r>
            <a:endParaRPr lang="en-US" dirty="0"/>
          </a:p>
        </p:txBody>
      </p:sp>
      <p:sp>
        <p:nvSpPr>
          <p:cNvPr id="8" name="Content Placeholder 7"/>
          <p:cNvSpPr>
            <a:spLocks noGrp="1"/>
          </p:cNvSpPr>
          <p:nvPr>
            <p:ph sz="half" idx="2"/>
          </p:nvPr>
        </p:nvSpPr>
        <p:spPr>
          <a:xfrm>
            <a:off x="379663" y="1971675"/>
            <a:ext cx="4411411" cy="4038600"/>
          </a:xfrm>
        </p:spPr>
        <p:txBody>
          <a:bodyPr>
            <a:normAutofit/>
          </a:bodyPr>
          <a:lstStyle/>
          <a:p>
            <a:r>
              <a:rPr lang="en-US" dirty="0" smtClean="0"/>
              <a:t>Cascade Studies</a:t>
            </a:r>
          </a:p>
          <a:p>
            <a:pPr lvl="1"/>
            <a:r>
              <a:rPr lang="en-US" dirty="0" smtClean="0"/>
              <a:t>Repetitive load flow analysis of overloads and voltage violations under contingency</a:t>
            </a:r>
          </a:p>
          <a:p>
            <a:endParaRPr lang="en-US" sz="1100" dirty="0"/>
          </a:p>
          <a:p>
            <a:r>
              <a:rPr lang="en-US" dirty="0" smtClean="0"/>
              <a:t>Assumptions</a:t>
            </a:r>
          </a:p>
          <a:p>
            <a:pPr lvl="1">
              <a:spcBef>
                <a:spcPts val="600"/>
              </a:spcBef>
            </a:pPr>
            <a:r>
              <a:rPr lang="en-US" dirty="0"/>
              <a:t>Control : power factor 1.0</a:t>
            </a:r>
          </a:p>
          <a:p>
            <a:pPr lvl="1">
              <a:spcBef>
                <a:spcPts val="600"/>
              </a:spcBef>
            </a:pPr>
            <a:r>
              <a:rPr lang="en-US" dirty="0" smtClean="0"/>
              <a:t>Area Penetration</a:t>
            </a:r>
            <a:r>
              <a:rPr lang="en-US" dirty="0"/>
              <a:t>: 100%</a:t>
            </a:r>
          </a:p>
          <a:p>
            <a:pPr lvl="1">
              <a:spcBef>
                <a:spcPts val="600"/>
              </a:spcBef>
            </a:pPr>
            <a:r>
              <a:rPr lang="en-US" dirty="0" err="1"/>
              <a:t>Undervoltage</a:t>
            </a:r>
            <a:r>
              <a:rPr lang="en-US" dirty="0"/>
              <a:t>: 0.90 </a:t>
            </a:r>
            <a:r>
              <a:rPr lang="en-US" dirty="0" err="1"/>
              <a:t>pu</a:t>
            </a:r>
            <a:endParaRPr lang="en-US" dirty="0"/>
          </a:p>
          <a:p>
            <a:pPr lvl="1">
              <a:spcBef>
                <a:spcPts val="600"/>
              </a:spcBef>
            </a:pPr>
            <a:r>
              <a:rPr lang="en-US" dirty="0"/>
              <a:t>DER Disconnect: 0.90 </a:t>
            </a:r>
            <a:r>
              <a:rPr lang="en-US" dirty="0" err="1"/>
              <a:t>pu</a:t>
            </a:r>
            <a:endParaRPr lang="en-US" dirty="0"/>
          </a:p>
          <a:p>
            <a:pPr lvl="1">
              <a:spcBef>
                <a:spcPts val="600"/>
              </a:spcBef>
            </a:pPr>
            <a:r>
              <a:rPr lang="en-US" dirty="0" err="1"/>
              <a:t>Undervoltage</a:t>
            </a:r>
            <a:r>
              <a:rPr lang="en-US" dirty="0"/>
              <a:t> Limit: 10 buses</a:t>
            </a:r>
          </a:p>
          <a:p>
            <a:pPr marL="0" indent="0">
              <a:buNone/>
            </a:pPr>
            <a:endParaRPr lang="en-US" sz="1000" dirty="0" smtClean="0"/>
          </a:p>
          <a:p>
            <a:pPr marL="457200" lvl="1" indent="0">
              <a:buNone/>
            </a:pPr>
            <a:endParaRPr lang="en-US" dirty="0" smtClean="0"/>
          </a:p>
          <a:p>
            <a:pPr lvl="1"/>
            <a:endParaRPr lang="en-US" dirty="0"/>
          </a:p>
        </p:txBody>
      </p:sp>
      <p:sp>
        <p:nvSpPr>
          <p:cNvPr id="3" name="Title 2"/>
          <p:cNvSpPr>
            <a:spLocks noGrp="1"/>
          </p:cNvSpPr>
          <p:nvPr>
            <p:ph type="title"/>
          </p:nvPr>
        </p:nvSpPr>
        <p:spPr/>
        <p:txBody>
          <a:bodyPr/>
          <a:lstStyle/>
          <a:p>
            <a:r>
              <a:rPr lang="en-US" dirty="0"/>
              <a:t>System Impact </a:t>
            </a:r>
            <a:r>
              <a:rPr lang="en-US" dirty="0" smtClean="0"/>
              <a:t>Analysis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30649891"/>
              </p:ext>
            </p:extLst>
          </p:nvPr>
        </p:nvGraphicFramePr>
        <p:xfrm>
          <a:off x="5221927" y="2154051"/>
          <a:ext cx="3430690" cy="2675123"/>
        </p:xfrm>
        <a:graphic>
          <a:graphicData uri="http://schemas.openxmlformats.org/drawingml/2006/table">
            <a:tbl>
              <a:tblPr firstRow="1" bandRow="1">
                <a:tableStyleId>{21E4AEA4-8DFA-4A89-87EB-49C32662AFE0}</a:tableStyleId>
              </a:tblPr>
              <a:tblGrid>
                <a:gridCol w="606743"/>
                <a:gridCol w="1518704"/>
                <a:gridCol w="1305243"/>
              </a:tblGrid>
              <a:tr h="584288">
                <a:tc>
                  <a:txBody>
                    <a:bodyPr/>
                    <a:lstStyle/>
                    <a:p>
                      <a:pPr algn="ctr"/>
                      <a:r>
                        <a:rPr lang="en-US" sz="1400" dirty="0" smtClean="0"/>
                        <a:t>CTG</a:t>
                      </a:r>
                      <a:endParaRPr lang="en-US" sz="1400" dirty="0"/>
                    </a:p>
                  </a:txBody>
                  <a:tcPr/>
                </a:tc>
                <a:tc>
                  <a:txBody>
                    <a:bodyPr/>
                    <a:lstStyle/>
                    <a:p>
                      <a:pPr algn="ctr"/>
                      <a:r>
                        <a:rPr lang="en-US" sz="1400" dirty="0" smtClean="0"/>
                        <a:t># </a:t>
                      </a:r>
                      <a:r>
                        <a:rPr lang="en-US" sz="1400" dirty="0" err="1" smtClean="0"/>
                        <a:t>undervoltage</a:t>
                      </a:r>
                      <a:r>
                        <a:rPr lang="en-US" sz="1400" dirty="0" smtClean="0"/>
                        <a:t> buses</a:t>
                      </a:r>
                      <a:endParaRPr lang="en-US" sz="1400" dirty="0"/>
                    </a:p>
                  </a:txBody>
                  <a:tcPr/>
                </a:tc>
                <a:tc>
                  <a:txBody>
                    <a:bodyPr/>
                    <a:lstStyle/>
                    <a:p>
                      <a:pPr algn="ctr"/>
                      <a:r>
                        <a:rPr lang="en-US" sz="1400" dirty="0" smtClean="0"/>
                        <a:t>DER MW dropped</a:t>
                      </a:r>
                      <a:endParaRPr lang="en-US" sz="1400" dirty="0"/>
                    </a:p>
                  </a:txBody>
                  <a:tcPr/>
                </a:tc>
              </a:tr>
              <a:tr h="418167">
                <a:tc>
                  <a:txBody>
                    <a:bodyPr/>
                    <a:lstStyle/>
                    <a:p>
                      <a:pPr algn="ctr"/>
                      <a:r>
                        <a:rPr lang="en-US" sz="1600" dirty="0" smtClean="0"/>
                        <a:t>1</a:t>
                      </a:r>
                    </a:p>
                  </a:txBody>
                  <a:tcPr/>
                </a:tc>
                <a:tc>
                  <a:txBody>
                    <a:bodyPr/>
                    <a:lstStyle/>
                    <a:p>
                      <a:pPr algn="ctr"/>
                      <a:r>
                        <a:rPr lang="en-US" sz="1600" dirty="0" smtClean="0"/>
                        <a:t>14</a:t>
                      </a:r>
                      <a:endParaRPr lang="en-US" sz="1600" dirty="0"/>
                    </a:p>
                  </a:txBody>
                  <a:tcPr/>
                </a:tc>
                <a:tc>
                  <a:txBody>
                    <a:bodyPr/>
                    <a:lstStyle/>
                    <a:p>
                      <a:pPr algn="ctr"/>
                      <a:r>
                        <a:rPr lang="en-US" sz="1600" dirty="0" smtClean="0"/>
                        <a:t>23.69</a:t>
                      </a:r>
                      <a:endParaRPr lang="en-US" sz="1600" dirty="0"/>
                    </a:p>
                  </a:txBody>
                  <a:tcPr/>
                </a:tc>
              </a:tr>
              <a:tr h="418167">
                <a:tc>
                  <a:txBody>
                    <a:bodyPr/>
                    <a:lstStyle/>
                    <a:p>
                      <a:pPr algn="ctr"/>
                      <a:r>
                        <a:rPr lang="en-US" sz="1600" dirty="0" smtClean="0"/>
                        <a:t>2</a:t>
                      </a:r>
                      <a:endParaRPr lang="en-US" sz="1600" dirty="0"/>
                    </a:p>
                  </a:txBody>
                  <a:tcPr/>
                </a:tc>
                <a:tc>
                  <a:txBody>
                    <a:bodyPr/>
                    <a:lstStyle/>
                    <a:p>
                      <a:pPr algn="ctr"/>
                      <a:r>
                        <a:rPr lang="en-US" sz="1600" dirty="0" smtClean="0"/>
                        <a:t>15</a:t>
                      </a:r>
                      <a:endParaRPr lang="en-US" sz="1600" dirty="0"/>
                    </a:p>
                  </a:txBody>
                  <a:tcPr/>
                </a:tc>
                <a:tc>
                  <a:txBody>
                    <a:bodyPr/>
                    <a:lstStyle/>
                    <a:p>
                      <a:pPr algn="ctr"/>
                      <a:r>
                        <a:rPr lang="en-US" sz="1600" dirty="0" smtClean="0"/>
                        <a:t>85.84</a:t>
                      </a:r>
                      <a:endParaRPr lang="en-US" sz="1600" dirty="0"/>
                    </a:p>
                  </a:txBody>
                  <a:tcPr/>
                </a:tc>
              </a:tr>
              <a:tr h="418167">
                <a:tc>
                  <a:txBody>
                    <a:bodyPr/>
                    <a:lstStyle/>
                    <a:p>
                      <a:pPr algn="ctr"/>
                      <a:r>
                        <a:rPr lang="en-US" sz="1600" dirty="0" smtClean="0"/>
                        <a:t>3</a:t>
                      </a:r>
                      <a:endParaRPr lang="en-US" sz="1600" dirty="0"/>
                    </a:p>
                  </a:txBody>
                  <a:tcPr/>
                </a:tc>
                <a:tc>
                  <a:txBody>
                    <a:bodyPr/>
                    <a:lstStyle/>
                    <a:p>
                      <a:pPr algn="ctr"/>
                      <a:r>
                        <a:rPr lang="en-US" sz="1600" dirty="0" smtClean="0"/>
                        <a:t>23</a:t>
                      </a:r>
                      <a:endParaRPr lang="en-US" sz="1600" dirty="0"/>
                    </a:p>
                  </a:txBody>
                  <a:tcPr/>
                </a:tc>
                <a:tc>
                  <a:txBody>
                    <a:bodyPr/>
                    <a:lstStyle/>
                    <a:p>
                      <a:pPr algn="ctr"/>
                      <a:r>
                        <a:rPr lang="en-US" sz="1600" dirty="0" smtClean="0"/>
                        <a:t>34.39</a:t>
                      </a:r>
                      <a:endParaRPr lang="en-US" sz="1600" dirty="0"/>
                    </a:p>
                  </a:txBody>
                  <a:tcPr/>
                </a:tc>
              </a:tr>
              <a:tr h="418167">
                <a:tc>
                  <a:txBody>
                    <a:bodyPr/>
                    <a:lstStyle/>
                    <a:p>
                      <a:pPr algn="ctr"/>
                      <a:r>
                        <a:rPr lang="en-US" sz="1600" dirty="0" smtClean="0"/>
                        <a:t>4</a:t>
                      </a:r>
                      <a:endParaRPr lang="en-US" sz="1600" dirty="0"/>
                    </a:p>
                  </a:txBody>
                  <a:tcPr/>
                </a:tc>
                <a:tc>
                  <a:txBody>
                    <a:bodyPr/>
                    <a:lstStyle/>
                    <a:p>
                      <a:pPr algn="ctr"/>
                      <a:r>
                        <a:rPr lang="en-US" sz="1600" dirty="0" smtClean="0"/>
                        <a:t>14</a:t>
                      </a:r>
                      <a:endParaRPr lang="en-US" sz="1600" dirty="0"/>
                    </a:p>
                  </a:txBody>
                  <a:tcPr/>
                </a:tc>
                <a:tc>
                  <a:txBody>
                    <a:bodyPr/>
                    <a:lstStyle/>
                    <a:p>
                      <a:pPr algn="ctr"/>
                      <a:r>
                        <a:rPr lang="en-US" sz="1600" dirty="0" smtClean="0"/>
                        <a:t>23.69</a:t>
                      </a:r>
                      <a:endParaRPr lang="en-US" sz="1600" dirty="0"/>
                    </a:p>
                  </a:txBody>
                  <a:tcPr/>
                </a:tc>
              </a:tr>
              <a:tr h="418167">
                <a:tc>
                  <a:txBody>
                    <a:bodyPr/>
                    <a:lstStyle/>
                    <a:p>
                      <a:pPr algn="ctr"/>
                      <a:r>
                        <a:rPr lang="en-US" sz="1600" dirty="0" smtClean="0"/>
                        <a:t>5</a:t>
                      </a:r>
                      <a:endParaRPr lang="en-US" sz="1600" dirty="0"/>
                    </a:p>
                  </a:txBody>
                  <a:tcPr/>
                </a:tc>
                <a:tc>
                  <a:txBody>
                    <a:bodyPr/>
                    <a:lstStyle/>
                    <a:p>
                      <a:pPr algn="ctr"/>
                      <a:r>
                        <a:rPr lang="en-US" sz="1600" dirty="0" smtClean="0"/>
                        <a:t>22</a:t>
                      </a:r>
                      <a:endParaRPr lang="en-US" sz="1600" dirty="0"/>
                    </a:p>
                  </a:txBody>
                  <a:tcPr/>
                </a:tc>
                <a:tc>
                  <a:txBody>
                    <a:bodyPr/>
                    <a:lstStyle/>
                    <a:p>
                      <a:pPr algn="ctr"/>
                      <a:r>
                        <a:rPr lang="en-US" sz="1600" dirty="0" smtClean="0"/>
                        <a:t>34.39</a:t>
                      </a:r>
                      <a:endParaRPr lang="en-US" sz="1600" dirty="0"/>
                    </a:p>
                  </a:txBody>
                  <a:tcPr/>
                </a:tc>
              </a:tr>
            </a:tbl>
          </a:graphicData>
        </a:graphic>
      </p:graphicFrame>
    </p:spTree>
    <p:extLst>
      <p:ext uri="{BB962C8B-B14F-4D97-AF65-F5344CB8AC3E}">
        <p14:creationId xmlns:p14="http://schemas.microsoft.com/office/powerpoint/2010/main" val="243876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PV </a:t>
            </a:r>
            <a:r>
              <a:rPr lang="en-US" dirty="0"/>
              <a:t>D</a:t>
            </a:r>
            <a:r>
              <a:rPr lang="en-US" dirty="0" smtClean="0"/>
              <a:t>ynamic Response - Voltage</a:t>
            </a:r>
            <a:endParaRPr lang="en-US" dirty="0"/>
          </a:p>
        </p:txBody>
      </p:sp>
      <p:pic>
        <p:nvPicPr>
          <p:cNvPr id="5" name="Content Placeholder 4"/>
          <p:cNvPicPr>
            <a:picLocks noGrp="1" noChangeAspect="1"/>
          </p:cNvPicPr>
          <p:nvPr>
            <p:ph idx="1"/>
          </p:nvPr>
        </p:nvPicPr>
        <p:blipFill>
          <a:blip r:embed="rId3"/>
          <a:stretch>
            <a:fillRect/>
          </a:stretch>
        </p:blipFill>
        <p:spPr>
          <a:xfrm>
            <a:off x="1113781" y="828675"/>
            <a:ext cx="6760863" cy="5116513"/>
          </a:xfrm>
          <a:prstGeom prst="rect">
            <a:avLst/>
          </a:prstGeom>
        </p:spPr>
      </p:pic>
    </p:spTree>
    <p:extLst>
      <p:ext uri="{BB962C8B-B14F-4D97-AF65-F5344CB8AC3E}">
        <p14:creationId xmlns:p14="http://schemas.microsoft.com/office/powerpoint/2010/main" val="3711692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PV </a:t>
            </a:r>
            <a:r>
              <a:rPr lang="en-US" dirty="0"/>
              <a:t>D</a:t>
            </a:r>
            <a:r>
              <a:rPr lang="en-US" dirty="0" smtClean="0"/>
              <a:t>ynamic Response – Power MW</a:t>
            </a:r>
            <a:endParaRPr lang="en-US" dirty="0"/>
          </a:p>
        </p:txBody>
      </p:sp>
      <p:pic>
        <p:nvPicPr>
          <p:cNvPr id="4" name="Picture 3"/>
          <p:cNvPicPr>
            <a:picLocks noChangeAspect="1"/>
          </p:cNvPicPr>
          <p:nvPr/>
        </p:nvPicPr>
        <p:blipFill>
          <a:blip r:embed="rId3"/>
          <a:stretch>
            <a:fillRect/>
          </a:stretch>
        </p:blipFill>
        <p:spPr>
          <a:xfrm>
            <a:off x="1062432" y="807053"/>
            <a:ext cx="7093999" cy="5377709"/>
          </a:xfrm>
          <a:prstGeom prst="rect">
            <a:avLst/>
          </a:prstGeom>
        </p:spPr>
      </p:pic>
    </p:spTree>
    <p:extLst>
      <p:ext uri="{BB962C8B-B14F-4D97-AF65-F5344CB8AC3E}">
        <p14:creationId xmlns:p14="http://schemas.microsoft.com/office/powerpoint/2010/main" val="3777811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PV </a:t>
            </a:r>
            <a:r>
              <a:rPr lang="en-US" dirty="0"/>
              <a:t>D</a:t>
            </a:r>
            <a:r>
              <a:rPr lang="en-US" dirty="0" smtClean="0"/>
              <a:t>ynamic Response – Reactive Power MVAR</a:t>
            </a:r>
            <a:endParaRPr lang="en-US" dirty="0"/>
          </a:p>
        </p:txBody>
      </p:sp>
      <p:pic>
        <p:nvPicPr>
          <p:cNvPr id="4" name="Picture 3"/>
          <p:cNvPicPr>
            <a:picLocks noChangeAspect="1"/>
          </p:cNvPicPr>
          <p:nvPr/>
        </p:nvPicPr>
        <p:blipFill>
          <a:blip r:embed="rId3"/>
          <a:stretch>
            <a:fillRect/>
          </a:stretch>
        </p:blipFill>
        <p:spPr>
          <a:xfrm>
            <a:off x="1179581" y="903248"/>
            <a:ext cx="6859702" cy="5200320"/>
          </a:xfrm>
          <a:prstGeom prst="rect">
            <a:avLst/>
          </a:prstGeom>
        </p:spPr>
      </p:pic>
    </p:spTree>
    <p:extLst>
      <p:ext uri="{BB962C8B-B14F-4D97-AF65-F5344CB8AC3E}">
        <p14:creationId xmlns:p14="http://schemas.microsoft.com/office/powerpoint/2010/main" val="3898330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EB6C32BA7893B4D8D08DA703C6B8599" ma:contentTypeVersion="0" ma:contentTypeDescription="Create a new document." ma:contentTypeScope="" ma:versionID="438847a72b75665982a8a359f97ca60b">
  <xsd:schema xmlns:xsd="http://www.w3.org/2001/XMLSchema" xmlns:xs="http://www.w3.org/2001/XMLSchema" xmlns:p="http://schemas.microsoft.com/office/2006/metadata/properties" xmlns:ns2="c34af464-7aa1-4edd-9be4-83dffc1cb926" targetNamespace="http://schemas.microsoft.com/office/2006/metadata/properties" ma:root="true" ma:fieldsID="429eac13a7923d6b47fc28e8f4096b10"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www.w3.org/XML/1998/namespace"/>
    <ds:schemaRef ds:uri="http://purl.org/dc/terms/"/>
    <ds:schemaRef ds:uri="http://schemas.microsoft.com/office/2006/documentManagement/types"/>
    <ds:schemaRef ds:uri="http://purl.org/dc/dcmitype/"/>
    <ds:schemaRef ds:uri="c34af464-7aa1-4edd-9be4-83dffc1cb926"/>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6C9659B9-8752-4DC3-8CFE-950F74D5E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7766</TotalTime>
  <Words>865</Words>
  <Application>Microsoft Office PowerPoint</Application>
  <PresentationFormat>On-screen Show (4:3)</PresentationFormat>
  <Paragraphs>80</Paragraphs>
  <Slides>10</Slides>
  <Notes>10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10</vt:i4>
      </vt:variant>
    </vt:vector>
  </HeadingPairs>
  <TitlesOfParts>
    <vt:vector size="14" baseType="lpstr">
      <vt:lpstr>Arial</vt:lpstr>
      <vt:lpstr>Calibri</vt:lpstr>
      <vt:lpstr>Office Theme</vt:lpstr>
      <vt:lpstr>Custom Design</vt:lpstr>
      <vt:lpstr>PowerPoint Presentation</vt:lpstr>
      <vt:lpstr>Project Motivation</vt:lpstr>
      <vt:lpstr>Modeling and Validation</vt:lpstr>
      <vt:lpstr>System Impact Analysis</vt:lpstr>
      <vt:lpstr>System Impact Analysis</vt:lpstr>
      <vt:lpstr>System Impact Analysis</vt:lpstr>
      <vt:lpstr>PV Dynamic Response - Voltage</vt:lpstr>
      <vt:lpstr>PV Dynamic Response – Power MW</vt:lpstr>
      <vt:lpstr>PV Dynamic Response – Reactive Power MVAR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Conto, Jose</cp:lastModifiedBy>
  <cp:revision>332</cp:revision>
  <cp:lastPrinted>2015-08-04T23:07:29Z</cp:lastPrinted>
  <dcterms:created xsi:type="dcterms:W3CDTF">2010-04-12T23:12:02Z</dcterms:created>
  <dcterms:modified xsi:type="dcterms:W3CDTF">2016-01-28T19:28:26Z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0x0101000EB6C32BA7893B4D8D08DA703C6B8599</vt:lpwstr>
  </property>
</Properties>
</file>