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11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60" autoAdjust="0"/>
    <p:restoredTop sz="94595" autoAdjust="0"/>
  </p:normalViewPr>
  <p:slideViewPr>
    <p:cSldViewPr snapToGrid="0" snapToObjects="1">
      <p:cViewPr varScale="1">
        <p:scale>
          <a:sx n="119" d="100"/>
          <a:sy n="119" d="100"/>
        </p:scale>
        <p:origin x="1512" y="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3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February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February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2016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</a:t>
            </a:r>
            <a:r>
              <a:rPr lang="en-US" sz="1600" dirty="0"/>
              <a:t>Availability – December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err="1"/>
              <a:t>MarkeTrak</a:t>
            </a:r>
            <a:r>
              <a:rPr lang="en-US" sz="1600" dirty="0"/>
              <a:t> IT systems met all SLA targets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dirty="0">
                <a:solidFill>
                  <a:schemeClr val="tx2"/>
                </a:solidFill>
              </a:rPr>
              <a:t>Retail Transaction Processing (core hours) – 98.64% (99.9% target</a:t>
            </a:r>
            <a:r>
              <a:rPr lang="en-US" sz="1600" dirty="0" smtClean="0">
                <a:solidFill>
                  <a:schemeClr val="tx2"/>
                </a:solidFill>
              </a:rPr>
              <a:t>)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Incidents &amp; Maintenance – December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12/30/15 – NAESB Issue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ERCOT was unable to successfully send Retail Registration Transactions (Move Ins, Move Outs, Switches) from approximately 06:00 until 10:45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/>
              <a:t>997 Acknowledgements and 867 Usage Transactions were </a:t>
            </a:r>
            <a:r>
              <a:rPr lang="en-US" sz="1400" dirty="0" smtClean="0"/>
              <a:t>unaffected</a:t>
            </a:r>
            <a:endParaRPr lang="en-US" sz="1600" dirty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January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/>
              <a:t>Retail Market IT 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January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01/31/16 </a:t>
            </a:r>
            <a:r>
              <a:rPr lang="en-US" sz="1600" dirty="0"/>
              <a:t>– Planned Maintenance (Commercial Systems Site Failover – Retail </a:t>
            </a:r>
            <a:r>
              <a:rPr lang="en-US" sz="1600" dirty="0" smtClean="0"/>
              <a:t>Processing</a:t>
            </a:r>
            <a:r>
              <a:rPr lang="en-US" sz="1600" dirty="0"/>
              <a:t>,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)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February 2016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Proposed SLO Metrics for </a:t>
            </a:r>
            <a:r>
              <a:rPr lang="en-US" dirty="0" err="1" smtClean="0"/>
              <a:t>MarkeTrak</a:t>
            </a:r>
            <a:r>
              <a:rPr lang="en-US" dirty="0" smtClean="0"/>
              <a:t> API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3138616"/>
            <a:ext cx="8686800" cy="3029956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Availability (API and GUI)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1600" dirty="0"/>
              <a:t>Calculated using synthetic </a:t>
            </a:r>
            <a:r>
              <a:rPr lang="en-US" sz="1600" dirty="0" smtClean="0"/>
              <a:t>transactions (legacy method)</a:t>
            </a:r>
            <a:endParaRPr lang="en-US" sz="1600" dirty="0"/>
          </a:p>
          <a:p>
            <a:pPr>
              <a:spcBef>
                <a:spcPts val="400"/>
              </a:spcBef>
              <a:spcAft>
                <a:spcPts val="0"/>
              </a:spcAft>
              <a:defRPr/>
            </a:pPr>
            <a:endParaRPr lang="en-US" sz="1600" b="0" dirty="0"/>
          </a:p>
          <a:p>
            <a:pPr marL="0" indent="0">
              <a:buNone/>
            </a:pPr>
            <a:r>
              <a:rPr lang="en-US" sz="1600" dirty="0"/>
              <a:t>Response Time (GUI)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Calculated using synthetic </a:t>
            </a:r>
            <a:r>
              <a:rPr lang="en-US" sz="1600" dirty="0" smtClean="0"/>
              <a:t>transactions (legacy method)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Response Time (API)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Monthly Average</a:t>
            </a:r>
            <a:r>
              <a:rPr lang="en-US" sz="1600" dirty="0" smtClean="0"/>
              <a:t> – Average of </a:t>
            </a:r>
            <a:r>
              <a:rPr lang="en-US" sz="1600" dirty="0" err="1" smtClean="0"/>
              <a:t>Centerpoint</a:t>
            </a:r>
            <a:r>
              <a:rPr lang="en-US" sz="1600" dirty="0" smtClean="0"/>
              <a:t> and </a:t>
            </a:r>
            <a:r>
              <a:rPr lang="en-US" sz="1600" dirty="0" err="1" smtClean="0"/>
              <a:t>Oncor</a:t>
            </a:r>
            <a:r>
              <a:rPr lang="en-US" sz="1600" dirty="0" smtClean="0"/>
              <a:t> actual transactions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12 Month Average</a:t>
            </a:r>
            <a:r>
              <a:rPr lang="en-US" sz="1600" dirty="0" smtClean="0"/>
              <a:t> – 12 month average of </a:t>
            </a:r>
            <a:r>
              <a:rPr lang="en-US" sz="1600" dirty="0" err="1" smtClean="0"/>
              <a:t>Centerpoint</a:t>
            </a:r>
            <a:r>
              <a:rPr lang="en-US" sz="1600" dirty="0" smtClean="0"/>
              <a:t> and </a:t>
            </a:r>
            <a:r>
              <a:rPr lang="en-US" sz="1600" dirty="0" err="1" smtClean="0"/>
              <a:t>Oncor</a:t>
            </a:r>
            <a:r>
              <a:rPr lang="en-US" sz="1600" dirty="0" smtClean="0"/>
              <a:t> actual transactions</a:t>
            </a: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78256"/>
            <a:ext cx="8818605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35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10353</TotalTime>
  <Words>187</Words>
  <Application>Microsoft Office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Proposed SLO Metrics for MarkeTrak API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419</cp:revision>
  <cp:lastPrinted>2015-03-02T23:22:39Z</cp:lastPrinted>
  <dcterms:created xsi:type="dcterms:W3CDTF">2010-04-12T23:12:02Z</dcterms:created>
  <dcterms:modified xsi:type="dcterms:W3CDTF">2016-02-03T21:15:34Z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