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ercot.com\Departments\RCC\17_TransactionDisputes\Reports\IAG_Numbers_for_RMS\Inadvertant%20Stats\Inadvertent%20Stats%20Templat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ercot.com\departments\RCC\17_TransactionDisputes\Reports\IAG_Numbers_for_RMS\Inadvertant%20Stats\Inadvertent%20Stats%20Template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IAS_Chart!$B$1</c:f>
              <c:strCache>
                <c:ptCount val="1"/>
                <c:pt idx="0">
                  <c:v>&lt; 500 IAG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cat>
            <c:strRef>
              <c:f>IAS_Chart!$A$2:$A$35</c:f>
              <c:strCache>
                <c:ptCount val="34"/>
                <c:pt idx="0">
                  <c:v>REP 57</c:v>
                </c:pt>
                <c:pt idx="1">
                  <c:v>REP 65</c:v>
                </c:pt>
                <c:pt idx="2">
                  <c:v>REP 74</c:v>
                </c:pt>
                <c:pt idx="3">
                  <c:v>REP 80</c:v>
                </c:pt>
                <c:pt idx="4">
                  <c:v>REP 70</c:v>
                </c:pt>
                <c:pt idx="5">
                  <c:v>REP 95</c:v>
                </c:pt>
                <c:pt idx="6">
                  <c:v>REP 110</c:v>
                </c:pt>
                <c:pt idx="7">
                  <c:v>REP 30</c:v>
                </c:pt>
                <c:pt idx="8">
                  <c:v>REP 73</c:v>
                </c:pt>
                <c:pt idx="9">
                  <c:v>REP 38</c:v>
                </c:pt>
                <c:pt idx="10">
                  <c:v>REP 40</c:v>
                </c:pt>
                <c:pt idx="11">
                  <c:v>REP 71</c:v>
                </c:pt>
                <c:pt idx="12">
                  <c:v>REP 106</c:v>
                </c:pt>
                <c:pt idx="13">
                  <c:v>REP 31</c:v>
                </c:pt>
                <c:pt idx="14">
                  <c:v>REP 67</c:v>
                </c:pt>
                <c:pt idx="15">
                  <c:v>REP 29</c:v>
                </c:pt>
                <c:pt idx="16">
                  <c:v>REP 52</c:v>
                </c:pt>
                <c:pt idx="17">
                  <c:v>REP 21</c:v>
                </c:pt>
                <c:pt idx="18">
                  <c:v>REP 35</c:v>
                </c:pt>
                <c:pt idx="19">
                  <c:v>REP 23</c:v>
                </c:pt>
                <c:pt idx="20">
                  <c:v>REP 27</c:v>
                </c:pt>
                <c:pt idx="21">
                  <c:v>REP 28</c:v>
                </c:pt>
                <c:pt idx="22">
                  <c:v>REP 36</c:v>
                </c:pt>
                <c:pt idx="23">
                  <c:v>REP 83</c:v>
                </c:pt>
                <c:pt idx="24">
                  <c:v>REP 7</c:v>
                </c:pt>
                <c:pt idx="25">
                  <c:v>REP 26</c:v>
                </c:pt>
                <c:pt idx="26">
                  <c:v>REP 15</c:v>
                </c:pt>
                <c:pt idx="27">
                  <c:v>REP 25</c:v>
                </c:pt>
                <c:pt idx="28">
                  <c:v>REP 10</c:v>
                </c:pt>
                <c:pt idx="29">
                  <c:v>REP 11</c:v>
                </c:pt>
                <c:pt idx="30">
                  <c:v>REP 5</c:v>
                </c:pt>
                <c:pt idx="31">
                  <c:v>REP 2</c:v>
                </c:pt>
                <c:pt idx="32">
                  <c:v>REP 6</c:v>
                </c:pt>
                <c:pt idx="33">
                  <c:v>REP 4</c:v>
                </c:pt>
              </c:strCache>
            </c:strRef>
          </c:cat>
          <c:val>
            <c:numRef>
              <c:f>IAS_Chart!$B$2:$B$35</c:f>
              <c:numCache>
                <c:formatCode>0.00%</c:formatCode>
                <c:ptCount val="34"/>
                <c:pt idx="0">
                  <c:v>1.4084507042253501E-2</c:v>
                </c:pt>
                <c:pt idx="1">
                  <c:v>1.0638297872340399E-2</c:v>
                </c:pt>
                <c:pt idx="2">
                  <c:v>2.4390243902439001E-2</c:v>
                </c:pt>
                <c:pt idx="3">
                  <c:v>0</c:v>
                </c:pt>
                <c:pt idx="4">
                  <c:v>7.9365079365079309E-3</c:v>
                </c:pt>
                <c:pt idx="5">
                  <c:v>2.5316455696202399E-2</c:v>
                </c:pt>
                <c:pt idx="6">
                  <c:v>1.4084507042253501E-2</c:v>
                </c:pt>
                <c:pt idx="7">
                  <c:v>2.0547945205479399E-2</c:v>
                </c:pt>
                <c:pt idx="8">
                  <c:v>1.53846153846153E-2</c:v>
                </c:pt>
                <c:pt idx="9">
                  <c:v>1.193317422434367E-2</c:v>
                </c:pt>
                <c:pt idx="10">
                  <c:v>9.2592592592592501E-3</c:v>
                </c:pt>
                <c:pt idx="11">
                  <c:v>1.157407407407406E-2</c:v>
                </c:pt>
                <c:pt idx="12">
                  <c:v>1.3793103448275799E-2</c:v>
                </c:pt>
                <c:pt idx="13">
                  <c:v>0</c:v>
                </c:pt>
                <c:pt idx="14">
                  <c:v>2.7397260273972601E-2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5.6701030927835003E-2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</c:ser>
        <c:ser>
          <c:idx val="1"/>
          <c:order val="1"/>
          <c:tx>
            <c:strRef>
              <c:f>IAS_Chart!$C$1</c:f>
              <c:strCache>
                <c:ptCount val="1"/>
                <c:pt idx="0">
                  <c:v>&lt; 500 IAL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IAS_Chart!$A$2:$A$35</c:f>
              <c:strCache>
                <c:ptCount val="34"/>
                <c:pt idx="0">
                  <c:v>REP 57</c:v>
                </c:pt>
                <c:pt idx="1">
                  <c:v>REP 65</c:v>
                </c:pt>
                <c:pt idx="2">
                  <c:v>REP 74</c:v>
                </c:pt>
                <c:pt idx="3">
                  <c:v>REP 80</c:v>
                </c:pt>
                <c:pt idx="4">
                  <c:v>REP 70</c:v>
                </c:pt>
                <c:pt idx="5">
                  <c:v>REP 95</c:v>
                </c:pt>
                <c:pt idx="6">
                  <c:v>REP 110</c:v>
                </c:pt>
                <c:pt idx="7">
                  <c:v>REP 30</c:v>
                </c:pt>
                <c:pt idx="8">
                  <c:v>REP 73</c:v>
                </c:pt>
                <c:pt idx="9">
                  <c:v>REP 38</c:v>
                </c:pt>
                <c:pt idx="10">
                  <c:v>REP 40</c:v>
                </c:pt>
                <c:pt idx="11">
                  <c:v>REP 71</c:v>
                </c:pt>
                <c:pt idx="12">
                  <c:v>REP 106</c:v>
                </c:pt>
                <c:pt idx="13">
                  <c:v>REP 31</c:v>
                </c:pt>
                <c:pt idx="14">
                  <c:v>REP 67</c:v>
                </c:pt>
                <c:pt idx="15">
                  <c:v>REP 29</c:v>
                </c:pt>
                <c:pt idx="16">
                  <c:v>REP 52</c:v>
                </c:pt>
                <c:pt idx="17">
                  <c:v>REP 21</c:v>
                </c:pt>
                <c:pt idx="18">
                  <c:v>REP 35</c:v>
                </c:pt>
                <c:pt idx="19">
                  <c:v>REP 23</c:v>
                </c:pt>
                <c:pt idx="20">
                  <c:v>REP 27</c:v>
                </c:pt>
                <c:pt idx="21">
                  <c:v>REP 28</c:v>
                </c:pt>
                <c:pt idx="22">
                  <c:v>REP 36</c:v>
                </c:pt>
                <c:pt idx="23">
                  <c:v>REP 83</c:v>
                </c:pt>
                <c:pt idx="24">
                  <c:v>REP 7</c:v>
                </c:pt>
                <c:pt idx="25">
                  <c:v>REP 26</c:v>
                </c:pt>
                <c:pt idx="26">
                  <c:v>REP 15</c:v>
                </c:pt>
                <c:pt idx="27">
                  <c:v>REP 25</c:v>
                </c:pt>
                <c:pt idx="28">
                  <c:v>REP 10</c:v>
                </c:pt>
                <c:pt idx="29">
                  <c:v>REP 11</c:v>
                </c:pt>
                <c:pt idx="30">
                  <c:v>REP 5</c:v>
                </c:pt>
                <c:pt idx="31">
                  <c:v>REP 2</c:v>
                </c:pt>
                <c:pt idx="32">
                  <c:v>REP 6</c:v>
                </c:pt>
                <c:pt idx="33">
                  <c:v>REP 4</c:v>
                </c:pt>
              </c:strCache>
            </c:strRef>
          </c:cat>
          <c:val>
            <c:numRef>
              <c:f>IAS_Chart!$C$2:$C$35</c:f>
              <c:numCache>
                <c:formatCode>0.00%</c:formatCode>
                <c:ptCount val="34"/>
                <c:pt idx="0">
                  <c:v>0</c:v>
                </c:pt>
                <c:pt idx="1">
                  <c:v>0</c:v>
                </c:pt>
                <c:pt idx="2">
                  <c:v>2.4390243902439001E-2</c:v>
                </c:pt>
                <c:pt idx="3">
                  <c:v>0.14285714285714199</c:v>
                </c:pt>
                <c:pt idx="4">
                  <c:v>7.9365079365079309E-3</c:v>
                </c:pt>
                <c:pt idx="5">
                  <c:v>1.26582278481012E-2</c:v>
                </c:pt>
                <c:pt idx="6">
                  <c:v>0</c:v>
                </c:pt>
                <c:pt idx="7">
                  <c:v>0</c:v>
                </c:pt>
                <c:pt idx="8">
                  <c:v>1.53846153846153E-2</c:v>
                </c:pt>
                <c:pt idx="9">
                  <c:v>9.5465393794749408E-3</c:v>
                </c:pt>
                <c:pt idx="10">
                  <c:v>2.3148148148148099E-3</c:v>
                </c:pt>
                <c:pt idx="11">
                  <c:v>2.3148148148148099E-3</c:v>
                </c:pt>
                <c:pt idx="12">
                  <c:v>3.4482758620689598E-3</c:v>
                </c:pt>
                <c:pt idx="13">
                  <c:v>0</c:v>
                </c:pt>
                <c:pt idx="14">
                  <c:v>2.0547945205479399E-2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2.5773195876288599E-3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</c:ser>
        <c:ser>
          <c:idx val="2"/>
          <c:order val="2"/>
          <c:tx>
            <c:strRef>
              <c:f>IAS_Chart!$D$1</c:f>
              <c:strCache>
                <c:ptCount val="1"/>
                <c:pt idx="0">
                  <c:v>&lt; 2500 IAG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strRef>
              <c:f>IAS_Chart!$A$2:$A$35</c:f>
              <c:strCache>
                <c:ptCount val="34"/>
                <c:pt idx="0">
                  <c:v>REP 57</c:v>
                </c:pt>
                <c:pt idx="1">
                  <c:v>REP 65</c:v>
                </c:pt>
                <c:pt idx="2">
                  <c:v>REP 74</c:v>
                </c:pt>
                <c:pt idx="3">
                  <c:v>REP 80</c:v>
                </c:pt>
                <c:pt idx="4">
                  <c:v>REP 70</c:v>
                </c:pt>
                <c:pt idx="5">
                  <c:v>REP 95</c:v>
                </c:pt>
                <c:pt idx="6">
                  <c:v>REP 110</c:v>
                </c:pt>
                <c:pt idx="7">
                  <c:v>REP 30</c:v>
                </c:pt>
                <c:pt idx="8">
                  <c:v>REP 73</c:v>
                </c:pt>
                <c:pt idx="9">
                  <c:v>REP 38</c:v>
                </c:pt>
                <c:pt idx="10">
                  <c:v>REP 40</c:v>
                </c:pt>
                <c:pt idx="11">
                  <c:v>REP 71</c:v>
                </c:pt>
                <c:pt idx="12">
                  <c:v>REP 106</c:v>
                </c:pt>
                <c:pt idx="13">
                  <c:v>REP 31</c:v>
                </c:pt>
                <c:pt idx="14">
                  <c:v>REP 67</c:v>
                </c:pt>
                <c:pt idx="15">
                  <c:v>REP 29</c:v>
                </c:pt>
                <c:pt idx="16">
                  <c:v>REP 52</c:v>
                </c:pt>
                <c:pt idx="17">
                  <c:v>REP 21</c:v>
                </c:pt>
                <c:pt idx="18">
                  <c:v>REP 35</c:v>
                </c:pt>
                <c:pt idx="19">
                  <c:v>REP 23</c:v>
                </c:pt>
                <c:pt idx="20">
                  <c:v>REP 27</c:v>
                </c:pt>
                <c:pt idx="21">
                  <c:v>REP 28</c:v>
                </c:pt>
                <c:pt idx="22">
                  <c:v>REP 36</c:v>
                </c:pt>
                <c:pt idx="23">
                  <c:v>REP 83</c:v>
                </c:pt>
                <c:pt idx="24">
                  <c:v>REP 7</c:v>
                </c:pt>
                <c:pt idx="25">
                  <c:v>REP 26</c:v>
                </c:pt>
                <c:pt idx="26">
                  <c:v>REP 15</c:v>
                </c:pt>
                <c:pt idx="27">
                  <c:v>REP 25</c:v>
                </c:pt>
                <c:pt idx="28">
                  <c:v>REP 10</c:v>
                </c:pt>
                <c:pt idx="29">
                  <c:v>REP 11</c:v>
                </c:pt>
                <c:pt idx="30">
                  <c:v>REP 5</c:v>
                </c:pt>
                <c:pt idx="31">
                  <c:v>REP 2</c:v>
                </c:pt>
                <c:pt idx="32">
                  <c:v>REP 6</c:v>
                </c:pt>
                <c:pt idx="33">
                  <c:v>REP 4</c:v>
                </c:pt>
              </c:strCache>
            </c:strRef>
          </c:cat>
          <c:val>
            <c:numRef>
              <c:f>IAS_Chart!$D$2:$D$35</c:f>
              <c:numCache>
                <c:formatCode>0.00%</c:formatCode>
                <c:ptCount val="3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9.5693779904306199E-3</c:v>
                </c:pt>
                <c:pt idx="14">
                  <c:v>0</c:v>
                </c:pt>
                <c:pt idx="15">
                  <c:v>6.9686411149825697E-3</c:v>
                </c:pt>
                <c:pt idx="16">
                  <c:v>9.3283582089552196E-3</c:v>
                </c:pt>
                <c:pt idx="17">
                  <c:v>1.60098522167487E-2</c:v>
                </c:pt>
                <c:pt idx="18">
                  <c:v>2.396166134185301E-2</c:v>
                </c:pt>
                <c:pt idx="19">
                  <c:v>4.56919060052219E-3</c:v>
                </c:pt>
                <c:pt idx="20">
                  <c:v>1.521216973578861E-2</c:v>
                </c:pt>
                <c:pt idx="21">
                  <c:v>4.2398546335554203E-3</c:v>
                </c:pt>
                <c:pt idx="22">
                  <c:v>0</c:v>
                </c:pt>
                <c:pt idx="23">
                  <c:v>3.2032032032032004E-2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2.7492819039802989E-2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</c:ser>
        <c:ser>
          <c:idx val="3"/>
          <c:order val="3"/>
          <c:tx>
            <c:strRef>
              <c:f>IAS_Chart!$E$1</c:f>
              <c:strCache>
                <c:ptCount val="1"/>
                <c:pt idx="0">
                  <c:v>&lt; 2500 IAL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IAS_Chart!$A$2:$A$35</c:f>
              <c:strCache>
                <c:ptCount val="34"/>
                <c:pt idx="0">
                  <c:v>REP 57</c:v>
                </c:pt>
                <c:pt idx="1">
                  <c:v>REP 65</c:v>
                </c:pt>
                <c:pt idx="2">
                  <c:v>REP 74</c:v>
                </c:pt>
                <c:pt idx="3">
                  <c:v>REP 80</c:v>
                </c:pt>
                <c:pt idx="4">
                  <c:v>REP 70</c:v>
                </c:pt>
                <c:pt idx="5">
                  <c:v>REP 95</c:v>
                </c:pt>
                <c:pt idx="6">
                  <c:v>REP 110</c:v>
                </c:pt>
                <c:pt idx="7">
                  <c:v>REP 30</c:v>
                </c:pt>
                <c:pt idx="8">
                  <c:v>REP 73</c:v>
                </c:pt>
                <c:pt idx="9">
                  <c:v>REP 38</c:v>
                </c:pt>
                <c:pt idx="10">
                  <c:v>REP 40</c:v>
                </c:pt>
                <c:pt idx="11">
                  <c:v>REP 71</c:v>
                </c:pt>
                <c:pt idx="12">
                  <c:v>REP 106</c:v>
                </c:pt>
                <c:pt idx="13">
                  <c:v>REP 31</c:v>
                </c:pt>
                <c:pt idx="14">
                  <c:v>REP 67</c:v>
                </c:pt>
                <c:pt idx="15">
                  <c:v>REP 29</c:v>
                </c:pt>
                <c:pt idx="16">
                  <c:v>REP 52</c:v>
                </c:pt>
                <c:pt idx="17">
                  <c:v>REP 21</c:v>
                </c:pt>
                <c:pt idx="18">
                  <c:v>REP 35</c:v>
                </c:pt>
                <c:pt idx="19">
                  <c:v>REP 23</c:v>
                </c:pt>
                <c:pt idx="20">
                  <c:v>REP 27</c:v>
                </c:pt>
                <c:pt idx="21">
                  <c:v>REP 28</c:v>
                </c:pt>
                <c:pt idx="22">
                  <c:v>REP 36</c:v>
                </c:pt>
                <c:pt idx="23">
                  <c:v>REP 83</c:v>
                </c:pt>
                <c:pt idx="24">
                  <c:v>REP 7</c:v>
                </c:pt>
                <c:pt idx="25">
                  <c:v>REP 26</c:v>
                </c:pt>
                <c:pt idx="26">
                  <c:v>REP 15</c:v>
                </c:pt>
                <c:pt idx="27">
                  <c:v>REP 25</c:v>
                </c:pt>
                <c:pt idx="28">
                  <c:v>REP 10</c:v>
                </c:pt>
                <c:pt idx="29">
                  <c:v>REP 11</c:v>
                </c:pt>
                <c:pt idx="30">
                  <c:v>REP 5</c:v>
                </c:pt>
                <c:pt idx="31">
                  <c:v>REP 2</c:v>
                </c:pt>
                <c:pt idx="32">
                  <c:v>REP 6</c:v>
                </c:pt>
                <c:pt idx="33">
                  <c:v>REP 4</c:v>
                </c:pt>
              </c:strCache>
            </c:strRef>
          </c:cat>
          <c:val>
            <c:numRef>
              <c:f>IAS_Chart!$E$2:$E$35</c:f>
              <c:numCache>
                <c:formatCode>0.00%</c:formatCode>
                <c:ptCount val="3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1.5948963317384301E-3</c:v>
                </c:pt>
                <c:pt idx="14">
                  <c:v>0</c:v>
                </c:pt>
                <c:pt idx="15">
                  <c:v>5.80720092915214E-3</c:v>
                </c:pt>
                <c:pt idx="16">
                  <c:v>1.3059701492537301E-2</c:v>
                </c:pt>
                <c:pt idx="17">
                  <c:v>1.23152709359605E-3</c:v>
                </c:pt>
                <c:pt idx="18">
                  <c:v>1.43769968051118E-2</c:v>
                </c:pt>
                <c:pt idx="19">
                  <c:v>7.1801566579634398E-3</c:v>
                </c:pt>
                <c:pt idx="20">
                  <c:v>3.2025620496397098E-3</c:v>
                </c:pt>
                <c:pt idx="21">
                  <c:v>8.4797092671108406E-3</c:v>
                </c:pt>
                <c:pt idx="22">
                  <c:v>0</c:v>
                </c:pt>
                <c:pt idx="23">
                  <c:v>1.7017017017017001E-2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2.4620434961017599E-2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</c:ser>
        <c:ser>
          <c:idx val="4"/>
          <c:order val="4"/>
          <c:tx>
            <c:strRef>
              <c:f>IAS_Chart!$F$1</c:f>
              <c:strCache>
                <c:ptCount val="1"/>
                <c:pt idx="0">
                  <c:v>&gt; 2500 IAG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IAS_Chart!$A$2:$A$35</c:f>
              <c:strCache>
                <c:ptCount val="34"/>
                <c:pt idx="0">
                  <c:v>REP 57</c:v>
                </c:pt>
                <c:pt idx="1">
                  <c:v>REP 65</c:v>
                </c:pt>
                <c:pt idx="2">
                  <c:v>REP 74</c:v>
                </c:pt>
                <c:pt idx="3">
                  <c:v>REP 80</c:v>
                </c:pt>
                <c:pt idx="4">
                  <c:v>REP 70</c:v>
                </c:pt>
                <c:pt idx="5">
                  <c:v>REP 95</c:v>
                </c:pt>
                <c:pt idx="6">
                  <c:v>REP 110</c:v>
                </c:pt>
                <c:pt idx="7">
                  <c:v>REP 30</c:v>
                </c:pt>
                <c:pt idx="8">
                  <c:v>REP 73</c:v>
                </c:pt>
                <c:pt idx="9">
                  <c:v>REP 38</c:v>
                </c:pt>
                <c:pt idx="10">
                  <c:v>REP 40</c:v>
                </c:pt>
                <c:pt idx="11">
                  <c:v>REP 71</c:v>
                </c:pt>
                <c:pt idx="12">
                  <c:v>REP 106</c:v>
                </c:pt>
                <c:pt idx="13">
                  <c:v>REP 31</c:v>
                </c:pt>
                <c:pt idx="14">
                  <c:v>REP 67</c:v>
                </c:pt>
                <c:pt idx="15">
                  <c:v>REP 29</c:v>
                </c:pt>
                <c:pt idx="16">
                  <c:v>REP 52</c:v>
                </c:pt>
                <c:pt idx="17">
                  <c:v>REP 21</c:v>
                </c:pt>
                <c:pt idx="18">
                  <c:v>REP 35</c:v>
                </c:pt>
                <c:pt idx="19">
                  <c:v>REP 23</c:v>
                </c:pt>
                <c:pt idx="20">
                  <c:v>REP 27</c:v>
                </c:pt>
                <c:pt idx="21">
                  <c:v>REP 28</c:v>
                </c:pt>
                <c:pt idx="22">
                  <c:v>REP 36</c:v>
                </c:pt>
                <c:pt idx="23">
                  <c:v>REP 83</c:v>
                </c:pt>
                <c:pt idx="24">
                  <c:v>REP 7</c:v>
                </c:pt>
                <c:pt idx="25">
                  <c:v>REP 26</c:v>
                </c:pt>
                <c:pt idx="26">
                  <c:v>REP 15</c:v>
                </c:pt>
                <c:pt idx="27">
                  <c:v>REP 25</c:v>
                </c:pt>
                <c:pt idx="28">
                  <c:v>REP 10</c:v>
                </c:pt>
                <c:pt idx="29">
                  <c:v>REP 11</c:v>
                </c:pt>
                <c:pt idx="30">
                  <c:v>REP 5</c:v>
                </c:pt>
                <c:pt idx="31">
                  <c:v>REP 2</c:v>
                </c:pt>
                <c:pt idx="32">
                  <c:v>REP 6</c:v>
                </c:pt>
                <c:pt idx="33">
                  <c:v>REP 4</c:v>
                </c:pt>
              </c:strCache>
            </c:strRef>
          </c:cat>
          <c:val>
            <c:numRef>
              <c:f>IAS_Chart!$F$2:$F$35</c:f>
              <c:numCache>
                <c:formatCode>0.00%</c:formatCode>
                <c:ptCount val="3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1.0591350397175622E-2</c:v>
                </c:pt>
                <c:pt idx="25">
                  <c:v>9.1664279576052707E-3</c:v>
                </c:pt>
                <c:pt idx="26">
                  <c:v>7.2645290581162302E-3</c:v>
                </c:pt>
                <c:pt idx="27">
                  <c:v>3.7624294544477202E-3</c:v>
                </c:pt>
                <c:pt idx="28">
                  <c:v>1.6038492381716112E-2</c:v>
                </c:pt>
                <c:pt idx="29">
                  <c:v>0</c:v>
                </c:pt>
                <c:pt idx="30">
                  <c:v>1.598319481231161E-2</c:v>
                </c:pt>
                <c:pt idx="31">
                  <c:v>2.3018539255941259E-2</c:v>
                </c:pt>
                <c:pt idx="32">
                  <c:v>1.0913140311803999E-2</c:v>
                </c:pt>
                <c:pt idx="33">
                  <c:v>8.4125027195590604E-3</c:v>
                </c:pt>
              </c:numCache>
            </c:numRef>
          </c:val>
        </c:ser>
        <c:ser>
          <c:idx val="5"/>
          <c:order val="5"/>
          <c:tx>
            <c:strRef>
              <c:f>IAS_Chart!$G$1</c:f>
              <c:strCache>
                <c:ptCount val="1"/>
                <c:pt idx="0">
                  <c:v>&gt; 2500 IAL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IAS_Chart!$A$2:$A$35</c:f>
              <c:strCache>
                <c:ptCount val="34"/>
                <c:pt idx="0">
                  <c:v>REP 57</c:v>
                </c:pt>
                <c:pt idx="1">
                  <c:v>REP 65</c:v>
                </c:pt>
                <c:pt idx="2">
                  <c:v>REP 74</c:v>
                </c:pt>
                <c:pt idx="3">
                  <c:v>REP 80</c:v>
                </c:pt>
                <c:pt idx="4">
                  <c:v>REP 70</c:v>
                </c:pt>
                <c:pt idx="5">
                  <c:v>REP 95</c:v>
                </c:pt>
                <c:pt idx="6">
                  <c:v>REP 110</c:v>
                </c:pt>
                <c:pt idx="7">
                  <c:v>REP 30</c:v>
                </c:pt>
                <c:pt idx="8">
                  <c:v>REP 73</c:v>
                </c:pt>
                <c:pt idx="9">
                  <c:v>REP 38</c:v>
                </c:pt>
                <c:pt idx="10">
                  <c:v>REP 40</c:v>
                </c:pt>
                <c:pt idx="11">
                  <c:v>REP 71</c:v>
                </c:pt>
                <c:pt idx="12">
                  <c:v>REP 106</c:v>
                </c:pt>
                <c:pt idx="13">
                  <c:v>REP 31</c:v>
                </c:pt>
                <c:pt idx="14">
                  <c:v>REP 67</c:v>
                </c:pt>
                <c:pt idx="15">
                  <c:v>REP 29</c:v>
                </c:pt>
                <c:pt idx="16">
                  <c:v>REP 52</c:v>
                </c:pt>
                <c:pt idx="17">
                  <c:v>REP 21</c:v>
                </c:pt>
                <c:pt idx="18">
                  <c:v>REP 35</c:v>
                </c:pt>
                <c:pt idx="19">
                  <c:v>REP 23</c:v>
                </c:pt>
                <c:pt idx="20">
                  <c:v>REP 27</c:v>
                </c:pt>
                <c:pt idx="21">
                  <c:v>REP 28</c:v>
                </c:pt>
                <c:pt idx="22">
                  <c:v>REP 36</c:v>
                </c:pt>
                <c:pt idx="23">
                  <c:v>REP 83</c:v>
                </c:pt>
                <c:pt idx="24">
                  <c:v>REP 7</c:v>
                </c:pt>
                <c:pt idx="25">
                  <c:v>REP 26</c:v>
                </c:pt>
                <c:pt idx="26">
                  <c:v>REP 15</c:v>
                </c:pt>
                <c:pt idx="27">
                  <c:v>REP 25</c:v>
                </c:pt>
                <c:pt idx="28">
                  <c:v>REP 10</c:v>
                </c:pt>
                <c:pt idx="29">
                  <c:v>REP 11</c:v>
                </c:pt>
                <c:pt idx="30">
                  <c:v>REP 5</c:v>
                </c:pt>
                <c:pt idx="31">
                  <c:v>REP 2</c:v>
                </c:pt>
                <c:pt idx="32">
                  <c:v>REP 6</c:v>
                </c:pt>
                <c:pt idx="33">
                  <c:v>REP 4</c:v>
                </c:pt>
              </c:strCache>
            </c:strRef>
          </c:cat>
          <c:val>
            <c:numRef>
              <c:f>IAS_Chart!$G$2:$G$35</c:f>
              <c:numCache>
                <c:formatCode>0.00%</c:formatCode>
                <c:ptCount val="3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2.6478375992939002E-3</c:v>
                </c:pt>
                <c:pt idx="25">
                  <c:v>1.4322543683758201E-3</c:v>
                </c:pt>
                <c:pt idx="26">
                  <c:v>3.2565130260521001E-3</c:v>
                </c:pt>
                <c:pt idx="27">
                  <c:v>9.1373286750873403E-3</c:v>
                </c:pt>
                <c:pt idx="28">
                  <c:v>9.0884790163058005E-3</c:v>
                </c:pt>
                <c:pt idx="29">
                  <c:v>0</c:v>
                </c:pt>
                <c:pt idx="30">
                  <c:v>6.4846104667092798E-3</c:v>
                </c:pt>
                <c:pt idx="31">
                  <c:v>1.7543859649122799E-2</c:v>
                </c:pt>
                <c:pt idx="32">
                  <c:v>3.2850779510022201E-3</c:v>
                </c:pt>
                <c:pt idx="33">
                  <c:v>6.8170280658495898E-3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7443712"/>
        <c:axId val="87498752"/>
      </c:barChart>
      <c:catAx>
        <c:axId val="87443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87498752"/>
        <c:crosses val="autoZero"/>
        <c:auto val="1"/>
        <c:lblAlgn val="ctr"/>
        <c:lblOffset val="100"/>
        <c:tickLblSkip val="1"/>
        <c:noMultiLvlLbl val="0"/>
      </c:catAx>
      <c:valAx>
        <c:axId val="8749875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874437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REC_Chart!$B$1</c:f>
              <c:strCache>
                <c:ptCount val="1"/>
                <c:pt idx="0">
                  <c:v>&lt; 250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REC_Chart!$A$2:$A$16</c:f>
              <c:strCache>
                <c:ptCount val="15"/>
                <c:pt idx="0">
                  <c:v>REP 47</c:v>
                </c:pt>
                <c:pt idx="1">
                  <c:v>REP 57</c:v>
                </c:pt>
                <c:pt idx="2">
                  <c:v>REP 64</c:v>
                </c:pt>
                <c:pt idx="3">
                  <c:v>REP 95</c:v>
                </c:pt>
                <c:pt idx="4">
                  <c:v>REP 92</c:v>
                </c:pt>
                <c:pt idx="5">
                  <c:v>REP 46</c:v>
                </c:pt>
                <c:pt idx="6">
                  <c:v>REP 27</c:v>
                </c:pt>
                <c:pt idx="7">
                  <c:v>REP 83</c:v>
                </c:pt>
                <c:pt idx="8">
                  <c:v>REP 3</c:v>
                </c:pt>
                <c:pt idx="9">
                  <c:v>REP 4</c:v>
                </c:pt>
                <c:pt idx="10">
                  <c:v>REP 5</c:v>
                </c:pt>
                <c:pt idx="11">
                  <c:v>REP 11</c:v>
                </c:pt>
                <c:pt idx="12">
                  <c:v>REP 1</c:v>
                </c:pt>
                <c:pt idx="13">
                  <c:v>REP 2</c:v>
                </c:pt>
                <c:pt idx="14">
                  <c:v>REP 10</c:v>
                </c:pt>
              </c:strCache>
            </c:strRef>
          </c:cat>
          <c:val>
            <c:numRef>
              <c:f>REC_Chart!$B$2:$B$16</c:f>
              <c:numCache>
                <c:formatCode>0.00%</c:formatCode>
                <c:ptCount val="15"/>
                <c:pt idx="0">
                  <c:v>1.1904761904761901E-2</c:v>
                </c:pt>
                <c:pt idx="1">
                  <c:v>2.2222222222222199E-2</c:v>
                </c:pt>
                <c:pt idx="2">
                  <c:v>5.8823529411764698E-2</c:v>
                </c:pt>
                <c:pt idx="3">
                  <c:v>1.2987012987012899E-2</c:v>
                </c:pt>
                <c:pt idx="4">
                  <c:v>0.28571428571428498</c:v>
                </c:pt>
                <c:pt idx="5">
                  <c:v>5.2631578947368397E-2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1"/>
          <c:order val="1"/>
          <c:tx>
            <c:strRef>
              <c:f>REC_Chart!$C$1</c:f>
              <c:strCache>
                <c:ptCount val="1"/>
                <c:pt idx="0">
                  <c:v>&lt; 1750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REC_Chart!$A$2:$A$16</c:f>
              <c:strCache>
                <c:ptCount val="15"/>
                <c:pt idx="0">
                  <c:v>REP 47</c:v>
                </c:pt>
                <c:pt idx="1">
                  <c:v>REP 57</c:v>
                </c:pt>
                <c:pt idx="2">
                  <c:v>REP 64</c:v>
                </c:pt>
                <c:pt idx="3">
                  <c:v>REP 95</c:v>
                </c:pt>
                <c:pt idx="4">
                  <c:v>REP 92</c:v>
                </c:pt>
                <c:pt idx="5">
                  <c:v>REP 46</c:v>
                </c:pt>
                <c:pt idx="6">
                  <c:v>REP 27</c:v>
                </c:pt>
                <c:pt idx="7">
                  <c:v>REP 83</c:v>
                </c:pt>
                <c:pt idx="8">
                  <c:v>REP 3</c:v>
                </c:pt>
                <c:pt idx="9">
                  <c:v>REP 4</c:v>
                </c:pt>
                <c:pt idx="10">
                  <c:v>REP 5</c:v>
                </c:pt>
                <c:pt idx="11">
                  <c:v>REP 11</c:v>
                </c:pt>
                <c:pt idx="12">
                  <c:v>REP 1</c:v>
                </c:pt>
                <c:pt idx="13">
                  <c:v>REP 2</c:v>
                </c:pt>
                <c:pt idx="14">
                  <c:v>REP 10</c:v>
                </c:pt>
              </c:strCache>
            </c:strRef>
          </c:cat>
          <c:val>
            <c:numRef>
              <c:f>REC_Chart!$C$2:$C$16</c:f>
              <c:numCache>
                <c:formatCode>0.00%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1.03806228373702E-2</c:v>
                </c:pt>
                <c:pt idx="7">
                  <c:v>1.2910798122065701E-2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2"/>
          <c:order val="2"/>
          <c:tx>
            <c:strRef>
              <c:f>REC_Chart!$D$1</c:f>
              <c:strCache>
                <c:ptCount val="1"/>
                <c:pt idx="0">
                  <c:v>&gt; 1750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REC_Chart!$A$2:$A$16</c:f>
              <c:strCache>
                <c:ptCount val="15"/>
                <c:pt idx="0">
                  <c:v>REP 47</c:v>
                </c:pt>
                <c:pt idx="1">
                  <c:v>REP 57</c:v>
                </c:pt>
                <c:pt idx="2">
                  <c:v>REP 64</c:v>
                </c:pt>
                <c:pt idx="3">
                  <c:v>REP 95</c:v>
                </c:pt>
                <c:pt idx="4">
                  <c:v>REP 92</c:v>
                </c:pt>
                <c:pt idx="5">
                  <c:v>REP 46</c:v>
                </c:pt>
                <c:pt idx="6">
                  <c:v>REP 27</c:v>
                </c:pt>
                <c:pt idx="7">
                  <c:v>REP 83</c:v>
                </c:pt>
                <c:pt idx="8">
                  <c:v>REP 3</c:v>
                </c:pt>
                <c:pt idx="9">
                  <c:v>REP 4</c:v>
                </c:pt>
                <c:pt idx="10">
                  <c:v>REP 5</c:v>
                </c:pt>
                <c:pt idx="11">
                  <c:v>REP 11</c:v>
                </c:pt>
                <c:pt idx="12">
                  <c:v>REP 1</c:v>
                </c:pt>
                <c:pt idx="13">
                  <c:v>REP 2</c:v>
                </c:pt>
                <c:pt idx="14">
                  <c:v>REP 10</c:v>
                </c:pt>
              </c:strCache>
            </c:strRef>
          </c:cat>
          <c:val>
            <c:numRef>
              <c:f>REC_Chart!$D$2:$D$16</c:f>
              <c:numCache>
                <c:formatCode>0.00%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1.0142630744849401E-2</c:v>
                </c:pt>
                <c:pt idx="9">
                  <c:v>2.3520764424843799E-2</c:v>
                </c:pt>
                <c:pt idx="10">
                  <c:v>3.0376251294442502E-2</c:v>
                </c:pt>
                <c:pt idx="11">
                  <c:v>5.6227327690447401E-2</c:v>
                </c:pt>
                <c:pt idx="12">
                  <c:v>1.36303191489361E-2</c:v>
                </c:pt>
                <c:pt idx="13">
                  <c:v>4.3645251396648002E-2</c:v>
                </c:pt>
                <c:pt idx="14">
                  <c:v>7.8566939032055305E-2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769792"/>
        <c:axId val="107304064"/>
      </c:barChart>
      <c:catAx>
        <c:axId val="106769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07304064"/>
        <c:crosses val="autoZero"/>
        <c:auto val="1"/>
        <c:lblAlgn val="ctr"/>
        <c:lblOffset val="100"/>
        <c:tickLblSkip val="1"/>
        <c:noMultiLvlLbl val="0"/>
      </c:catAx>
      <c:valAx>
        <c:axId val="10730406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067697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0.91597</cdr:x>
      <cdr:y>0.24171</cdr:y>
    </cdr:from>
    <cdr:to>
      <cdr:x>0.99877</cdr:x>
      <cdr:y>0.40836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305800" y="728662"/>
          <a:ext cx="750847" cy="5024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/>
            <a:t># of Switches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DF952-60FC-45D8-B5E7-26FA14187900}" type="datetimeFigureOut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8E71A-34E3-495B-822B-CD7A84DBD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386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B7D32-028E-4A41-A82F-A6B8107A91FD}" type="datetimeFigureOut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A9237-85B6-4299-8C15-90C752682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32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5CACD-E2BC-492C-B548-138B026326C0}" type="datetimeFigureOut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05013-F298-4FBD-BA54-9D0BE8208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21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126D3-7A3B-42BD-BFE2-2A1CF63309D9}" type="datetimeFigureOut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B1C1B-A223-47D6-84B1-86D30B369D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32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09AAF-BE63-477F-9B3B-0CE2B85CFA95}" type="datetimeFigureOut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095DD-2033-4B3E-9AC2-FC3AA7E41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741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B430C-9865-4FCF-8FCC-264E9BD8B6C6}" type="datetimeFigureOut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54D02-2FD5-4013-A80C-C9362F189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48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7670-1DA7-44DB-91B0-999091733403}" type="datetimeFigureOut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0B6CA-EF28-4576-B95F-56335F77C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14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80FD6-3347-4C17-81B9-11018DC133F8}" type="datetimeFigureOut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EA42D-37F2-42D8-BD6E-8DDF32DC6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77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E85A4-FE16-4A7D-AADC-50D10D8B7F09}" type="datetimeFigureOut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F2F75-9F36-4329-BE42-075B95910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28F78-3816-4B73-8CC7-4922CA0EC6D3}" type="datetimeFigureOut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FBAF1-7DA6-48B5-8A13-F6F6C69D3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48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BAE95-D28B-4178-BFF6-F6EED770A088}" type="datetimeFigureOut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0307C-8372-439C-9606-C3D19D922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387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720D1C-797B-4C65-83D0-45497D1B1C76}" type="datetimeFigureOut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A3F109-8F61-44F4-ADE6-EBC8E7562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2"/>
          <p:cNvSpPr txBox="1">
            <a:spLocks noChangeArrowheads="1"/>
          </p:cNvSpPr>
          <p:nvPr/>
        </p:nvSpPr>
        <p:spPr bwMode="auto">
          <a:xfrm>
            <a:off x="336550" y="304800"/>
            <a:ext cx="8458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/>
              <a:t>November 2015 – IAG/IAL % Greater Than 1% of Enrollments</a:t>
            </a:r>
          </a:p>
          <a:p>
            <a:pPr algn="ctr"/>
            <a:r>
              <a:rPr lang="en-US" altLang="en-US"/>
              <a:t>1,271 Total IAG+IAL</a:t>
            </a:r>
          </a:p>
          <a:p>
            <a:pPr algn="ctr"/>
            <a:r>
              <a:rPr lang="en-US" altLang="en-US"/>
              <a:t>Total IAG+IAL % of Total Enrollments 1.00%</a:t>
            </a:r>
          </a:p>
        </p:txBody>
      </p:sp>
      <p:sp>
        <p:nvSpPr>
          <p:cNvPr id="2051" name="TextBox 14"/>
          <p:cNvSpPr txBox="1">
            <a:spLocks noChangeArrowheads="1"/>
          </p:cNvSpPr>
          <p:nvPr/>
        </p:nvSpPr>
        <p:spPr bwMode="auto">
          <a:xfrm>
            <a:off x="514350" y="4800600"/>
            <a:ext cx="8458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/>
              <a:t>IAG/IAL % Less Than 1% of </a:t>
            </a:r>
            <a:r>
              <a:rPr lang="en-US" altLang="en-US" sz="1600"/>
              <a:t>Enrollments</a:t>
            </a:r>
            <a:r>
              <a:rPr lang="en-US" altLang="en-US"/>
              <a:t> – 1,046 Total IAG+IAL</a:t>
            </a:r>
          </a:p>
          <a:p>
            <a:pPr algn="ctr"/>
            <a:r>
              <a:rPr lang="en-US" altLang="en-US"/>
              <a:t>Retail Electric Provider Counts</a:t>
            </a:r>
          </a:p>
        </p:txBody>
      </p:sp>
      <p:sp>
        <p:nvSpPr>
          <p:cNvPr id="21" name="Right Arrow 20"/>
          <p:cNvSpPr/>
          <p:nvPr/>
        </p:nvSpPr>
        <p:spPr>
          <a:xfrm>
            <a:off x="533400" y="4189413"/>
            <a:ext cx="7629525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chemeClr val="bg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Gaining REP by total IAG+IAL count (Low to High)</a:t>
            </a:r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7856538" y="1776413"/>
            <a:ext cx="11430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100" b="1"/>
              <a:t># of Enrollments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171700" y="5475288"/>
          <a:ext cx="4787899" cy="1000125"/>
        </p:xfrm>
        <a:graphic>
          <a:graphicData uri="http://schemas.openxmlformats.org/drawingml/2006/table">
            <a:tbl>
              <a:tblPr/>
              <a:tblGrid>
                <a:gridCol w="1082371"/>
                <a:gridCol w="926382"/>
                <a:gridCol w="926382"/>
                <a:gridCol w="926382"/>
                <a:gridCol w="926382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0662535"/>
              </p:ext>
            </p:extLst>
          </p:nvPr>
        </p:nvGraphicFramePr>
        <p:xfrm>
          <a:off x="131763" y="1162844"/>
          <a:ext cx="8867775" cy="305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altLang="en-US" sz="2400" b="1" smtClean="0"/>
              <a:t>Explanation of IAG/IAL Slide Data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 altLang="en-US" sz="1800" smtClean="0"/>
              <a:t>The upper chart shows the REPs whose IAG/IAL percentage of their total enrollments is above 1%. </a:t>
            </a:r>
          </a:p>
          <a:p>
            <a:pPr lvl="1"/>
            <a:r>
              <a:rPr lang="en-US" altLang="en-US" sz="1400" smtClean="0"/>
              <a:t>The purple shades show enrollment totals of over 2500 for the month being reported</a:t>
            </a:r>
          </a:p>
          <a:p>
            <a:pPr lvl="1"/>
            <a:r>
              <a:rPr lang="en-US" altLang="en-US" sz="1400" smtClean="0"/>
              <a:t>The orange shades show enrollment totals of less than 2500 for the month being reported</a:t>
            </a:r>
          </a:p>
          <a:p>
            <a:pPr lvl="1"/>
            <a:r>
              <a:rPr lang="en-US" altLang="en-US" sz="1400" smtClean="0"/>
              <a:t>The blue shades show enrollment totals of less than 500 for the month being reported</a:t>
            </a:r>
          </a:p>
          <a:p>
            <a:pPr lvl="1"/>
            <a:r>
              <a:rPr lang="en-US" altLang="en-US" sz="1400" smtClean="0"/>
              <a:t>The REPs with the lowest count of IAG/IAL totals start on the left, and move to the highest counts on the right</a:t>
            </a:r>
          </a:p>
          <a:p>
            <a:r>
              <a:rPr lang="en-US" altLang="en-US" sz="1800" smtClean="0"/>
              <a:t>The lower chart shows a count of REPs whose IAG/IAL percentage of their total enrollments is below 1%.</a:t>
            </a:r>
          </a:p>
          <a:p>
            <a:pPr lvl="1"/>
            <a:r>
              <a:rPr lang="en-US" altLang="en-US" sz="1400" smtClean="0"/>
              <a:t>The Blue row shows counts of REPs that have less than 250 total enrollments by their percentage ranges</a:t>
            </a:r>
          </a:p>
          <a:p>
            <a:pPr lvl="1"/>
            <a:r>
              <a:rPr lang="en-US" altLang="en-US" sz="1400" smtClean="0"/>
              <a:t>The Orange row shows counts of REPs that have greater  than 250 and less than 1750 total enrollments by their percentage ranges</a:t>
            </a:r>
          </a:p>
          <a:p>
            <a:pPr lvl="1"/>
            <a:r>
              <a:rPr lang="en-US" altLang="en-US" sz="1400" smtClean="0"/>
              <a:t>The Purple row shows counts of REPs that have greater than 2500 total enrollments by their percentage ranges</a:t>
            </a:r>
          </a:p>
          <a:p>
            <a:pPr lvl="1"/>
            <a:endParaRPr lang="en-US" altLang="en-US" sz="1400" smtClean="0"/>
          </a:p>
          <a:p>
            <a:pPr lvl="1"/>
            <a:endParaRPr lang="en-US" altLang="en-US" sz="14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2"/>
          <p:cNvSpPr txBox="1">
            <a:spLocks noChangeArrowheads="1"/>
          </p:cNvSpPr>
          <p:nvPr/>
        </p:nvSpPr>
        <p:spPr bwMode="auto">
          <a:xfrm>
            <a:off x="336550" y="304800"/>
            <a:ext cx="8458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/>
              <a:t>November 2015 – Rescission % Greater Than 1% of Switches</a:t>
            </a:r>
          </a:p>
          <a:p>
            <a:pPr algn="ctr"/>
            <a:r>
              <a:rPr lang="en-US" altLang="en-US"/>
              <a:t>709 Total Rescission</a:t>
            </a:r>
          </a:p>
          <a:p>
            <a:pPr algn="ctr"/>
            <a:r>
              <a:rPr lang="en-US" altLang="en-US"/>
              <a:t>Total Rescission % of Total Switches 1.47%</a:t>
            </a:r>
          </a:p>
        </p:txBody>
      </p:sp>
      <p:sp>
        <p:nvSpPr>
          <p:cNvPr id="4099" name="TextBox 14"/>
          <p:cNvSpPr txBox="1">
            <a:spLocks noChangeArrowheads="1"/>
          </p:cNvSpPr>
          <p:nvPr/>
        </p:nvSpPr>
        <p:spPr bwMode="auto">
          <a:xfrm>
            <a:off x="336550" y="4800600"/>
            <a:ext cx="8458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/>
              <a:t>Rescission % Less Than 1% of </a:t>
            </a:r>
            <a:r>
              <a:rPr lang="en-US" altLang="en-US" sz="1600"/>
              <a:t>Switches</a:t>
            </a:r>
            <a:r>
              <a:rPr lang="en-US" altLang="en-US"/>
              <a:t> - 49 Total Rescission</a:t>
            </a:r>
          </a:p>
          <a:p>
            <a:pPr algn="ctr"/>
            <a:r>
              <a:rPr lang="en-US" altLang="en-US"/>
              <a:t>Retail Electric Provider Counts</a:t>
            </a:r>
          </a:p>
        </p:txBody>
      </p:sp>
      <p:sp>
        <p:nvSpPr>
          <p:cNvPr id="9" name="Right Arrow 8"/>
          <p:cNvSpPr/>
          <p:nvPr/>
        </p:nvSpPr>
        <p:spPr>
          <a:xfrm>
            <a:off x="457200" y="4191000"/>
            <a:ext cx="7629525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chemeClr val="bg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Gaining REP by total Rescission count (Low to High)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76200" y="1176338"/>
          <a:ext cx="8915400" cy="3014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22500" y="5446713"/>
          <a:ext cx="4686299" cy="1000125"/>
        </p:xfrm>
        <a:graphic>
          <a:graphicData uri="http://schemas.openxmlformats.org/drawingml/2006/table">
            <a:tbl>
              <a:tblPr/>
              <a:tblGrid>
                <a:gridCol w="1085383"/>
                <a:gridCol w="900229"/>
                <a:gridCol w="900229"/>
                <a:gridCol w="900229"/>
                <a:gridCol w="900229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Percent of Switches Resulting in Rescission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Switch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&lt;= 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250 and &lt;= 1750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1750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altLang="en-US" sz="2400" b="1" smtClean="0"/>
              <a:t>Explanation of Rescission Slide Data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 altLang="en-US" sz="1800" smtClean="0"/>
              <a:t>The upper chart shows the REPs whose Rescission percentage of their total Switches is above 1%. </a:t>
            </a:r>
          </a:p>
          <a:p>
            <a:pPr lvl="1"/>
            <a:r>
              <a:rPr lang="en-US" altLang="en-US" sz="1400" smtClean="0"/>
              <a:t>The purple shades show switch totals of over 1750 for the month being reported</a:t>
            </a:r>
          </a:p>
          <a:p>
            <a:pPr lvl="1"/>
            <a:r>
              <a:rPr lang="en-US" altLang="en-US" sz="1400" smtClean="0"/>
              <a:t>The orange shades show switch totals of less than 1750 for the month being reported</a:t>
            </a:r>
          </a:p>
          <a:p>
            <a:pPr lvl="1"/>
            <a:r>
              <a:rPr lang="en-US" altLang="en-US" sz="1400" smtClean="0"/>
              <a:t>The blue shades show switch totals of less than 250 for the month being reported</a:t>
            </a:r>
          </a:p>
          <a:p>
            <a:pPr lvl="1"/>
            <a:r>
              <a:rPr lang="en-US" altLang="en-US" sz="1400" smtClean="0"/>
              <a:t>The REPs with the lowest count of rescission totals start on the left, and move to the highest counts on the right</a:t>
            </a:r>
          </a:p>
          <a:p>
            <a:r>
              <a:rPr lang="en-US" altLang="en-US" sz="1800" smtClean="0"/>
              <a:t>The lower chart shows a count of REPs whose Rescission percentage of their total Switches is below 1%.</a:t>
            </a:r>
          </a:p>
          <a:p>
            <a:pPr lvl="1"/>
            <a:r>
              <a:rPr lang="en-US" altLang="en-US" sz="1400" smtClean="0"/>
              <a:t>The Blue row shows counts of REPs that have less than 250total switches by their percentage ranges</a:t>
            </a:r>
          </a:p>
          <a:p>
            <a:pPr lvl="1"/>
            <a:r>
              <a:rPr lang="en-US" altLang="en-US" sz="1400" smtClean="0"/>
              <a:t>The Orange row shows counts of REPs that have greater  than 250and less than 1750 total switches by their percentage ranges</a:t>
            </a:r>
          </a:p>
          <a:p>
            <a:pPr lvl="1"/>
            <a:r>
              <a:rPr lang="en-US" altLang="en-US" sz="1400" smtClean="0"/>
              <a:t>The Purple row shows counts of REPs that have greater than 1750 total switches by their percentage ranges</a:t>
            </a:r>
          </a:p>
          <a:p>
            <a:pPr lvl="1"/>
            <a:endParaRPr lang="en-US" altLang="en-US" sz="1400" smtClean="0"/>
          </a:p>
          <a:p>
            <a:pPr lvl="1"/>
            <a:endParaRPr lang="en-US" altLang="en-US" sz="14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16390</TotalTime>
  <Words>546</Words>
  <Application>Microsoft Office PowerPoint</Application>
  <PresentationFormat>On-screen Show (4:3)</PresentationFormat>
  <Paragraphs>77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Explanation of IAG/IAL Slide Data</vt:lpstr>
      <vt:lpstr>PowerPoint Presentation</vt:lpstr>
      <vt:lpstr>Explanation of Rescission Slide Data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Connel, Seth</dc:creator>
  <cp:lastModifiedBy>Yockey, Paul</cp:lastModifiedBy>
  <cp:revision>61</cp:revision>
  <cp:lastPrinted>2015-09-30T15:37:38Z</cp:lastPrinted>
  <dcterms:created xsi:type="dcterms:W3CDTF">2015-08-28T15:49:38Z</dcterms:created>
  <dcterms:modified xsi:type="dcterms:W3CDTF">2016-02-03T15:17:24Z</dcterms:modified>
</cp:coreProperties>
</file>