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1"/>
  </p:notesMasterIdLst>
  <p:handoutMasterIdLst>
    <p:handoutMasterId r:id="rId22"/>
  </p:handoutMasterIdLst>
  <p:sldIdLst>
    <p:sldId id="260" r:id="rId6"/>
    <p:sldId id="284" r:id="rId7"/>
    <p:sldId id="261" r:id="rId8"/>
    <p:sldId id="275" r:id="rId9"/>
    <p:sldId id="263" r:id="rId10"/>
    <p:sldId id="276" r:id="rId11"/>
    <p:sldId id="264" r:id="rId12"/>
    <p:sldId id="265" r:id="rId13"/>
    <p:sldId id="270" r:id="rId14"/>
    <p:sldId id="280" r:id="rId15"/>
    <p:sldId id="272" r:id="rId16"/>
    <p:sldId id="285" r:id="rId17"/>
    <p:sldId id="273" r:id="rId18"/>
    <p:sldId id="286" r:id="rId19"/>
    <p:sldId id="262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75"/>
            <p14:sldId id="263"/>
            <p14:sldId id="276"/>
          </p14:sldIdLst>
        </p14:section>
        <p14:section name="Frequency Control" id="{B8F210D6-5D03-4ACD-A13A-59DB9A6E0761}">
          <p14:sldIdLst>
            <p14:sldId id="264"/>
            <p14:sldId id="265"/>
            <p14:sldId id="270"/>
            <p14:sldId id="280"/>
            <p14:sldId id="272"/>
            <p14:sldId id="285"/>
            <p14:sldId id="273"/>
            <p14:sldId id="286"/>
          </p14:sldIdLst>
        </p14:section>
        <p14:section name="Untitled Section" id="{96F416E3-8143-44F1-BC34-31FDEEEDC0B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104" d="100"/>
          <a:sy n="104" d="100"/>
        </p:scale>
        <p:origin x="174" y="6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ROS</a:t>
            </a:r>
            <a:endParaRPr lang="en-US" sz="1050" b="1" dirty="0"/>
          </a:p>
          <a:p>
            <a:pPr algn="l"/>
            <a:r>
              <a:rPr lang="en-US" sz="1050" dirty="0" smtClean="0"/>
              <a:t>2/4/2016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PDCWG Report to ROS 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Chair: </a:t>
              </a:r>
              <a:r>
                <a:rPr lang="en-US" sz="2000" dirty="0" smtClean="0"/>
                <a:t>Percy Galliguez, Brazos Electric Power Cooperative, Inc.</a:t>
              </a:r>
              <a:endParaRPr lang="en-US" sz="2000" dirty="0" smtClean="0"/>
            </a:p>
            <a:p>
              <a:r>
                <a:rPr lang="en-US" sz="2000" i="1" dirty="0" smtClean="0"/>
                <a:t>Vice Chair: </a:t>
              </a:r>
              <a:r>
                <a:rPr lang="en-US" sz="2000" dirty="0" smtClean="0"/>
                <a:t>Stewart Rake, </a:t>
              </a:r>
              <a:r>
                <a:rPr lang="en-US" sz="2000" dirty="0" err="1" smtClean="0"/>
                <a:t>Luminant</a:t>
              </a:r>
              <a:endParaRPr lang="en-US" sz="2000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ROS</a:t>
              </a:r>
            </a:p>
            <a:p>
              <a:r>
                <a:rPr lang="en-US" dirty="0" smtClean="0"/>
                <a:t>February </a:t>
              </a:r>
              <a:r>
                <a:rPr lang="en-US" dirty="0"/>
                <a:t>4</a:t>
              </a:r>
              <a:r>
                <a:rPr lang="en-US" baseline="30000" dirty="0" smtClean="0"/>
                <a:t>th</a:t>
              </a:r>
              <a:r>
                <a:rPr lang="en-US" dirty="0" smtClean="0"/>
                <a:t>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Profile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576" y="828675"/>
            <a:ext cx="8219274" cy="511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2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Corrections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8262" y="828676"/>
            <a:ext cx="7407477" cy="44175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5246255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</a:t>
            </a:r>
            <a:r>
              <a:rPr lang="en-US" dirty="0" smtClean="0"/>
              <a:t>was one Time </a:t>
            </a:r>
            <a:r>
              <a:rPr lang="en-US" dirty="0" smtClean="0"/>
              <a:t>Error Corrections (TEC) in </a:t>
            </a:r>
            <a:r>
              <a:rPr lang="en-US" dirty="0" smtClean="0"/>
              <a:t>January.  </a:t>
            </a:r>
            <a:r>
              <a:rPr lang="en-US" dirty="0" smtClean="0"/>
              <a:t>The </a:t>
            </a:r>
            <a:r>
              <a:rPr lang="en-US" dirty="0" smtClean="0"/>
              <a:t>previous </a:t>
            </a:r>
            <a:r>
              <a:rPr lang="en-US" dirty="0" smtClean="0"/>
              <a:t>TEC was on May 18</a:t>
            </a:r>
            <a:r>
              <a:rPr lang="en-US" baseline="30000" dirty="0" smtClean="0"/>
              <a:t>th</a:t>
            </a:r>
            <a:r>
              <a:rPr lang="en-US" dirty="0" smtClean="0"/>
              <a:t>, 2015.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Generation Performance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576" y="828675"/>
            <a:ext cx="8219274" cy="511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5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Generation Performance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576" y="828675"/>
            <a:ext cx="8219274" cy="511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Generation Performance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576" y="828675"/>
            <a:ext cx="8219274" cy="511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2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Overview</a:t>
            </a:r>
          </a:p>
          <a:p>
            <a:pPr lvl="1"/>
            <a:r>
              <a:rPr lang="en-US" sz="2000" dirty="0" smtClean="0"/>
              <a:t>Meeting Minutes</a:t>
            </a:r>
          </a:p>
          <a:p>
            <a:pPr lvl="1"/>
            <a:r>
              <a:rPr lang="en-US" sz="2000" dirty="0" smtClean="0"/>
              <a:t>BAL-001-TRE-1 FMEs &amp; IMFR</a:t>
            </a:r>
          </a:p>
          <a:p>
            <a:pPr lvl="1"/>
            <a:r>
              <a:rPr lang="en-US" sz="2000" dirty="0" smtClean="0"/>
              <a:t>Frequency Control </a:t>
            </a:r>
            <a:r>
              <a:rPr lang="en-US" sz="2000" dirty="0" smtClean="0"/>
              <a:t>Report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Overview &amp;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kern="0" dirty="0" smtClean="0"/>
              <a:t>PDCWG Meeting 11/11/15</a:t>
            </a:r>
          </a:p>
          <a:p>
            <a:pPr lvl="1"/>
            <a:r>
              <a:rPr lang="en-US" sz="1600" kern="0" dirty="0" smtClean="0"/>
              <a:t>GREDP Performance Analysis</a:t>
            </a:r>
          </a:p>
          <a:p>
            <a:pPr lvl="1"/>
            <a:r>
              <a:rPr lang="en-US" sz="1600" kern="0" dirty="0" smtClean="0"/>
              <a:t>Regulation &amp; Frequency Control Reports</a:t>
            </a:r>
          </a:p>
          <a:p>
            <a:pPr lvl="1"/>
            <a:r>
              <a:rPr lang="en-US" sz="1600" kern="0" dirty="0" smtClean="0"/>
              <a:t>Reviewed 1 ERCOT Frequency Disturbance</a:t>
            </a:r>
          </a:p>
          <a:p>
            <a:pPr lvl="2"/>
            <a:r>
              <a:rPr lang="pt-BR" sz="1200" kern="0" dirty="0" smtClean="0"/>
              <a:t>123015 @ 1117</a:t>
            </a:r>
          </a:p>
          <a:p>
            <a:pPr lvl="1"/>
            <a:r>
              <a:rPr lang="pt-BR" sz="1450" kern="0" dirty="0" smtClean="0"/>
              <a:t>PDCWG 2016 Nominations for Chair and Vice Chair for ROS Approval</a:t>
            </a:r>
          </a:p>
          <a:p>
            <a:pPr lvl="2"/>
            <a:r>
              <a:rPr lang="en-US" sz="1200" b="1" kern="0" dirty="0"/>
              <a:t>Chair</a:t>
            </a:r>
            <a:r>
              <a:rPr lang="en-US" sz="1200" kern="0" dirty="0"/>
              <a:t>: Percy Galliguez, Brazos </a:t>
            </a:r>
            <a:r>
              <a:rPr lang="en-US" sz="1200" kern="0" dirty="0"/>
              <a:t>Electric Power Cooperative, Inc.</a:t>
            </a:r>
          </a:p>
          <a:p>
            <a:pPr lvl="3"/>
            <a:r>
              <a:rPr lang="en-US" sz="900" kern="0" dirty="0"/>
              <a:t>pgalliguez@brazoeselectric.com</a:t>
            </a:r>
          </a:p>
          <a:p>
            <a:pPr lvl="2"/>
            <a:endParaRPr lang="en-US" sz="1200" kern="0" dirty="0"/>
          </a:p>
          <a:p>
            <a:pPr lvl="2"/>
            <a:r>
              <a:rPr lang="en-US" sz="1200" b="1" kern="0" dirty="0"/>
              <a:t>Vice </a:t>
            </a:r>
            <a:r>
              <a:rPr lang="en-US" sz="1200" b="1" kern="0" dirty="0" smtClean="0"/>
              <a:t>Chair</a:t>
            </a:r>
            <a:r>
              <a:rPr lang="en-US" sz="1200" kern="0" dirty="0" smtClean="0"/>
              <a:t>: Stewart Rake, </a:t>
            </a:r>
            <a:r>
              <a:rPr lang="en-US" sz="1200" kern="0" dirty="0" err="1" smtClean="0"/>
              <a:t>Luminant</a:t>
            </a:r>
            <a:r>
              <a:rPr lang="en-US" sz="1200" kern="0" dirty="0" smtClean="0"/>
              <a:t> </a:t>
            </a:r>
            <a:r>
              <a:rPr lang="en-US" sz="1200" kern="0" dirty="0"/>
              <a:t>Power</a:t>
            </a:r>
          </a:p>
          <a:p>
            <a:pPr lvl="3"/>
            <a:r>
              <a:rPr lang="en-US" sz="900" kern="0" dirty="0"/>
              <a:t>stewart.rake@luminant.com</a:t>
            </a:r>
          </a:p>
          <a:p>
            <a:pPr lvl="2"/>
            <a:endParaRPr lang="pt-BR" sz="1050" kern="0" dirty="0" smtClean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There were </a:t>
            </a:r>
            <a:r>
              <a:rPr lang="en-US" dirty="0" smtClean="0"/>
              <a:t>2 </a:t>
            </a:r>
            <a:r>
              <a:rPr lang="en-US" dirty="0" smtClean="0"/>
              <a:t>FMEs during the month of </a:t>
            </a:r>
            <a:r>
              <a:rPr lang="en-US" dirty="0" smtClean="0"/>
              <a:t>January.</a:t>
            </a:r>
            <a:endParaRPr lang="en-US" dirty="0" smtClean="0"/>
          </a:p>
          <a:p>
            <a:pPr lvl="1"/>
            <a:r>
              <a:rPr lang="en-US" dirty="0" smtClean="0"/>
              <a:t>1</a:t>
            </a:r>
            <a:r>
              <a:rPr lang="en-US" dirty="0" smtClean="0"/>
              <a:t>/21/2016 23:14:45</a:t>
            </a:r>
            <a:endParaRPr lang="en-US" dirty="0" smtClean="0"/>
          </a:p>
          <a:p>
            <a:pPr lvl="2"/>
            <a:r>
              <a:rPr lang="en-US" dirty="0" smtClean="0"/>
              <a:t>Loss of </a:t>
            </a:r>
            <a:r>
              <a:rPr lang="en-US" dirty="0" smtClean="0"/>
              <a:t>823 </a:t>
            </a:r>
            <a:r>
              <a:rPr lang="en-US" dirty="0" smtClean="0"/>
              <a:t>MW</a:t>
            </a:r>
          </a:p>
          <a:p>
            <a:pPr lvl="2"/>
            <a:r>
              <a:rPr lang="en-US" dirty="0" smtClean="0"/>
              <a:t>19 </a:t>
            </a:r>
            <a:r>
              <a:rPr lang="en-US" dirty="0" smtClean="0"/>
              <a:t>of 46 Generation Resources had less than 75% of their expected Initial Primary Frequency Response. </a:t>
            </a:r>
          </a:p>
          <a:p>
            <a:pPr lvl="2"/>
            <a:r>
              <a:rPr lang="en-US" dirty="0" smtClean="0"/>
              <a:t>15</a:t>
            </a:r>
            <a:r>
              <a:rPr lang="en-US" dirty="0" smtClean="0"/>
              <a:t> </a:t>
            </a:r>
            <a:r>
              <a:rPr lang="en-US" dirty="0" smtClean="0"/>
              <a:t>of 46 Generation </a:t>
            </a:r>
            <a:r>
              <a:rPr lang="en-US" dirty="0"/>
              <a:t>Resources had less than 75% of their expected </a:t>
            </a:r>
            <a:r>
              <a:rPr lang="en-US" dirty="0" smtClean="0"/>
              <a:t>Sustained </a:t>
            </a:r>
            <a:r>
              <a:rPr lang="en-US" dirty="0"/>
              <a:t>Primary Frequency Response.</a:t>
            </a:r>
          </a:p>
          <a:p>
            <a:pPr lvl="1"/>
            <a:r>
              <a:rPr lang="en-US" dirty="0" smtClean="0"/>
              <a:t>1/26/2016 23:25:07</a:t>
            </a:r>
            <a:endParaRPr lang="en-US" dirty="0"/>
          </a:p>
          <a:p>
            <a:pPr lvl="2"/>
            <a:r>
              <a:rPr lang="en-US" dirty="0" smtClean="0"/>
              <a:t>Loss of </a:t>
            </a:r>
            <a:r>
              <a:rPr lang="en-US" dirty="0" smtClean="0"/>
              <a:t>1350 </a:t>
            </a:r>
            <a:r>
              <a:rPr lang="en-US" dirty="0" smtClean="0"/>
              <a:t>MW</a:t>
            </a:r>
          </a:p>
          <a:p>
            <a:pPr lvl="2"/>
            <a:r>
              <a:rPr lang="en-US" dirty="0" smtClean="0"/>
              <a:t>18</a:t>
            </a:r>
            <a:r>
              <a:rPr lang="en-US" dirty="0" smtClean="0"/>
              <a:t> </a:t>
            </a:r>
            <a:r>
              <a:rPr lang="en-US" dirty="0" smtClean="0"/>
              <a:t>of </a:t>
            </a:r>
            <a:r>
              <a:rPr lang="en-US" dirty="0" smtClean="0"/>
              <a:t>52</a:t>
            </a:r>
            <a:r>
              <a:rPr lang="en-US" dirty="0" smtClean="0"/>
              <a:t> </a:t>
            </a:r>
            <a:r>
              <a:rPr lang="en-US" dirty="0" smtClean="0"/>
              <a:t>Generation </a:t>
            </a:r>
            <a:r>
              <a:rPr lang="en-US" dirty="0"/>
              <a:t>Resources had less than 75% of their expected Initial Primary Frequency Response.</a:t>
            </a:r>
          </a:p>
          <a:p>
            <a:pPr lvl="2"/>
            <a:r>
              <a:rPr lang="en-US" dirty="0"/>
              <a:t>18 of 52 Generation </a:t>
            </a:r>
            <a:r>
              <a:rPr lang="en-US" dirty="0"/>
              <a:t>Resources had less than 75% of their expected Sustained Primary Frequency Response</a:t>
            </a:r>
            <a:r>
              <a:rPr lang="en-US" dirty="0" smtClean="0"/>
              <a:t>.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2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Interconnection Minimum Frequency Response (IMFR) Performance</a:t>
            </a: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8569" y="828675"/>
            <a:ext cx="7051287" cy="511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9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Frequency Control Report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3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190" y="828675"/>
            <a:ext cx="7012045" cy="511651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CPS1 Performance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00073" y="640808"/>
            <a:ext cx="3639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CPS1 12 Month Rolling Average = </a:t>
            </a:r>
            <a:r>
              <a:rPr lang="en-US" sz="1400" dirty="0" smtClean="0"/>
              <a:t>174.84%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595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RMS1 Performance of ERCOT Frequency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2719" y="828675"/>
            <a:ext cx="7182988" cy="511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</TotalTime>
  <Words>269</Words>
  <Application>Microsoft Office PowerPoint</Application>
  <PresentationFormat>On-screen Show (4:3)</PresentationFormat>
  <Paragraphs>50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Custom Design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Wind Generation Performance</vt:lpstr>
      <vt:lpstr>Wind Generation Performance</vt:lpstr>
      <vt:lpstr>Wind Generation Performance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Giarratano, Alex</cp:lastModifiedBy>
  <cp:revision>146</cp:revision>
  <cp:lastPrinted>2013-01-30T23:16:36Z</cp:lastPrinted>
  <dcterms:created xsi:type="dcterms:W3CDTF">2010-04-12T23:12:02Z</dcterms:created>
  <dcterms:modified xsi:type="dcterms:W3CDTF">2016-02-03T20:17:43Z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