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17"/>
  </p:notesMasterIdLst>
  <p:handoutMasterIdLst>
    <p:handoutMasterId r:id="rId18"/>
  </p:handoutMasterIdLst>
  <p:sldIdLst>
    <p:sldId id="260" r:id="rId6"/>
    <p:sldId id="270" r:id="rId7"/>
    <p:sldId id="269" r:id="rId8"/>
    <p:sldId id="276" r:id="rId9"/>
    <p:sldId id="271" r:id="rId10"/>
    <p:sldId id="273" r:id="rId11"/>
    <p:sldId id="272" r:id="rId12"/>
    <p:sldId id="277" r:id="rId13"/>
    <p:sldId id="274" r:id="rId14"/>
    <p:sldId id="275" r:id="rId15"/>
    <p:sldId id="278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73"/>
    <a:srgbClr val="005386"/>
    <a:srgbClr val="55BAB7"/>
    <a:srgbClr val="00385E"/>
    <a:srgbClr val="C4E3E1"/>
    <a:srgbClr val="C0D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595" autoAdjust="0"/>
  </p:normalViewPr>
  <p:slideViewPr>
    <p:cSldViewPr snapToGrid="0" snapToObjects="1">
      <p:cViewPr>
        <p:scale>
          <a:sx n="75" d="100"/>
          <a:sy n="75" d="100"/>
        </p:scale>
        <p:origin x="-984" y="-70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Capacity Testing Results for 01/01/2014 to 12/31/2015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CapTestSeries</c:v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Lbls>
            <c:dLbl>
              <c:idx val="1"/>
              <c:layout>
                <c:manualLayout>
                  <c:x val="1.9716571886847476E-2"/>
                  <c:y val="2.397726733030874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Lit>
              <c:ptCount val="4"/>
              <c:pt idx="0">
                <c:v>HSL Reached and Sustained</c:v>
              </c:pt>
              <c:pt idx="1">
                <c:v>HSL Reached but Not Sustained</c:v>
              </c:pt>
              <c:pt idx="2">
                <c:v>HSL Not Reached</c:v>
              </c:pt>
              <c:pt idx="3">
                <c:v>HSL Not Reached and Not Sustained</c:v>
              </c:pt>
            </c:strLit>
          </c:cat>
          <c:val>
            <c:numLit>
              <c:formatCode>General</c:formatCode>
              <c:ptCount val="4"/>
              <c:pt idx="0">
                <c:v>166</c:v>
              </c:pt>
              <c:pt idx="1">
                <c:v>29</c:v>
              </c:pt>
              <c:pt idx="2">
                <c:v>4</c:v>
              </c:pt>
              <c:pt idx="3">
                <c:v>54</c:v>
              </c:pt>
            </c:numLit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Capacity Testing Results by Ambient Temperature for 1/01/2014 to 12/31/2015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Pass</c:v>
          </c:tx>
          <c:invertIfNegative val="0"/>
          <c:cat>
            <c:strLit>
              <c:ptCount val="3"/>
              <c:pt idx="0">
                <c:v>T &lt;= 85</c:v>
              </c:pt>
              <c:pt idx="1">
                <c:v>85 &lt; T &lt;= 95</c:v>
              </c:pt>
              <c:pt idx="2">
                <c:v>95 &lt; T</c:v>
              </c:pt>
            </c:strLit>
          </c:cat>
          <c:val>
            <c:numLit>
              <c:formatCode>General</c:formatCode>
              <c:ptCount val="3"/>
              <c:pt idx="0">
                <c:v>80</c:v>
              </c:pt>
              <c:pt idx="1">
                <c:v>77</c:v>
              </c:pt>
              <c:pt idx="2">
                <c:v>9</c:v>
              </c:pt>
            </c:numLit>
          </c:val>
        </c:ser>
        <c:ser>
          <c:idx val="1"/>
          <c:order val="1"/>
          <c:tx>
            <c:v>Fail</c:v>
          </c:tx>
          <c:invertIfNegative val="0"/>
          <c:val>
            <c:numLit>
              <c:formatCode>General</c:formatCode>
              <c:ptCount val="3"/>
              <c:pt idx="0">
                <c:v>32</c:v>
              </c:pt>
              <c:pt idx="1">
                <c:v>47</c:v>
              </c:pt>
              <c:pt idx="2">
                <c:v>8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4746752"/>
        <c:axId val="125200256"/>
      </c:barChart>
      <c:catAx>
        <c:axId val="12474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200256"/>
        <c:crosses val="autoZero"/>
        <c:auto val="1"/>
        <c:lblAlgn val="ctr"/>
        <c:lblOffset val="100"/>
        <c:noMultiLvlLbl val="0"/>
      </c:catAx>
      <c:valAx>
        <c:axId val="125200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7467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Capacity Testing Results for 01/01/2014 to 12/31/2015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Capacity Testing Results for Summer 2014 &amp; Summer 2015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CapTestSeries</c:v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Lit>
              <c:ptCount val="4"/>
              <c:pt idx="0">
                <c:v>HSL Reached and Sustained</c:v>
              </c:pt>
              <c:pt idx="1">
                <c:v>HSL Reached but Not Sustained</c:v>
              </c:pt>
              <c:pt idx="2">
                <c:v>HSL Not Reached</c:v>
              </c:pt>
              <c:pt idx="3">
                <c:v>HSL Not Reached and Not Sustained</c:v>
              </c:pt>
            </c:strLit>
          </c:cat>
          <c:val>
            <c:numLit>
              <c:formatCode>General</c:formatCode>
              <c:ptCount val="4"/>
              <c:pt idx="0">
                <c:v>114</c:v>
              </c:pt>
              <c:pt idx="1">
                <c:v>22</c:v>
              </c:pt>
              <c:pt idx="2">
                <c:v>4</c:v>
              </c:pt>
              <c:pt idx="3">
                <c:v>39</c:v>
              </c:pt>
            </c:numLit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003718285214344"/>
          <c:y val="0.41576853674540681"/>
          <c:w val="0.30070355788859726"/>
          <c:h val="0.21828912010998625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Capacity Testing Results by Ambient Temperature for </a:t>
            </a:r>
            <a:r>
              <a:rPr lang="en-US" dirty="0" smtClean="0"/>
              <a:t>Summer 2014 &amp; Summer 2015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Pass</c:v>
          </c:tx>
          <c:invertIfNegative val="0"/>
          <c:cat>
            <c:strLit>
              <c:ptCount val="3"/>
              <c:pt idx="0">
                <c:v>T &lt;= 85</c:v>
              </c:pt>
              <c:pt idx="1">
                <c:v>85 &lt; T &lt;= 95</c:v>
              </c:pt>
              <c:pt idx="2">
                <c:v>95 &lt; T</c:v>
              </c:pt>
            </c:strLit>
          </c:cat>
          <c:val>
            <c:numLit>
              <c:formatCode>General</c:formatCode>
              <c:ptCount val="3"/>
              <c:pt idx="0">
                <c:v>35</c:v>
              </c:pt>
              <c:pt idx="1">
                <c:v>70</c:v>
              </c:pt>
              <c:pt idx="2">
                <c:v>9</c:v>
              </c:pt>
            </c:numLit>
          </c:val>
        </c:ser>
        <c:ser>
          <c:idx val="1"/>
          <c:order val="1"/>
          <c:tx>
            <c:v>Fail</c:v>
          </c:tx>
          <c:invertIfNegative val="0"/>
          <c:val>
            <c:numLit>
              <c:formatCode>General</c:formatCode>
              <c:ptCount val="3"/>
              <c:pt idx="0">
                <c:v>14</c:v>
              </c:pt>
              <c:pt idx="1">
                <c:v>44</c:v>
              </c:pt>
              <c:pt idx="2">
                <c:v>7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9693568"/>
        <c:axId val="149695104"/>
      </c:barChart>
      <c:catAx>
        <c:axId val="14969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9695104"/>
        <c:crosses val="autoZero"/>
        <c:auto val="1"/>
        <c:lblAlgn val="ctr"/>
        <c:lblOffset val="100"/>
        <c:noMultiLvlLbl val="0"/>
      </c:catAx>
      <c:valAx>
        <c:axId val="149695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6935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2/3/2016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2/3/2016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T&gt;95(6,882 MW),</a:t>
            </a:r>
            <a:r>
              <a:rPr lang="en-US" baseline="0" dirty="0" smtClean="0"/>
              <a:t> 85&lt;T&lt;=95 (49,821 MW), T&lt;=85 (51,187 MW)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48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T&gt;95(6,588 MW),</a:t>
            </a:r>
            <a:r>
              <a:rPr lang="en-US" baseline="0" dirty="0" smtClean="0"/>
              <a:t> 85&lt;T&lt;=95 (46,062 MW), T&lt;=85 (22,582 MW)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9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ERCOT cmyk-0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2/4/2016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50" y="1498064"/>
            <a:ext cx="7727950" cy="4631313"/>
            <a:chOff x="603250" y="546100"/>
            <a:chExt cx="7727950" cy="4631313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2014 &amp; 2015 </a:t>
              </a:r>
              <a:r>
                <a:rPr lang="en-US" sz="3600" dirty="0"/>
                <a:t>Unannounced Unit Testing Summary</a:t>
              </a:r>
              <a:endParaRPr lang="en-US" sz="2000" b="1" dirty="0" smtClean="0"/>
            </a:p>
            <a:p>
              <a:endParaRPr lang="en-US" sz="2400" i="1" dirty="0" smtClean="0"/>
            </a:p>
            <a:p>
              <a:r>
                <a:rPr lang="en-US" sz="2800" dirty="0" smtClean="0"/>
                <a:t>ERCOT</a:t>
              </a:r>
            </a:p>
            <a:p>
              <a:r>
                <a:rPr lang="en-US" sz="2000" dirty="0" smtClean="0"/>
                <a:t> </a:t>
              </a:r>
            </a:p>
            <a:p>
              <a:r>
                <a:rPr lang="en-US" sz="2400" dirty="0" smtClean="0"/>
                <a:t>ROS</a:t>
              </a:r>
            </a:p>
            <a:p>
              <a:r>
                <a:rPr lang="en-US" sz="2400" dirty="0" smtClean="0"/>
                <a:t>February 4</a:t>
              </a:r>
              <a:r>
                <a:rPr lang="en-US" sz="2400" baseline="30000" dirty="0" smtClean="0"/>
                <a:t>th</a:t>
              </a:r>
              <a:r>
                <a:rPr lang="en-US" sz="2400" dirty="0" smtClean="0"/>
                <a:t>, 2016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263524"/>
            <a:ext cx="7162800" cy="72580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9330"/>
            <a:ext cx="8442960" cy="493903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ERCOT conducted 253 unannounced tests in 2014 and 2015.</a:t>
            </a:r>
            <a:r>
              <a:rPr lang="en-US" sz="1800" dirty="0" smtClean="0"/>
              <a:t> 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en-US" sz="1600" dirty="0" smtClean="0"/>
              <a:t>Passed tests exceeded HSLs after compensating for failed tests by 328 MW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en-US" sz="1600" dirty="0" smtClean="0"/>
              <a:t>Average error for each unit was excess of 1.29 MW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Of the 253 tests, 179 tests were conducted during the summer months (June through September)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en-US" sz="1600" dirty="0" smtClean="0"/>
              <a:t>Passed tests exceeded HSLs after compensating for failed tests by 186  MW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en-US" sz="1600" dirty="0" smtClean="0"/>
              <a:t>Average error for each unit was excess of 1.03 MW</a:t>
            </a:r>
          </a:p>
          <a:p>
            <a:pPr lvl="1" indent="-457200" algn="just">
              <a:buFont typeface="+mj-lt"/>
              <a:buAutoNum type="arabicPeriod" startAt="3"/>
            </a:pPr>
            <a:r>
              <a:rPr lang="en-US" sz="2000" dirty="0" smtClean="0"/>
              <a:t>Of the 179 tests conducted during summer, 16 tests were conducted when temperature was above 95 F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en-US" sz="1600" u="sng" dirty="0"/>
              <a:t>There were only </a:t>
            </a:r>
            <a:r>
              <a:rPr lang="en-US" sz="1600" u="sng" dirty="0" smtClean="0"/>
              <a:t>16 </a:t>
            </a:r>
            <a:r>
              <a:rPr lang="en-US" sz="1600" u="sng" dirty="0"/>
              <a:t>tests for temperature greater than 95 F</a:t>
            </a:r>
            <a:endParaRPr lang="en-US" sz="1800" u="sng" dirty="0"/>
          </a:p>
          <a:p>
            <a:pPr marL="971550" lvl="1" indent="-514350" algn="just">
              <a:buFont typeface="+mj-lt"/>
              <a:buAutoNum type="romanUcPeriod"/>
            </a:pPr>
            <a:r>
              <a:rPr lang="en-US" sz="1600" dirty="0" smtClean="0"/>
              <a:t>Passed tests exceeded HSLs after compensating for failed tests by 8.46  MW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en-US" sz="1600" dirty="0" smtClean="0"/>
              <a:t>Average error for each unit was excess of  0.53  MW</a:t>
            </a:r>
          </a:p>
        </p:txBody>
      </p:sp>
    </p:spTree>
    <p:extLst>
      <p:ext uri="{BB962C8B-B14F-4D97-AF65-F5344CB8AC3E}">
        <p14:creationId xmlns:p14="http://schemas.microsoft.com/office/powerpoint/2010/main" val="35268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263524"/>
            <a:ext cx="7162800" cy="72580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Recommendation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9330"/>
            <a:ext cx="8442960" cy="4939030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pPr marL="0" lvl="1" algn="just"/>
            <a:r>
              <a:rPr lang="en-US" sz="1800" dirty="0" smtClean="0"/>
              <a:t>Based on the review of unannounced tests; </a:t>
            </a:r>
          </a:p>
          <a:p>
            <a:pPr marL="0" lvl="1" algn="just"/>
            <a:endParaRPr lang="en-US" sz="1800" dirty="0" smtClean="0"/>
          </a:p>
          <a:p>
            <a:pPr lvl="1" indent="-457200" algn="just">
              <a:buFont typeface="+mj-lt"/>
              <a:buAutoNum type="arabicPeriod"/>
            </a:pPr>
            <a:r>
              <a:rPr lang="en-US" sz="1800" dirty="0" smtClean="0"/>
              <a:t>ERCOT suggests not discounting Resources HSLs (RDF = 1) for </a:t>
            </a:r>
            <a:r>
              <a:rPr lang="en-US" sz="1800" b="1" u="sng" dirty="0" smtClean="0"/>
              <a:t>temperature below 95 F</a:t>
            </a:r>
          </a:p>
          <a:p>
            <a:pPr lvl="1" indent="-457200" algn="just">
              <a:buFont typeface="+mj-lt"/>
              <a:buAutoNum type="arabicPeriod"/>
            </a:pPr>
            <a:r>
              <a:rPr lang="en-US" sz="1800" dirty="0" smtClean="0"/>
              <a:t>ERCOT also suggests that for temperature greater than 95 F, we continue to discount HSLs, but only by 1% (RDF=0.99)</a:t>
            </a:r>
          </a:p>
          <a:p>
            <a:pPr lvl="1" indent="-457200" algn="just">
              <a:buFont typeface="+mj-lt"/>
              <a:buAutoNum type="arabicPeriod"/>
            </a:pPr>
            <a:r>
              <a:rPr lang="en-US" sz="1800" dirty="0" smtClean="0"/>
              <a:t>ERCOT will procure additional RRS equivalent to 1% of RDF during those hours where temperature is estimated to be higher than 95 F</a:t>
            </a:r>
          </a:p>
          <a:p>
            <a:pPr marL="800100" lvl="2" indent="-342900" algn="just">
              <a:buFont typeface="Wingdings" panose="05000000000000000000" pitchFamily="2" charset="2"/>
              <a:buChar char="Ø"/>
            </a:pPr>
            <a:r>
              <a:rPr lang="en-US" sz="1600" dirty="0" smtClean="0"/>
              <a:t>Details </a:t>
            </a:r>
            <a:r>
              <a:rPr lang="en-US" sz="1600" dirty="0" smtClean="0"/>
              <a:t>about the method </a:t>
            </a:r>
            <a:r>
              <a:rPr lang="en-US" sz="1600" dirty="0" smtClean="0"/>
              <a:t>will be captured in the Ancillary Service Methodology  </a:t>
            </a:r>
          </a:p>
          <a:p>
            <a:pPr lvl="1" indent="-457200" algn="just">
              <a:buFont typeface="+mj-lt"/>
              <a:buAutoNum type="arabicPeriod"/>
            </a:pPr>
            <a:r>
              <a:rPr lang="en-US" sz="1800" dirty="0" smtClean="0"/>
              <a:t>ERCOT will perform this analysis annually to see whether or not HSLs should be discounted.</a:t>
            </a:r>
          </a:p>
          <a:p>
            <a:pPr lvl="1" indent="-457200" algn="just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73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 &amp; 2015 Unannounced Unit Testing Summary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11042"/>
              </p:ext>
            </p:extLst>
          </p:nvPr>
        </p:nvGraphicFramePr>
        <p:xfrm>
          <a:off x="379413" y="828675"/>
          <a:ext cx="8229600" cy="511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02568" y="5575856"/>
            <a:ext cx="287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of Unit Tests (253 tests)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&amp; 2015 Unannounced Unit Testing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526198"/>
              </p:ext>
            </p:extLst>
          </p:nvPr>
        </p:nvGraphicFramePr>
        <p:xfrm>
          <a:off x="1058863" y="1273334"/>
          <a:ext cx="6870700" cy="4535805"/>
        </p:xfrm>
        <a:graphic>
          <a:graphicData uri="http://schemas.openxmlformats.org/drawingml/2006/table">
            <a:tbl>
              <a:tblPr/>
              <a:tblGrid>
                <a:gridCol w="2376117"/>
                <a:gridCol w="410333"/>
                <a:gridCol w="610729"/>
                <a:gridCol w="820667"/>
                <a:gridCol w="820667"/>
                <a:gridCol w="610729"/>
                <a:gridCol w="610729"/>
                <a:gridCol w="610729"/>
              </a:tblGrid>
              <a:tr h="2667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Unannounced Resource Capacity Testing Summary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01/01/2014 to 12/31/2015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Distinct 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Distinct QSE's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 of 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107890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Passed: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Failed: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Cap. of Resources Passed: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Cap. Of Resources Failed: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Reached and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Not Reached: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Not Reached and Not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Reached but Not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MW Capacity Excess of Passed Resources: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 Capacity Shortfall of Failed Resources: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-456.74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Net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MW </a:t>
                      </a: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Capacity Excess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Resources: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328.56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>
            <a:stCxn id="9" idx="6"/>
            <a:endCxn id="10" idx="1"/>
          </p:cNvCxnSpPr>
          <p:nvPr/>
        </p:nvCxnSpPr>
        <p:spPr>
          <a:xfrm>
            <a:off x="4321742" y="2648459"/>
            <a:ext cx="3228534" cy="379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0" idx="3"/>
          </p:cNvCxnSpPr>
          <p:nvPr/>
        </p:nvCxnSpPr>
        <p:spPr>
          <a:xfrm flipV="1">
            <a:off x="6274066" y="3533687"/>
            <a:ext cx="1276210" cy="15313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570972" y="2501152"/>
            <a:ext cx="750770" cy="294614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440328" y="2923673"/>
            <a:ext cx="750770" cy="7146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8373"/>
                </a:solidFill>
              </a:rPr>
              <a:t>0.4%</a:t>
            </a:r>
            <a:endParaRPr lang="en-US" sz="1200" b="1" dirty="0">
              <a:solidFill>
                <a:srgbClr val="008373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23296" y="4985886"/>
            <a:ext cx="750770" cy="392938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6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&amp; 2015 Unannounced Unit Testing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344660"/>
              </p:ext>
            </p:extLst>
          </p:nvPr>
        </p:nvGraphicFramePr>
        <p:xfrm>
          <a:off x="1058863" y="1273334"/>
          <a:ext cx="6870700" cy="4227195"/>
        </p:xfrm>
        <a:graphic>
          <a:graphicData uri="http://schemas.openxmlformats.org/drawingml/2006/table">
            <a:tbl>
              <a:tblPr/>
              <a:tblGrid>
                <a:gridCol w="2376117"/>
                <a:gridCol w="410333"/>
                <a:gridCol w="610729"/>
                <a:gridCol w="820667"/>
                <a:gridCol w="820667"/>
                <a:gridCol w="610729"/>
                <a:gridCol w="610729"/>
                <a:gridCol w="610729"/>
              </a:tblGrid>
              <a:tr h="2667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Unannounced Resource Capacity Testing Summary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01/01/2014 to 12/31/2015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Distinct 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Distinct QSE's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 of 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107890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Passed: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Failed: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Cap. of Resources Passed: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Cap. Of Resources Failed: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Reached and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Not Reached: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Not Reached and Not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Reached but Not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MW Capacity Excess of Passed Resources: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MW Capacity Shortfall of Failed Resources: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-456.74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Net MW Capacity Excess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Resources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328.56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Left Arrow 1"/>
          <p:cNvSpPr/>
          <p:nvPr/>
        </p:nvSpPr>
        <p:spPr>
          <a:xfrm>
            <a:off x="6245592" y="4672933"/>
            <a:ext cx="2281188" cy="1219867"/>
          </a:xfrm>
          <a:prstGeom prst="leftArrow">
            <a:avLst>
              <a:gd name="adj1" fmla="val 66658"/>
              <a:gd name="adj2" fmla="val 50000"/>
            </a:avLst>
          </a:prstGeom>
          <a:solidFill>
            <a:schemeClr val="accent1">
              <a:tint val="100000"/>
              <a:shade val="100000"/>
              <a:satMod val="1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Net Tested MW Actually Higher than Telemetered HSLs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5469422" y="5134412"/>
            <a:ext cx="750770" cy="294614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7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 &amp; 2015 Unannounced Unit Testing Summary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142091"/>
              </p:ext>
            </p:extLst>
          </p:nvPr>
        </p:nvGraphicFramePr>
        <p:xfrm>
          <a:off x="379413" y="828675"/>
          <a:ext cx="8298422" cy="511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145304"/>
              </p:ext>
            </p:extLst>
          </p:nvPr>
        </p:nvGraphicFramePr>
        <p:xfrm>
          <a:off x="5573486" y="2770618"/>
          <a:ext cx="2220686" cy="891540"/>
        </p:xfrm>
        <a:graphic>
          <a:graphicData uri="http://schemas.openxmlformats.org/drawingml/2006/table">
            <a:tbl>
              <a:tblPr/>
              <a:tblGrid>
                <a:gridCol w="1110343"/>
                <a:gridCol w="1110343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Capacity Shortfall (T &gt; 95)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Shortfall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2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Summer </a:t>
            </a:r>
            <a:r>
              <a:rPr lang="en-US" sz="2000" dirty="0" smtClean="0"/>
              <a:t>2014 &amp; 2015 </a:t>
            </a:r>
            <a:r>
              <a:rPr lang="en-US" sz="2000" dirty="0"/>
              <a:t>Unannounced Unit Testing Summary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79413" y="828675"/>
          <a:ext cx="8229600" cy="511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975415"/>
              </p:ext>
            </p:extLst>
          </p:nvPr>
        </p:nvGraphicFramePr>
        <p:xfrm>
          <a:off x="457200" y="868680"/>
          <a:ext cx="822960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02568" y="5575856"/>
            <a:ext cx="287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of Unit Tests (179 tests)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Summer 2014 &amp; 2015 Unannounced Unit Testing Summary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786626"/>
              </p:ext>
            </p:extLst>
          </p:nvPr>
        </p:nvGraphicFramePr>
        <p:xfrm>
          <a:off x="1058863" y="1273334"/>
          <a:ext cx="6870700" cy="4535805"/>
        </p:xfrm>
        <a:graphic>
          <a:graphicData uri="http://schemas.openxmlformats.org/drawingml/2006/table">
            <a:tbl>
              <a:tblPr/>
              <a:tblGrid>
                <a:gridCol w="2376117"/>
                <a:gridCol w="410333"/>
                <a:gridCol w="610729"/>
                <a:gridCol w="820667"/>
                <a:gridCol w="820667"/>
                <a:gridCol w="610729"/>
                <a:gridCol w="610729"/>
                <a:gridCol w="610729"/>
              </a:tblGrid>
              <a:tr h="2667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Unannounced Resource Capacity Testing Summary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2014 &amp; Summer 2015 (June - September)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Distinct 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Distinct QSE's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 of 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Passed: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Failed: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Cap. of Resources Passed: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Cap. Of Resources Failed: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Reached and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Not Reached: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Not Reached and Not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Reached but Not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MW Capacity Excess of Passed Resources: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 Capacity Shortfall of Failed Resources: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-361.04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endParaRPr lang="en-US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r" fontAlgn="b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Net MW Capacity Excess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All Resources: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186.36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>
            <a:stCxn id="7" idx="6"/>
            <a:endCxn id="8" idx="1"/>
          </p:cNvCxnSpPr>
          <p:nvPr/>
        </p:nvCxnSpPr>
        <p:spPr>
          <a:xfrm>
            <a:off x="4321742" y="2657168"/>
            <a:ext cx="3228534" cy="371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9" idx="6"/>
            <a:endCxn id="8" idx="3"/>
          </p:cNvCxnSpPr>
          <p:nvPr/>
        </p:nvCxnSpPr>
        <p:spPr>
          <a:xfrm flipV="1">
            <a:off x="6274066" y="3533687"/>
            <a:ext cx="1276210" cy="1624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570972" y="2491132"/>
            <a:ext cx="750770" cy="332071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440328" y="2923673"/>
            <a:ext cx="750770" cy="7146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8373"/>
                </a:solidFill>
              </a:rPr>
              <a:t>0.5%</a:t>
            </a:r>
            <a:endParaRPr lang="en-US" sz="1200" b="1" dirty="0">
              <a:solidFill>
                <a:srgbClr val="008373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23296" y="4991736"/>
            <a:ext cx="750770" cy="332071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6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Summer 2014 &amp; 2015 Unannounced Unit Testing Summary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490545"/>
              </p:ext>
            </p:extLst>
          </p:nvPr>
        </p:nvGraphicFramePr>
        <p:xfrm>
          <a:off x="1058863" y="1273334"/>
          <a:ext cx="6870700" cy="4227195"/>
        </p:xfrm>
        <a:graphic>
          <a:graphicData uri="http://schemas.openxmlformats.org/drawingml/2006/table">
            <a:tbl>
              <a:tblPr/>
              <a:tblGrid>
                <a:gridCol w="2376117"/>
                <a:gridCol w="410333"/>
                <a:gridCol w="610729"/>
                <a:gridCol w="820667"/>
                <a:gridCol w="820667"/>
                <a:gridCol w="610729"/>
                <a:gridCol w="610729"/>
                <a:gridCol w="610729"/>
              </a:tblGrid>
              <a:tr h="2667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Unannounced Resource Capacity Testing Summary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2014 &amp; Summer 2015 (June - September)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Distinct 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Distinct QSE's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 of Resources Tested: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Passed: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 Failed: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Cap. of Resources Passed: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Cap. Of Resources Failed: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Reached and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Not Reached: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Not Reached and Not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HSL Reached but Not Sustained: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MW Capacity Excess of Passed Resources: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MW Capacity Shortfall of Failed Resources: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-361.04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Net MW Capacity Excess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All Resources: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186.36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Left Arrow 5"/>
          <p:cNvSpPr/>
          <p:nvPr/>
        </p:nvSpPr>
        <p:spPr>
          <a:xfrm>
            <a:off x="6258292" y="4647533"/>
            <a:ext cx="2281188" cy="1219867"/>
          </a:xfrm>
          <a:prstGeom prst="leftArrow">
            <a:avLst>
              <a:gd name="adj1" fmla="val 66658"/>
              <a:gd name="adj2" fmla="val 50000"/>
            </a:avLst>
          </a:prstGeom>
          <a:solidFill>
            <a:schemeClr val="accent1">
              <a:tint val="100000"/>
              <a:shade val="100000"/>
              <a:satMod val="1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Net Tested MW Actually Higher than Telemetered HSLs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5469422" y="5131349"/>
            <a:ext cx="750770" cy="294614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028562"/>
              </p:ext>
            </p:extLst>
          </p:nvPr>
        </p:nvGraphicFramePr>
        <p:xfrm>
          <a:off x="379413" y="828675"/>
          <a:ext cx="8229600" cy="511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Summer 2014 </a:t>
            </a:r>
            <a:r>
              <a:rPr lang="en-US" sz="2000" dirty="0" smtClean="0"/>
              <a:t>&amp; 2015 Unannounced </a:t>
            </a:r>
            <a:r>
              <a:rPr lang="en-US" sz="2000" dirty="0"/>
              <a:t>Unit Testing Summary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696733"/>
              </p:ext>
            </p:extLst>
          </p:nvPr>
        </p:nvGraphicFramePr>
        <p:xfrm>
          <a:off x="5631542" y="2941161"/>
          <a:ext cx="1973944" cy="891540"/>
        </p:xfrm>
        <a:graphic>
          <a:graphicData uri="http://schemas.openxmlformats.org/drawingml/2006/table">
            <a:tbl>
              <a:tblPr/>
              <a:tblGrid>
                <a:gridCol w="986972"/>
                <a:gridCol w="986972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Capacity Shortfall (T &gt; 95)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Shortfall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4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</TotalTime>
  <Words>880</Words>
  <Application>Microsoft Office PowerPoint</Application>
  <PresentationFormat>On-screen Show (4:3)</PresentationFormat>
  <Paragraphs>574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PowerPoint Presentation</vt:lpstr>
      <vt:lpstr>2014 &amp; 2015 Unannounced Unit Testing Summary</vt:lpstr>
      <vt:lpstr>2014 &amp; 2015 Unannounced Unit Testing Summary</vt:lpstr>
      <vt:lpstr>2014 &amp; 2015 Unannounced Unit Testing Summary</vt:lpstr>
      <vt:lpstr>2014 &amp; 2015 Unannounced Unit Testing Summary</vt:lpstr>
      <vt:lpstr>Summer 2014 &amp; 2015 Unannounced Unit Testing Summary</vt:lpstr>
      <vt:lpstr>Summer 2014 &amp; 2015 Unannounced Unit Testing Summary</vt:lpstr>
      <vt:lpstr>Summer 2014 &amp; 2015 Unannounced Unit Testing Summary</vt:lpstr>
      <vt:lpstr>Summer 2014 &amp; 2015 Unannounced Unit Testing Summary</vt:lpstr>
      <vt:lpstr>Summary</vt:lpstr>
      <vt:lpstr>Recommendation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Sandip</cp:lastModifiedBy>
  <cp:revision>149</cp:revision>
  <cp:lastPrinted>2013-01-30T23:16:36Z</cp:lastPrinted>
  <dcterms:created xsi:type="dcterms:W3CDTF">2010-04-12T23:12:02Z</dcterms:created>
  <dcterms:modified xsi:type="dcterms:W3CDTF">2016-02-03T19:27:39Z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