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2"/>
  </p:notesMasterIdLst>
  <p:handoutMasterIdLst>
    <p:handoutMasterId r:id="rId13"/>
  </p:handoutMasterIdLst>
  <p:sldIdLst>
    <p:sldId id="401" r:id="rId8"/>
    <p:sldId id="406" r:id="rId9"/>
    <p:sldId id="410" r:id="rId10"/>
    <p:sldId id="411" r:id="rId11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60" autoAdjust="0"/>
    <p:restoredTop sz="94595" autoAdjust="0"/>
  </p:normalViewPr>
  <p:slideViewPr>
    <p:cSldViewPr snapToGrid="0" snapToObjects="1">
      <p:cViewPr varScale="1">
        <p:scale>
          <a:sx n="74" d="100"/>
          <a:sy n="74" d="100"/>
        </p:scale>
        <p:origin x="1500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27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</a:t>
            </a:r>
            <a:r>
              <a:rPr lang="en-US" sz="1600" dirty="0"/>
              <a:t>Availability – December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err="1"/>
              <a:t>MarkeTrak</a:t>
            </a:r>
            <a:r>
              <a:rPr lang="en-US" sz="1600" dirty="0"/>
              <a:t> IT systems met all SLA targets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dirty="0">
                <a:solidFill>
                  <a:schemeClr val="tx2"/>
                </a:solidFill>
              </a:rPr>
              <a:t>Retail Transaction Processing (core hours) – 98.64% (99.9% target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Incidents &amp; Maintenance – December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12/30/15 – NAESB Issue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/>
              <a:t>ERCOT was unable to successfully send Retail Registration Transactions (Move Ins, Move Outs, Switches) from approximately 06:00 until 10:45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/>
              <a:t>997 Acknowledgements and 867 Usage Transactions were </a:t>
            </a:r>
            <a:r>
              <a:rPr lang="en-US" sz="1400" dirty="0" smtClean="0"/>
              <a:t>unaffected</a:t>
            </a:r>
            <a:endParaRPr lang="en-US" sz="1600" dirty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600" dirty="0" smtClean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600" dirty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January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/>
              <a:t>Retail Market IT systems met all SLA targets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</a:t>
            </a:r>
            <a:r>
              <a:rPr lang="en-US" sz="1600" dirty="0"/>
              <a:t>Maintenance – </a:t>
            </a:r>
            <a:r>
              <a:rPr lang="en-US" sz="1600" dirty="0" smtClean="0"/>
              <a:t>January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01/31/16 </a:t>
            </a:r>
            <a:r>
              <a:rPr lang="en-US" sz="1600" dirty="0"/>
              <a:t>– Planned Maintenance (Commercial Systems Site Failover – Retail </a:t>
            </a:r>
            <a:r>
              <a:rPr lang="en-US" sz="1600" dirty="0" smtClean="0"/>
              <a:t>Processing</a:t>
            </a:r>
            <a:r>
              <a:rPr lang="en-US" sz="1600" dirty="0"/>
              <a:t>,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)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63570"/>
            <a:ext cx="8818800" cy="18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400675"/>
          </a:xfrm>
        </p:spPr>
        <p:txBody>
          <a:bodyPr>
            <a:normAutofit/>
          </a:bodyPr>
          <a:lstStyle/>
          <a:p>
            <a:endParaRPr lang="en-US" sz="1600" b="1" kern="0" dirty="0" smtClean="0"/>
          </a:p>
          <a:p>
            <a:r>
              <a:rPr lang="en-US" sz="1600" b="1" kern="0" dirty="0" smtClean="0"/>
              <a:t>Improvements initiated in response to the February 17</a:t>
            </a:r>
            <a:r>
              <a:rPr lang="en-US" sz="1600" b="1" kern="0" baseline="30000" dirty="0" smtClean="0"/>
              <a:t>th</a:t>
            </a:r>
            <a:r>
              <a:rPr lang="en-US" sz="1600" b="1" kern="0" dirty="0" smtClean="0"/>
              <a:t> duplicate retail transactions incident</a:t>
            </a:r>
          </a:p>
          <a:p>
            <a:endParaRPr lang="en-US" sz="1600" b="1" kern="0" dirty="0" smtClean="0"/>
          </a:p>
          <a:p>
            <a:r>
              <a:rPr lang="en-US" sz="1600" b="1" kern="0" dirty="0" smtClean="0"/>
              <a:t>Goal: Migrate functionality to new platforms and retire legacy toolset</a:t>
            </a:r>
            <a:endParaRPr lang="en-US" sz="1600" kern="0" dirty="0" smtClean="0"/>
          </a:p>
          <a:p>
            <a:pPr lvl="1"/>
            <a:r>
              <a:rPr lang="en-US" sz="1600" b="1" kern="0" dirty="0" smtClean="0"/>
              <a:t>Current Status:</a:t>
            </a:r>
          </a:p>
          <a:p>
            <a:pPr lvl="2"/>
            <a:r>
              <a:rPr lang="en-US" sz="1600" b="1" kern="0" dirty="0" smtClean="0"/>
              <a:t>Complete</a:t>
            </a:r>
            <a:r>
              <a:rPr lang="en-US" sz="1600" i="1" kern="0" dirty="0" smtClean="0"/>
              <a:t> - </a:t>
            </a:r>
            <a:r>
              <a:rPr lang="en-US" sz="1600" kern="0" dirty="0" smtClean="0"/>
              <a:t>New outbound transaction flow monitor designed to alert when a five to ten minute transactional backlog exists</a:t>
            </a:r>
          </a:p>
          <a:p>
            <a:pPr lvl="2"/>
            <a:r>
              <a:rPr lang="en-US" sz="1600" b="1" kern="0" dirty="0" smtClean="0"/>
              <a:t>Complete </a:t>
            </a:r>
            <a:r>
              <a:rPr lang="en-US" sz="1600" kern="0" dirty="0"/>
              <a:t>- End-to-end pulse functionality monitoring for retail </a:t>
            </a:r>
            <a:r>
              <a:rPr lang="en-US" sz="1600" kern="0" dirty="0" smtClean="0"/>
              <a:t>transactions</a:t>
            </a:r>
            <a:endParaRPr lang="en-US" sz="1600" kern="0" dirty="0"/>
          </a:p>
          <a:p>
            <a:pPr lvl="3"/>
            <a:r>
              <a:rPr lang="en-US" sz="1600" dirty="0" smtClean="0"/>
              <a:t>Total inbound and outbound files monitored at the NAESB proxy using a data analytics tool</a:t>
            </a:r>
            <a:endParaRPr lang="en-US" sz="1600" kern="0" dirty="0" smtClean="0"/>
          </a:p>
          <a:p>
            <a:pPr lvl="2"/>
            <a:r>
              <a:rPr lang="en-US" sz="1600" b="1" kern="0" dirty="0" smtClean="0"/>
              <a:t>Complete </a:t>
            </a:r>
            <a:r>
              <a:rPr lang="en-US" sz="1600" kern="0" dirty="0"/>
              <a:t>–</a:t>
            </a:r>
            <a:r>
              <a:rPr lang="en-US" sz="1600" b="1" kern="0" dirty="0" smtClean="0"/>
              <a:t> </a:t>
            </a:r>
            <a:r>
              <a:rPr lang="en-US" sz="1600" kern="0" dirty="0" smtClean="0"/>
              <a:t>Migrate monitoring functionality to </a:t>
            </a:r>
            <a:r>
              <a:rPr lang="en-US" sz="1600" kern="0" dirty="0"/>
              <a:t>a supported </a:t>
            </a:r>
            <a:r>
              <a:rPr lang="en-US" sz="1600" kern="0" dirty="0" smtClean="0"/>
              <a:t>toolset</a:t>
            </a:r>
            <a:endParaRPr lang="en-US" sz="1600" kern="0" dirty="0"/>
          </a:p>
          <a:p>
            <a:pPr lvl="3"/>
            <a:r>
              <a:rPr lang="en-US" sz="1600" kern="0" dirty="0" smtClean="0"/>
              <a:t>84 </a:t>
            </a:r>
            <a:r>
              <a:rPr lang="en-US" sz="1600" kern="0" dirty="0"/>
              <a:t>of 84 </a:t>
            </a:r>
            <a:r>
              <a:rPr lang="en-US" sz="1600" kern="0" dirty="0" smtClean="0"/>
              <a:t>monitors 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19 </a:t>
            </a:r>
            <a:r>
              <a:rPr lang="en-US" sz="1600" kern="0" dirty="0"/>
              <a:t>of 19 directory monitors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11 </a:t>
            </a:r>
            <a:r>
              <a:rPr lang="en-US" sz="1600" kern="0" dirty="0"/>
              <a:t>of 11 reports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112 </a:t>
            </a:r>
            <a:r>
              <a:rPr lang="en-US" sz="1600" kern="0" dirty="0"/>
              <a:t>of 112 dashboards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3 </a:t>
            </a:r>
            <a:r>
              <a:rPr lang="en-US" sz="1600" kern="0" dirty="0"/>
              <a:t>of 3 business functions </a:t>
            </a:r>
            <a:r>
              <a:rPr lang="en-US" sz="1600" kern="0" dirty="0" smtClean="0"/>
              <a:t>complete</a:t>
            </a:r>
            <a:endParaRPr lang="en-US" sz="1600" dirty="0"/>
          </a:p>
          <a:p>
            <a:pPr marL="1371600" lvl="3" indent="0">
              <a:buNone/>
            </a:pPr>
            <a:endParaRPr lang="en-US" sz="1000" b="1" kern="0" dirty="0" smtClean="0"/>
          </a:p>
          <a:p>
            <a:pPr lvl="2"/>
            <a:endParaRPr lang="en-US" sz="1400" b="1" kern="0" dirty="0" smtClean="0"/>
          </a:p>
          <a:p>
            <a:pPr lvl="2"/>
            <a:endParaRPr lang="en-US" sz="1400" kern="0" dirty="0" smtClean="0"/>
          </a:p>
          <a:p>
            <a:pPr lvl="1"/>
            <a:endParaRPr lang="en-US" sz="16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Tool Migration Update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ERCOT Public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6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c34af464-7aa1-4edd-9be4-83dffc1cb92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10201</TotalTime>
  <Words>241</Words>
  <Application>Microsoft Office PowerPoint</Application>
  <PresentationFormat>On-screen Show (4:3)</PresentationFormat>
  <Paragraphs>67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Black</vt:lpstr>
      <vt:lpstr>Calibri</vt:lpstr>
      <vt:lpstr>Courier New</vt:lpstr>
      <vt:lpstr>Wingdings</vt:lpstr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  <vt:lpstr>MarkeTrak Performance</vt:lpstr>
      <vt:lpstr>Legacy Tool Migration Update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Clifton, Suzy</cp:lastModifiedBy>
  <cp:revision>414</cp:revision>
  <cp:lastPrinted>2015-03-02T23:22:39Z</cp:lastPrinted>
  <dcterms:created xsi:type="dcterms:W3CDTF">2010-04-12T23:12:02Z</dcterms:created>
  <dcterms:modified xsi:type="dcterms:W3CDTF">2016-02-02T14:43:25Z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