
<file path=[Content_Types].xml><?xml version="1.0" encoding="utf-8"?>
<Types xmlns="http://schemas.openxmlformats.org/package/2006/content-types">
  <Default Extension="png" ContentType="image/pn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3.xml" ContentType="application/vnd.openxmlformats-officedocument.theme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93467" r:id="rId4"/>
    <p:sldMasterId id="2147493479" r:id="rId5"/>
    <p:sldMasterId id="2147493491" r:id="rId6"/>
    <p:sldMasterId id="2147493503" r:id="rId7"/>
  </p:sldMasterIdLst>
  <p:notesMasterIdLst>
    <p:notesMasterId r:id="rId12"/>
  </p:notesMasterIdLst>
  <p:handoutMasterIdLst>
    <p:handoutMasterId r:id="rId13"/>
  </p:handoutMasterIdLst>
  <p:sldIdLst>
    <p:sldId id="401" r:id="rId8"/>
    <p:sldId id="406" r:id="rId9"/>
    <p:sldId id="410" r:id="rId10"/>
    <p:sldId id="411" r:id="rId11"/>
  </p:sldIdLst>
  <p:sldSz cx="9144000" cy="6858000" type="screen4x3"/>
  <p:notesSz cx="9236075" cy="7010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032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208">
          <p15:clr>
            <a:srgbClr val="A4A3A4"/>
          </p15:clr>
        </p15:guide>
        <p15:guide id="2" pos="2909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5386"/>
    <a:srgbClr val="55BAB7"/>
    <a:srgbClr val="00385E"/>
    <a:srgbClr val="C4E3E1"/>
    <a:srgbClr val="C0D1E2"/>
    <a:srgbClr val="00837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860" autoAdjust="0"/>
    <p:restoredTop sz="94595" autoAdjust="0"/>
  </p:normalViewPr>
  <p:slideViewPr>
    <p:cSldViewPr snapToGrid="0" snapToObjects="1">
      <p:cViewPr varScale="1">
        <p:scale>
          <a:sx n="74" d="100"/>
          <a:sy n="74" d="100"/>
        </p:scale>
        <p:origin x="1500" y="72"/>
      </p:cViewPr>
      <p:guideLst>
        <p:guide orient="horz" pos="4032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200" d="100"/>
        <a:sy n="200" d="100"/>
      </p:scale>
      <p:origin x="0" y="0"/>
    </p:cViewPr>
  </p:sorterViewPr>
  <p:notesViewPr>
    <p:cSldViewPr snapToGrid="0" snapToObjects="1" showGuides="1">
      <p:cViewPr varScale="1">
        <p:scale>
          <a:sx n="125" d="100"/>
          <a:sy n="125" d="100"/>
        </p:scale>
        <p:origin x="-1962" y="-102"/>
      </p:cViewPr>
      <p:guideLst>
        <p:guide orient="horz" pos="2208"/>
        <p:guide pos="2909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7" Type="http://schemas.openxmlformats.org/officeDocument/2006/relationships/slideMaster" Target="slideMasters/slideMaster4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4.xml"/><Relationship Id="rId5" Type="http://schemas.openxmlformats.org/officeDocument/2006/relationships/slideMaster" Target="slideMasters/slideMaster2.xml"/><Relationship Id="rId15" Type="http://schemas.openxmlformats.org/officeDocument/2006/relationships/viewProps" Target="viewProps.xml"/><Relationship Id="rId10" Type="http://schemas.openxmlformats.org/officeDocument/2006/relationships/slide" Target="slides/slide3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2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003136" cy="35076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230849" y="0"/>
            <a:ext cx="4003136" cy="35076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69DE495-51AC-4723-A7B4-B1B58AAC8C5A}" type="datetimeFigureOut">
              <a:rPr lang="en-US" smtClean="0"/>
              <a:t>2/2/2016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6658443"/>
            <a:ext cx="4003136" cy="3507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230849" y="6658443"/>
            <a:ext cx="4003136" cy="3507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0D1E90-E9C6-42A2-8EB7-24DAC221AC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878796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003136" cy="35076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230849" y="0"/>
            <a:ext cx="4003136" cy="35076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DF52B9-7E6C-4146-83FC-76B5AB271E46}" type="datetimeFigureOut">
              <a:rPr lang="en-US" smtClean="0"/>
              <a:t>2/2/2016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65438" y="525463"/>
            <a:ext cx="3505200" cy="2628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24444" y="3330420"/>
            <a:ext cx="7387187" cy="315444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6658443"/>
            <a:ext cx="4003136" cy="3507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230849" y="6658443"/>
            <a:ext cx="4003136" cy="3507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41B3D22-F502-4A52-A06E-717BD3D70E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2138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21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/>
          </a:p>
        </p:txBody>
      </p:sp>
      <p:sp>
        <p:nvSpPr>
          <p:cNvPr id="922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D62E46B9-32B7-40E7-9A82-BF397A6673AD}" type="slidenum">
              <a:rPr lang="en-US" smtClean="0">
                <a:solidFill>
                  <a:prstClr val="black"/>
                </a:solidFill>
              </a:rPr>
              <a:pPr eaLnBrk="1" hangingPunct="1"/>
              <a:t>1</a:t>
            </a:fld>
            <a:endParaRPr lang="en-US" smtClean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7715132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84C8E96-8577-4B68-8064-BDBA256C085D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666110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1B3D22-F502-4A52-A06E-717BD3D70E2C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17277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4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Cover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194425"/>
            <a:ext cx="2895600" cy="1998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ERCOT Public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663116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5CBE48-FA63-478E-8B3E-EC00F2B7C09B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srgbClr val="000000"/>
                </a:solidFill>
              </a:rPr>
              <a:t>ERCOT Public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srgbClr val="000000"/>
                </a:solidFill>
              </a:rPr>
              <a:t>February 2016</a:t>
            </a:r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80941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F2134A-645F-43EE-AFC5-4BFB5FBA1F4A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srgbClr val="000000"/>
                </a:solidFill>
              </a:rPr>
              <a:t>ERCOT Public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srgbClr val="000000"/>
                </a:solidFill>
              </a:rPr>
              <a:t>February 2016</a:t>
            </a:r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1319535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63CB5A9-6AED-41D7-9973-C3E52D0DDF91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srgbClr val="000000"/>
                </a:solidFill>
              </a:rPr>
              <a:t>ERCOT Public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srgbClr val="000000"/>
                </a:solidFill>
              </a:rPr>
              <a:t>February 2016</a:t>
            </a:r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679489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AEBB23-21DA-48A3-AC94-0BEAC5B162F5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srgbClr val="000000"/>
                </a:solidFill>
              </a:rPr>
              <a:t>ERCOT Public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srgbClr val="000000"/>
                </a:solidFill>
              </a:rPr>
              <a:t>February 2016</a:t>
            </a:r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159320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24544E-00D5-47D8-BAE9-43AD6AAC7B9D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srgbClr val="000000"/>
                </a:solidFill>
              </a:rPr>
              <a:t>ERCOT Public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srgbClr val="000000"/>
                </a:solidFill>
              </a:rPr>
              <a:t>February 2016</a:t>
            </a:r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376139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67500" y="0"/>
            <a:ext cx="2171700" cy="5791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2400" y="0"/>
            <a:ext cx="6362700" cy="5791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6E5927-58FF-4ECE-80AC-7C696E90D670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srgbClr val="000000"/>
                </a:solidFill>
              </a:rPr>
              <a:t>ERCOT Public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srgbClr val="000000"/>
                </a:solidFill>
              </a:rPr>
              <a:t>February 2016</a:t>
            </a:r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5150612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2" descr="logo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304800"/>
            <a:ext cx="12954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Line 14"/>
          <p:cNvSpPr>
            <a:spLocks noChangeShapeType="1"/>
          </p:cNvSpPr>
          <p:nvPr userDrawn="1"/>
        </p:nvSpPr>
        <p:spPr bwMode="auto">
          <a:xfrm>
            <a:off x="0" y="1143000"/>
            <a:ext cx="9144000" cy="0"/>
          </a:xfrm>
          <a:prstGeom prst="line">
            <a:avLst/>
          </a:prstGeom>
          <a:noFill/>
          <a:ln w="57150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43010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2343150" y="3581400"/>
            <a:ext cx="6343650" cy="1143000"/>
          </a:xfrm>
        </p:spPr>
        <p:txBody>
          <a:bodyPr/>
          <a:lstStyle>
            <a:lvl1pPr marL="0" indent="0">
              <a:buFontTx/>
              <a:buNone/>
              <a:defRPr b="0">
                <a:solidFill>
                  <a:schemeClr val="tx1"/>
                </a:solidFill>
                <a:latin typeface="Arial Black" pitchFamily="34" charset="0"/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3015" name="Rectangle 7"/>
          <p:cNvSpPr>
            <a:spLocks noGrp="1" noChangeArrowheads="1"/>
          </p:cNvSpPr>
          <p:nvPr>
            <p:ph type="ctrTitle"/>
          </p:nvPr>
        </p:nvSpPr>
        <p:spPr>
          <a:xfrm>
            <a:off x="2333625" y="1905000"/>
            <a:ext cx="6477000" cy="1241425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" name="Rectangle 10"/>
          <p:cNvSpPr>
            <a:spLocks noGrp="1" noChangeArrowheads="1"/>
          </p:cNvSpPr>
          <p:nvPr>
            <p:ph type="dt" sz="half" idx="10"/>
          </p:nvPr>
        </p:nvSpPr>
        <p:spPr>
          <a:xfrm>
            <a:off x="2333625" y="5467350"/>
            <a:ext cx="6276975" cy="476250"/>
          </a:xfrm>
        </p:spPr>
        <p:txBody>
          <a:bodyPr/>
          <a:lstStyle>
            <a:lvl1pPr>
              <a:defRPr sz="1800" b="1"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en-US" smtClean="0">
                <a:solidFill>
                  <a:srgbClr val="000000"/>
                </a:solidFill>
              </a:rPr>
              <a:t>February 2016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7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2333625" y="5067300"/>
            <a:ext cx="6276975" cy="419100"/>
          </a:xfrm>
        </p:spPr>
        <p:txBody>
          <a:bodyPr/>
          <a:lstStyle>
            <a:lvl1pPr algn="l">
              <a:defRPr sz="1800" b="1"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en-US">
                <a:solidFill>
                  <a:srgbClr val="000000"/>
                </a:solidFill>
              </a:rPr>
              <a:t>ERCOT Public</a:t>
            </a:r>
          </a:p>
        </p:txBody>
      </p:sp>
    </p:spTree>
    <p:extLst>
      <p:ext uri="{BB962C8B-B14F-4D97-AF65-F5344CB8AC3E}">
        <p14:creationId xmlns:p14="http://schemas.microsoft.com/office/powerpoint/2010/main" val="75456982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C6FCB9-52E2-41AE-801F-E0915C34B917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srgbClr val="000000"/>
                </a:solidFill>
              </a:rPr>
              <a:t>ERCOT Public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srgbClr val="000000"/>
                </a:solidFill>
              </a:rPr>
              <a:t>February 2016</a:t>
            </a:r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6153507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CFEAE9-A0CB-47FA-A0D5-50D8B972F85B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srgbClr val="000000"/>
                </a:solidFill>
              </a:rPr>
              <a:t>ERCOT Public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srgbClr val="000000"/>
                </a:solidFill>
              </a:rPr>
              <a:t>February 2016</a:t>
            </a:r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10527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066800"/>
            <a:ext cx="40386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066800"/>
            <a:ext cx="40386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F4E67A-B593-4113-8DC6-EA120DC45A37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US">
                <a:solidFill>
                  <a:srgbClr val="000000"/>
                </a:solidFill>
              </a:rPr>
              <a:t>ERCOT Public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2"/>
          </p:nvPr>
        </p:nvSpPr>
        <p:spPr>
          <a:xfrm>
            <a:off x="1143000" y="6477000"/>
            <a:ext cx="2133600" cy="47625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US" smtClean="0">
                <a:solidFill>
                  <a:srgbClr val="000000"/>
                </a:solidFill>
              </a:rPr>
              <a:t>February 2016</a:t>
            </a:r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67823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Cover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6"/>
          <p:cNvSpPr txBox="1">
            <a:spLocks/>
          </p:cNvSpPr>
          <p:nvPr userDrawn="1"/>
        </p:nvSpPr>
        <p:spPr>
          <a:xfrm>
            <a:off x="6705600" y="6068799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2066355A-084C-D24E-9AD2-7E4FC41EA627}" type="slidenum">
              <a:rPr lang="en-US" smtClean="0">
                <a:solidFill>
                  <a:schemeClr val="tx1"/>
                </a:solidFill>
              </a:rPr>
              <a:pPr/>
              <a:t>‹#›</a:t>
            </a:fld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194425"/>
            <a:ext cx="2895600" cy="1998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ERCOT Public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334803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B95AC3-10FB-43FB-A2DE-3CEE6D282FCE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srgbClr val="000000"/>
                </a:solidFill>
              </a:rPr>
              <a:t>ERCOT Public</a:t>
            </a:r>
          </a:p>
        </p:txBody>
      </p:sp>
      <p:sp>
        <p:nvSpPr>
          <p:cNvPr id="9" name="Rectangle 4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srgbClr val="000000"/>
                </a:solidFill>
              </a:rPr>
              <a:t>February 2016</a:t>
            </a:r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0543516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5CBE48-FA63-478E-8B3E-EC00F2B7C09B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srgbClr val="000000"/>
                </a:solidFill>
              </a:rPr>
              <a:t>ERCOT Public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srgbClr val="000000"/>
                </a:solidFill>
              </a:rPr>
              <a:t>February 2016</a:t>
            </a:r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5596121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F2134A-645F-43EE-AFC5-4BFB5FBA1F4A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srgbClr val="000000"/>
                </a:solidFill>
              </a:rPr>
              <a:t>ERCOT Public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srgbClr val="000000"/>
                </a:solidFill>
              </a:rPr>
              <a:t>February 2016</a:t>
            </a:r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524707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63CB5A9-6AED-41D7-9973-C3E52D0DDF91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srgbClr val="000000"/>
                </a:solidFill>
              </a:rPr>
              <a:t>ERCOT Public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srgbClr val="000000"/>
                </a:solidFill>
              </a:rPr>
              <a:t>February 2016</a:t>
            </a:r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165983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AEBB23-21DA-48A3-AC94-0BEAC5B162F5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srgbClr val="000000"/>
                </a:solidFill>
              </a:rPr>
              <a:t>ERCOT Public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srgbClr val="000000"/>
                </a:solidFill>
              </a:rPr>
              <a:t>February 2016</a:t>
            </a:r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2573308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24544E-00D5-47D8-BAE9-43AD6AAC7B9D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srgbClr val="000000"/>
                </a:solidFill>
              </a:rPr>
              <a:t>ERCOT Public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srgbClr val="000000"/>
                </a:solidFill>
              </a:rPr>
              <a:t>February 2016</a:t>
            </a:r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9047750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67500" y="0"/>
            <a:ext cx="2171700" cy="5791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2400" y="0"/>
            <a:ext cx="6362700" cy="5791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6E5927-58FF-4ECE-80AC-7C696E90D670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srgbClr val="000000"/>
                </a:solidFill>
              </a:rPr>
              <a:t>ERCOT Public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srgbClr val="000000"/>
                </a:solidFill>
              </a:rPr>
              <a:t>February 2016</a:t>
            </a:r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94674626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2" descr="logo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304800"/>
            <a:ext cx="12954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Line 14"/>
          <p:cNvSpPr>
            <a:spLocks noChangeShapeType="1"/>
          </p:cNvSpPr>
          <p:nvPr userDrawn="1"/>
        </p:nvSpPr>
        <p:spPr bwMode="auto">
          <a:xfrm>
            <a:off x="0" y="1143000"/>
            <a:ext cx="9144000" cy="0"/>
          </a:xfrm>
          <a:prstGeom prst="line">
            <a:avLst/>
          </a:prstGeom>
          <a:noFill/>
          <a:ln w="57150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43010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2343150" y="3581400"/>
            <a:ext cx="6343650" cy="1143000"/>
          </a:xfrm>
        </p:spPr>
        <p:txBody>
          <a:bodyPr/>
          <a:lstStyle>
            <a:lvl1pPr marL="0" indent="0">
              <a:buFontTx/>
              <a:buNone/>
              <a:defRPr b="0">
                <a:solidFill>
                  <a:schemeClr val="tx1"/>
                </a:solidFill>
                <a:latin typeface="Arial Black" pitchFamily="34" charset="0"/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3015" name="Rectangle 7"/>
          <p:cNvSpPr>
            <a:spLocks noGrp="1" noChangeArrowheads="1"/>
          </p:cNvSpPr>
          <p:nvPr>
            <p:ph type="ctrTitle"/>
          </p:nvPr>
        </p:nvSpPr>
        <p:spPr>
          <a:xfrm>
            <a:off x="2333625" y="1905000"/>
            <a:ext cx="6477000" cy="1241425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" name="Rectangle 10"/>
          <p:cNvSpPr>
            <a:spLocks noGrp="1" noChangeArrowheads="1"/>
          </p:cNvSpPr>
          <p:nvPr>
            <p:ph type="dt" sz="half" idx="10"/>
          </p:nvPr>
        </p:nvSpPr>
        <p:spPr>
          <a:xfrm>
            <a:off x="2333625" y="5467350"/>
            <a:ext cx="6276975" cy="476250"/>
          </a:xfrm>
        </p:spPr>
        <p:txBody>
          <a:bodyPr/>
          <a:lstStyle>
            <a:lvl1pPr>
              <a:defRPr sz="1800" b="1"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en-US" smtClean="0">
                <a:solidFill>
                  <a:srgbClr val="000000"/>
                </a:solidFill>
              </a:rPr>
              <a:t>February 2016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7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2333625" y="5067300"/>
            <a:ext cx="6276975" cy="419100"/>
          </a:xfrm>
        </p:spPr>
        <p:txBody>
          <a:bodyPr/>
          <a:lstStyle>
            <a:lvl1pPr algn="l">
              <a:defRPr sz="1800" b="1"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en-US">
                <a:solidFill>
                  <a:srgbClr val="000000"/>
                </a:solidFill>
              </a:rPr>
              <a:t>ERCOT Public</a:t>
            </a:r>
          </a:p>
        </p:txBody>
      </p:sp>
    </p:spTree>
    <p:extLst>
      <p:ext uri="{BB962C8B-B14F-4D97-AF65-F5344CB8AC3E}">
        <p14:creationId xmlns:p14="http://schemas.microsoft.com/office/powerpoint/2010/main" val="2051298296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C6FCB9-52E2-41AE-801F-E0915C34B917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srgbClr val="000000"/>
                </a:solidFill>
              </a:rPr>
              <a:t>ERCOT Public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srgbClr val="000000"/>
                </a:solidFill>
              </a:rPr>
              <a:t>February 2016</a:t>
            </a:r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2017530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CFEAE9-A0CB-47FA-A0D5-50D8B972F85B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srgbClr val="000000"/>
                </a:solidFill>
              </a:rPr>
              <a:t>ERCOT Public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srgbClr val="000000"/>
                </a:solidFill>
              </a:rPr>
              <a:t>February 2016</a:t>
            </a:r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66075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 userDrawn="1"/>
        </p:nvCxnSpPr>
        <p:spPr>
          <a:xfrm>
            <a:off x="247650" y="640808"/>
            <a:ext cx="8648700" cy="0"/>
          </a:xfrm>
          <a:prstGeom prst="line">
            <a:avLst/>
          </a:prstGeom>
          <a:ln w="15875"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Slide Number Placeholder 6"/>
          <p:cNvSpPr txBox="1">
            <a:spLocks/>
          </p:cNvSpPr>
          <p:nvPr userDrawn="1"/>
        </p:nvSpPr>
        <p:spPr>
          <a:xfrm>
            <a:off x="6705600" y="6202150"/>
            <a:ext cx="2133600" cy="1825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2066355A-084C-D24E-9AD2-7E4FC41EA627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1" name="Title Placeholder 1"/>
          <p:cNvSpPr>
            <a:spLocks noGrp="1"/>
          </p:cNvSpPr>
          <p:nvPr>
            <p:ph type="title"/>
          </p:nvPr>
        </p:nvSpPr>
        <p:spPr>
          <a:xfrm>
            <a:off x="379663" y="179143"/>
            <a:ext cx="8458200" cy="46166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 sz="2400" b="1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3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194425"/>
            <a:ext cx="2895600" cy="1998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ERCOT Public</a:t>
            </a: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0982529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066800"/>
            <a:ext cx="40386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066800"/>
            <a:ext cx="40386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F4E67A-B593-4113-8DC6-EA120DC45A37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US">
                <a:solidFill>
                  <a:srgbClr val="000000"/>
                </a:solidFill>
              </a:rPr>
              <a:t>ERCOT Public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2"/>
          </p:nvPr>
        </p:nvSpPr>
        <p:spPr>
          <a:xfrm>
            <a:off x="1143000" y="6477000"/>
            <a:ext cx="2133600" cy="47625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US" smtClean="0">
                <a:solidFill>
                  <a:srgbClr val="000000"/>
                </a:solidFill>
              </a:rPr>
              <a:t>February 2016</a:t>
            </a:r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2333515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B95AC3-10FB-43FB-A2DE-3CEE6D282FCE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srgbClr val="000000"/>
                </a:solidFill>
              </a:rPr>
              <a:t>ERCOT Public</a:t>
            </a:r>
          </a:p>
        </p:txBody>
      </p:sp>
      <p:sp>
        <p:nvSpPr>
          <p:cNvPr id="9" name="Rectangle 4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srgbClr val="000000"/>
                </a:solidFill>
              </a:rPr>
              <a:t>February 2016</a:t>
            </a:r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40987756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5CBE48-FA63-478E-8B3E-EC00F2B7C09B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srgbClr val="000000"/>
                </a:solidFill>
              </a:rPr>
              <a:t>ERCOT Public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srgbClr val="000000"/>
                </a:solidFill>
              </a:rPr>
              <a:t>February 2016</a:t>
            </a:r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44202990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F2134A-645F-43EE-AFC5-4BFB5FBA1F4A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srgbClr val="000000"/>
                </a:solidFill>
              </a:rPr>
              <a:t>ERCOT Public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srgbClr val="000000"/>
                </a:solidFill>
              </a:rPr>
              <a:t>February 2016</a:t>
            </a:r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38324347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63CB5A9-6AED-41D7-9973-C3E52D0DDF91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srgbClr val="000000"/>
                </a:solidFill>
              </a:rPr>
              <a:t>ERCOT Public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srgbClr val="000000"/>
                </a:solidFill>
              </a:rPr>
              <a:t>February 2016</a:t>
            </a:r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100307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AEBB23-21DA-48A3-AC94-0BEAC5B162F5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srgbClr val="000000"/>
                </a:solidFill>
              </a:rPr>
              <a:t>ERCOT Public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srgbClr val="000000"/>
                </a:solidFill>
              </a:rPr>
              <a:t>February 2016</a:t>
            </a:r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1119816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24544E-00D5-47D8-BAE9-43AD6AAC7B9D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srgbClr val="000000"/>
                </a:solidFill>
              </a:rPr>
              <a:t>ERCOT Public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srgbClr val="000000"/>
                </a:solidFill>
              </a:rPr>
              <a:t>February 2016</a:t>
            </a:r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78394000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67500" y="0"/>
            <a:ext cx="2171700" cy="5791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2400" y="0"/>
            <a:ext cx="6362700" cy="5791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6E5927-58FF-4ECE-80AC-7C696E90D670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srgbClr val="000000"/>
                </a:solidFill>
              </a:rPr>
              <a:t>ERCOT Public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srgbClr val="000000"/>
                </a:solidFill>
              </a:rPr>
              <a:t>February 2016</a:t>
            </a:r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74721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9664" y="828675"/>
            <a:ext cx="8229600" cy="511651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247650" y="640808"/>
            <a:ext cx="8648700" cy="0"/>
          </a:xfrm>
          <a:prstGeom prst="line">
            <a:avLst/>
          </a:prstGeom>
          <a:ln w="15875"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Slide Number Placeholder 6"/>
          <p:cNvSpPr txBox="1">
            <a:spLocks/>
          </p:cNvSpPr>
          <p:nvPr userDrawn="1"/>
        </p:nvSpPr>
        <p:spPr>
          <a:xfrm>
            <a:off x="6705600" y="6068799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2066355A-084C-D24E-9AD2-7E4FC41EA627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2" name="Title Placeholder 1"/>
          <p:cNvSpPr>
            <a:spLocks noGrp="1"/>
          </p:cNvSpPr>
          <p:nvPr>
            <p:ph type="title"/>
          </p:nvPr>
        </p:nvSpPr>
        <p:spPr>
          <a:xfrm>
            <a:off x="379664" y="179143"/>
            <a:ext cx="8459536" cy="46166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 sz="2400" b="1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194425"/>
            <a:ext cx="2895600" cy="1998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ERCOT Public</a:t>
            </a: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570037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2" descr="logo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304800"/>
            <a:ext cx="12954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Line 14"/>
          <p:cNvSpPr>
            <a:spLocks noChangeShapeType="1"/>
          </p:cNvSpPr>
          <p:nvPr userDrawn="1"/>
        </p:nvSpPr>
        <p:spPr bwMode="auto">
          <a:xfrm>
            <a:off x="0" y="1143000"/>
            <a:ext cx="9144000" cy="0"/>
          </a:xfrm>
          <a:prstGeom prst="line">
            <a:avLst/>
          </a:prstGeom>
          <a:noFill/>
          <a:ln w="57150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43010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2343150" y="3581400"/>
            <a:ext cx="6343650" cy="1143000"/>
          </a:xfrm>
        </p:spPr>
        <p:txBody>
          <a:bodyPr/>
          <a:lstStyle>
            <a:lvl1pPr marL="0" indent="0">
              <a:buFontTx/>
              <a:buNone/>
              <a:defRPr b="0">
                <a:solidFill>
                  <a:schemeClr val="tx1"/>
                </a:solidFill>
                <a:latin typeface="Arial Black" pitchFamily="34" charset="0"/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3015" name="Rectangle 7"/>
          <p:cNvSpPr>
            <a:spLocks noGrp="1" noChangeArrowheads="1"/>
          </p:cNvSpPr>
          <p:nvPr>
            <p:ph type="ctrTitle"/>
          </p:nvPr>
        </p:nvSpPr>
        <p:spPr>
          <a:xfrm>
            <a:off x="2333625" y="1905000"/>
            <a:ext cx="6477000" cy="1241425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" name="Rectangle 10"/>
          <p:cNvSpPr>
            <a:spLocks noGrp="1" noChangeArrowheads="1"/>
          </p:cNvSpPr>
          <p:nvPr>
            <p:ph type="dt" sz="half" idx="10"/>
          </p:nvPr>
        </p:nvSpPr>
        <p:spPr>
          <a:xfrm>
            <a:off x="2333625" y="5467350"/>
            <a:ext cx="6276975" cy="476250"/>
          </a:xfrm>
        </p:spPr>
        <p:txBody>
          <a:bodyPr/>
          <a:lstStyle>
            <a:lvl1pPr>
              <a:defRPr sz="1800" b="1"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en-US" smtClean="0">
                <a:solidFill>
                  <a:srgbClr val="000000"/>
                </a:solidFill>
              </a:rPr>
              <a:t>February 2016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7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2333625" y="5067300"/>
            <a:ext cx="6276975" cy="419100"/>
          </a:xfrm>
        </p:spPr>
        <p:txBody>
          <a:bodyPr/>
          <a:lstStyle>
            <a:lvl1pPr algn="l">
              <a:defRPr sz="1800" b="1"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en-US">
                <a:solidFill>
                  <a:srgbClr val="000000"/>
                </a:solidFill>
              </a:rPr>
              <a:t>ERCOT Public</a:t>
            </a:r>
          </a:p>
        </p:txBody>
      </p:sp>
    </p:spTree>
    <p:extLst>
      <p:ext uri="{BB962C8B-B14F-4D97-AF65-F5344CB8AC3E}">
        <p14:creationId xmlns:p14="http://schemas.microsoft.com/office/powerpoint/2010/main" val="40212637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C6FCB9-52E2-41AE-801F-E0915C34B917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srgbClr val="000000"/>
                </a:solidFill>
              </a:rPr>
              <a:t>ERCOT Public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srgbClr val="000000"/>
                </a:solidFill>
              </a:rPr>
              <a:t>February 2016</a:t>
            </a:r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88706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CFEAE9-A0CB-47FA-A0D5-50D8B972F85B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srgbClr val="000000"/>
                </a:solidFill>
              </a:rPr>
              <a:t>ERCOT Public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srgbClr val="000000"/>
                </a:solidFill>
              </a:rPr>
              <a:t>February 2016</a:t>
            </a:r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1446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066800"/>
            <a:ext cx="40386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066800"/>
            <a:ext cx="40386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F4E67A-B593-4113-8DC6-EA120DC45A37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US">
                <a:solidFill>
                  <a:srgbClr val="000000"/>
                </a:solidFill>
              </a:rPr>
              <a:t>ERCOT Public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2"/>
          </p:nvPr>
        </p:nvSpPr>
        <p:spPr>
          <a:xfrm>
            <a:off x="1143000" y="6477000"/>
            <a:ext cx="2133600" cy="47625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US" smtClean="0">
                <a:solidFill>
                  <a:srgbClr val="000000"/>
                </a:solidFill>
              </a:rPr>
              <a:t>February 2016</a:t>
            </a:r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93264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B95AC3-10FB-43FB-A2DE-3CEE6D282FCE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srgbClr val="000000"/>
                </a:solidFill>
              </a:rPr>
              <a:t>ERCOT Public</a:t>
            </a:r>
          </a:p>
        </p:txBody>
      </p:sp>
      <p:sp>
        <p:nvSpPr>
          <p:cNvPr id="9" name="Rectangle 4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srgbClr val="000000"/>
                </a:solidFill>
              </a:rPr>
              <a:t>February 2016</a:t>
            </a:r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63801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2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7.xml"/><Relationship Id="rId7" Type="http://schemas.openxmlformats.org/officeDocument/2006/relationships/slideLayout" Target="../slideLayouts/slideLayout11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Relationship Id="rId6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5.xml"/><Relationship Id="rId5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4.xml"/><Relationship Id="rId4" Type="http://schemas.openxmlformats.org/officeDocument/2006/relationships/slideLayout" Target="../slideLayouts/slideLayout8.xml"/><Relationship Id="rId9" Type="http://schemas.openxmlformats.org/officeDocument/2006/relationships/slideLayout" Target="../slideLayouts/slideLayout13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3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18.xml"/><Relationship Id="rId7" Type="http://schemas.openxmlformats.org/officeDocument/2006/relationships/slideLayout" Target="../slideLayouts/slideLayout22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17.xml"/><Relationship Id="rId1" Type="http://schemas.openxmlformats.org/officeDocument/2006/relationships/slideLayout" Target="../slideLayouts/slideLayout16.xml"/><Relationship Id="rId6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6.xml"/><Relationship Id="rId5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5.xml"/><Relationship Id="rId4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4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4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29.xml"/><Relationship Id="rId7" Type="http://schemas.openxmlformats.org/officeDocument/2006/relationships/slideLayout" Target="../slideLayouts/slideLayout33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28.xml"/><Relationship Id="rId1" Type="http://schemas.openxmlformats.org/officeDocument/2006/relationships/slideLayout" Target="../slideLayouts/slideLayout27.xml"/><Relationship Id="rId6" Type="http://schemas.openxmlformats.org/officeDocument/2006/relationships/slideLayout" Target="../slideLayouts/slideLayout32.xml"/><Relationship Id="rId11" Type="http://schemas.openxmlformats.org/officeDocument/2006/relationships/slideLayout" Target="../slideLayouts/slideLayout37.xml"/><Relationship Id="rId5" Type="http://schemas.openxmlformats.org/officeDocument/2006/relationships/slideLayout" Target="../slideLayouts/slideLayout31.xml"/><Relationship Id="rId10" Type="http://schemas.openxmlformats.org/officeDocument/2006/relationships/slideLayout" Target="../slideLayouts/slideLayout36.xml"/><Relationship Id="rId4" Type="http://schemas.openxmlformats.org/officeDocument/2006/relationships/slideLayout" Target="../slideLayouts/slideLayout30.xml"/><Relationship Id="rId9" Type="http://schemas.openxmlformats.org/officeDocument/2006/relationships/slideLayout" Target="../slideLayouts/slideLayout3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-168453"/>
            <a:ext cx="9144000" cy="7216953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2" name="Picture 11"/>
          <p:cNvPicPr>
            <a:picLocks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1" b="46868"/>
          <a:stretch/>
        </p:blipFill>
        <p:spPr>
          <a:xfrm>
            <a:off x="214884" y="0"/>
            <a:ext cx="8714232" cy="6858000"/>
          </a:xfrm>
          <a:prstGeom prst="rect">
            <a:avLst/>
          </a:prstGeom>
          <a:effectLst>
            <a:reflection stA="58000" endPos="1000" dir="5400000" sy="-100000" algn="bl" rotWithShape="0"/>
          </a:effectLst>
        </p:spPr>
      </p:pic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5975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February 2016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5975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ERCOT Public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5975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E1B48D-6708-5141-8A45-C2E8F9E8331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33397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93474" r:id="rId1"/>
    <p:sldLayoutId id="2147493475" r:id="rId2"/>
    <p:sldLayoutId id="2147493476" r:id="rId3"/>
    <p:sldLayoutId id="2147493477" r:id="rId4"/>
  </p:sldLayoutIdLst>
  <p:timing>
    <p:tnLst>
      <p:par>
        <p:cTn id="1" dur="indefinite" restart="never" nodeType="tmRoot"/>
      </p:par>
    </p:tnLst>
  </p:timing>
  <p:hf sldNum="0" hdr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066800"/>
            <a:ext cx="8229600" cy="472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355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cs typeface="+mn-cs"/>
              </a:defRPr>
            </a:lvl1pPr>
          </a:lstStyle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fld id="{A358B131-1F6E-415A-B53B-329E77A48CAE}" type="slidenum">
              <a:rPr lang="en-US">
                <a:solidFill>
                  <a:srgbClr val="000000"/>
                </a:solidFill>
              </a:rPr>
              <a:pPr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1028" name="Rectangle 7"/>
          <p:cNvSpPr>
            <a:spLocks noChangeArrowheads="1"/>
          </p:cNvSpPr>
          <p:nvPr/>
        </p:nvSpPr>
        <p:spPr bwMode="auto">
          <a:xfrm>
            <a:off x="0" y="6235700"/>
            <a:ext cx="9144000" cy="622300"/>
          </a:xfrm>
          <a:prstGeom prst="rect">
            <a:avLst/>
          </a:prstGeom>
          <a:solidFill>
            <a:srgbClr val="ECECE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cs typeface="Arial" charset="0"/>
            </a:endParaRPr>
          </a:p>
        </p:txBody>
      </p:sp>
      <p:pic>
        <p:nvPicPr>
          <p:cNvPr id="1029" name="Picture 8" descr="logo_C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500" y="6289675"/>
            <a:ext cx="854075" cy="479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52400" y="0"/>
            <a:ext cx="86868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355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6248400" y="6457950"/>
            <a:ext cx="2514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>
                <a:cs typeface="+mn-cs"/>
              </a:defRPr>
            </a:lvl1pPr>
          </a:lstStyle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>
                <a:solidFill>
                  <a:srgbClr val="000000"/>
                </a:solidFill>
              </a:rPr>
              <a:t>ERCOT Public</a:t>
            </a:r>
          </a:p>
        </p:txBody>
      </p:sp>
      <p:sp>
        <p:nvSpPr>
          <p:cNvPr id="1032" name="Line 11"/>
          <p:cNvSpPr>
            <a:spLocks noChangeShapeType="1"/>
          </p:cNvSpPr>
          <p:nvPr/>
        </p:nvSpPr>
        <p:spPr bwMode="auto">
          <a:xfrm>
            <a:off x="1069975" y="6457950"/>
            <a:ext cx="0" cy="2190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2355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43000" y="645795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>
                <a:cs typeface="+mn-cs"/>
              </a:defRPr>
            </a:lvl1pPr>
          </a:lstStyle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mtClean="0">
                <a:solidFill>
                  <a:srgbClr val="000000"/>
                </a:solidFill>
              </a:rPr>
              <a:t>February 2016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034" name="Line 12"/>
          <p:cNvSpPr>
            <a:spLocks noChangeShapeType="1"/>
          </p:cNvSpPr>
          <p:nvPr/>
        </p:nvSpPr>
        <p:spPr bwMode="auto">
          <a:xfrm>
            <a:off x="0" y="673100"/>
            <a:ext cx="9144000" cy="0"/>
          </a:xfrm>
          <a:prstGeom prst="line">
            <a:avLst/>
          </a:prstGeom>
          <a:noFill/>
          <a:ln w="57150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1035" name="Rectangle 13"/>
          <p:cNvSpPr>
            <a:spLocks noChangeArrowheads="1"/>
          </p:cNvSpPr>
          <p:nvPr/>
        </p:nvSpPr>
        <p:spPr bwMode="auto">
          <a:xfrm>
            <a:off x="3429000" y="6477000"/>
            <a:ext cx="2514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fld id="{A9AB3048-F455-4A6C-AB20-509BC68DBB60}" type="slidenum">
              <a:rPr lang="en-US" sz="1200">
                <a:solidFill>
                  <a:srgbClr val="000000"/>
                </a:solidFill>
                <a:cs typeface="Arial" charset="0"/>
              </a:rPr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sz="1200">
              <a:solidFill>
                <a:srgbClr val="000000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988160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93480" r:id="rId1"/>
    <p:sldLayoutId id="2147493481" r:id="rId2"/>
    <p:sldLayoutId id="2147493482" r:id="rId3"/>
    <p:sldLayoutId id="2147493483" r:id="rId4"/>
    <p:sldLayoutId id="2147493484" r:id="rId5"/>
    <p:sldLayoutId id="2147493485" r:id="rId6"/>
    <p:sldLayoutId id="2147493486" r:id="rId7"/>
    <p:sldLayoutId id="2147493487" r:id="rId8"/>
    <p:sldLayoutId id="2147493488" r:id="rId9"/>
    <p:sldLayoutId id="2147493489" r:id="rId10"/>
    <p:sldLayoutId id="2147493490" r:id="rId11"/>
  </p:sldLayoutIdLst>
  <p:hf sldNum="0"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0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000">
          <a:solidFill>
            <a:schemeClr val="tx1"/>
          </a:solidFill>
          <a:latin typeface="Arial Black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000">
          <a:solidFill>
            <a:schemeClr val="tx1"/>
          </a:solidFill>
          <a:latin typeface="Arial Black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000">
          <a:solidFill>
            <a:schemeClr val="tx1"/>
          </a:solidFill>
          <a:latin typeface="Arial Black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000">
          <a:solidFill>
            <a:schemeClr val="tx1"/>
          </a:solidFill>
          <a:latin typeface="Arial Black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000">
          <a:solidFill>
            <a:schemeClr val="bg1"/>
          </a:solidFill>
          <a:latin typeface="Arial Black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000">
          <a:solidFill>
            <a:schemeClr val="bg1"/>
          </a:solidFill>
          <a:latin typeface="Arial Black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000">
          <a:solidFill>
            <a:schemeClr val="bg1"/>
          </a:solidFill>
          <a:latin typeface="Arial Black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000">
          <a:solidFill>
            <a:schemeClr val="bg1"/>
          </a:solidFill>
          <a:latin typeface="Arial Black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000" b="1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066800"/>
            <a:ext cx="8229600" cy="472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355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cs typeface="+mn-cs"/>
              </a:defRPr>
            </a:lvl1pPr>
          </a:lstStyle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fld id="{A358B131-1F6E-415A-B53B-329E77A48CAE}" type="slidenum">
              <a:rPr lang="en-US">
                <a:solidFill>
                  <a:srgbClr val="000000"/>
                </a:solidFill>
              </a:rPr>
              <a:pPr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1028" name="Rectangle 7"/>
          <p:cNvSpPr>
            <a:spLocks noChangeArrowheads="1"/>
          </p:cNvSpPr>
          <p:nvPr/>
        </p:nvSpPr>
        <p:spPr bwMode="auto">
          <a:xfrm>
            <a:off x="0" y="6235700"/>
            <a:ext cx="9144000" cy="622300"/>
          </a:xfrm>
          <a:prstGeom prst="rect">
            <a:avLst/>
          </a:prstGeom>
          <a:solidFill>
            <a:srgbClr val="ECECE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cs typeface="Arial" charset="0"/>
            </a:endParaRPr>
          </a:p>
        </p:txBody>
      </p:sp>
      <p:pic>
        <p:nvPicPr>
          <p:cNvPr id="1029" name="Picture 8" descr="logo_C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500" y="6289675"/>
            <a:ext cx="854075" cy="479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52400" y="0"/>
            <a:ext cx="86868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355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6248400" y="6457950"/>
            <a:ext cx="2514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>
                <a:cs typeface="+mn-cs"/>
              </a:defRPr>
            </a:lvl1pPr>
          </a:lstStyle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>
                <a:solidFill>
                  <a:srgbClr val="000000"/>
                </a:solidFill>
              </a:rPr>
              <a:t>ERCOT Public</a:t>
            </a:r>
          </a:p>
        </p:txBody>
      </p:sp>
      <p:sp>
        <p:nvSpPr>
          <p:cNvPr id="1032" name="Line 11"/>
          <p:cNvSpPr>
            <a:spLocks noChangeShapeType="1"/>
          </p:cNvSpPr>
          <p:nvPr/>
        </p:nvSpPr>
        <p:spPr bwMode="auto">
          <a:xfrm>
            <a:off x="1069975" y="6457950"/>
            <a:ext cx="0" cy="2190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2355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43000" y="645795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>
                <a:cs typeface="+mn-cs"/>
              </a:defRPr>
            </a:lvl1pPr>
          </a:lstStyle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mtClean="0">
                <a:solidFill>
                  <a:srgbClr val="000000"/>
                </a:solidFill>
              </a:rPr>
              <a:t>February 2016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034" name="Line 12"/>
          <p:cNvSpPr>
            <a:spLocks noChangeShapeType="1"/>
          </p:cNvSpPr>
          <p:nvPr/>
        </p:nvSpPr>
        <p:spPr bwMode="auto">
          <a:xfrm>
            <a:off x="0" y="673100"/>
            <a:ext cx="9144000" cy="0"/>
          </a:xfrm>
          <a:prstGeom prst="line">
            <a:avLst/>
          </a:prstGeom>
          <a:noFill/>
          <a:ln w="57150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1035" name="Rectangle 13"/>
          <p:cNvSpPr>
            <a:spLocks noChangeArrowheads="1"/>
          </p:cNvSpPr>
          <p:nvPr/>
        </p:nvSpPr>
        <p:spPr bwMode="auto">
          <a:xfrm>
            <a:off x="3429000" y="6477000"/>
            <a:ext cx="2514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fld id="{A9AB3048-F455-4A6C-AB20-509BC68DBB60}" type="slidenum">
              <a:rPr lang="en-US" sz="1200">
                <a:solidFill>
                  <a:srgbClr val="000000"/>
                </a:solidFill>
                <a:cs typeface="Arial" charset="0"/>
              </a:rPr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sz="1200">
              <a:solidFill>
                <a:srgbClr val="000000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741502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93492" r:id="rId1"/>
    <p:sldLayoutId id="2147493493" r:id="rId2"/>
    <p:sldLayoutId id="2147493494" r:id="rId3"/>
    <p:sldLayoutId id="2147493495" r:id="rId4"/>
    <p:sldLayoutId id="2147493496" r:id="rId5"/>
    <p:sldLayoutId id="2147493497" r:id="rId6"/>
    <p:sldLayoutId id="2147493498" r:id="rId7"/>
    <p:sldLayoutId id="2147493499" r:id="rId8"/>
    <p:sldLayoutId id="2147493500" r:id="rId9"/>
    <p:sldLayoutId id="2147493501" r:id="rId10"/>
    <p:sldLayoutId id="2147493502" r:id="rId11"/>
  </p:sldLayoutIdLst>
  <p:hf sldNum="0"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0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000">
          <a:solidFill>
            <a:schemeClr val="tx1"/>
          </a:solidFill>
          <a:latin typeface="Arial Black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000">
          <a:solidFill>
            <a:schemeClr val="tx1"/>
          </a:solidFill>
          <a:latin typeface="Arial Black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000">
          <a:solidFill>
            <a:schemeClr val="tx1"/>
          </a:solidFill>
          <a:latin typeface="Arial Black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000">
          <a:solidFill>
            <a:schemeClr val="tx1"/>
          </a:solidFill>
          <a:latin typeface="Arial Black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000">
          <a:solidFill>
            <a:schemeClr val="bg1"/>
          </a:solidFill>
          <a:latin typeface="Arial Black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000">
          <a:solidFill>
            <a:schemeClr val="bg1"/>
          </a:solidFill>
          <a:latin typeface="Arial Black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000">
          <a:solidFill>
            <a:schemeClr val="bg1"/>
          </a:solidFill>
          <a:latin typeface="Arial Black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000">
          <a:solidFill>
            <a:schemeClr val="bg1"/>
          </a:solidFill>
          <a:latin typeface="Arial Black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000" b="1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066800"/>
            <a:ext cx="8229600" cy="472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355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cs typeface="+mn-cs"/>
              </a:defRPr>
            </a:lvl1pPr>
          </a:lstStyle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fld id="{A358B131-1F6E-415A-B53B-329E77A48CAE}" type="slidenum">
              <a:rPr lang="en-US">
                <a:solidFill>
                  <a:srgbClr val="000000"/>
                </a:solidFill>
              </a:rPr>
              <a:pPr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1028" name="Rectangle 7"/>
          <p:cNvSpPr>
            <a:spLocks noChangeArrowheads="1"/>
          </p:cNvSpPr>
          <p:nvPr/>
        </p:nvSpPr>
        <p:spPr bwMode="auto">
          <a:xfrm>
            <a:off x="0" y="6235700"/>
            <a:ext cx="9144000" cy="622300"/>
          </a:xfrm>
          <a:prstGeom prst="rect">
            <a:avLst/>
          </a:prstGeom>
          <a:solidFill>
            <a:srgbClr val="ECECE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cs typeface="Arial" charset="0"/>
            </a:endParaRPr>
          </a:p>
        </p:txBody>
      </p:sp>
      <p:pic>
        <p:nvPicPr>
          <p:cNvPr id="1029" name="Picture 8" descr="logo_C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500" y="6289675"/>
            <a:ext cx="854075" cy="479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52400" y="0"/>
            <a:ext cx="86868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355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6248400" y="6457950"/>
            <a:ext cx="2514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>
                <a:cs typeface="+mn-cs"/>
              </a:defRPr>
            </a:lvl1pPr>
          </a:lstStyle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>
                <a:solidFill>
                  <a:srgbClr val="000000"/>
                </a:solidFill>
              </a:rPr>
              <a:t>ERCOT Public</a:t>
            </a:r>
          </a:p>
        </p:txBody>
      </p:sp>
      <p:sp>
        <p:nvSpPr>
          <p:cNvPr id="1032" name="Line 11"/>
          <p:cNvSpPr>
            <a:spLocks noChangeShapeType="1"/>
          </p:cNvSpPr>
          <p:nvPr/>
        </p:nvSpPr>
        <p:spPr bwMode="auto">
          <a:xfrm>
            <a:off x="1069975" y="6457950"/>
            <a:ext cx="0" cy="2190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2355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43000" y="645795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>
                <a:cs typeface="+mn-cs"/>
              </a:defRPr>
            </a:lvl1pPr>
          </a:lstStyle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mtClean="0">
                <a:solidFill>
                  <a:srgbClr val="000000"/>
                </a:solidFill>
              </a:rPr>
              <a:t>February 2016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034" name="Line 12"/>
          <p:cNvSpPr>
            <a:spLocks noChangeShapeType="1"/>
          </p:cNvSpPr>
          <p:nvPr/>
        </p:nvSpPr>
        <p:spPr bwMode="auto">
          <a:xfrm>
            <a:off x="0" y="673100"/>
            <a:ext cx="9144000" cy="0"/>
          </a:xfrm>
          <a:prstGeom prst="line">
            <a:avLst/>
          </a:prstGeom>
          <a:noFill/>
          <a:ln w="57150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1035" name="Rectangle 13"/>
          <p:cNvSpPr>
            <a:spLocks noChangeArrowheads="1"/>
          </p:cNvSpPr>
          <p:nvPr/>
        </p:nvSpPr>
        <p:spPr bwMode="auto">
          <a:xfrm>
            <a:off x="3429000" y="6477000"/>
            <a:ext cx="2514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fld id="{A9AB3048-F455-4A6C-AB20-509BC68DBB60}" type="slidenum">
              <a:rPr lang="en-US" sz="1200">
                <a:solidFill>
                  <a:srgbClr val="000000"/>
                </a:solidFill>
                <a:cs typeface="Arial" charset="0"/>
              </a:rPr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sz="1200">
              <a:solidFill>
                <a:srgbClr val="000000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615739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93504" r:id="rId1"/>
    <p:sldLayoutId id="2147493505" r:id="rId2"/>
    <p:sldLayoutId id="2147493506" r:id="rId3"/>
    <p:sldLayoutId id="2147493507" r:id="rId4"/>
    <p:sldLayoutId id="2147493508" r:id="rId5"/>
    <p:sldLayoutId id="2147493509" r:id="rId6"/>
    <p:sldLayoutId id="2147493510" r:id="rId7"/>
    <p:sldLayoutId id="2147493511" r:id="rId8"/>
    <p:sldLayoutId id="2147493512" r:id="rId9"/>
    <p:sldLayoutId id="2147493513" r:id="rId10"/>
    <p:sldLayoutId id="2147493514" r:id="rId11"/>
  </p:sldLayoutIdLst>
  <p:hf sldNum="0"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0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000">
          <a:solidFill>
            <a:schemeClr val="tx1"/>
          </a:solidFill>
          <a:latin typeface="Arial Black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000">
          <a:solidFill>
            <a:schemeClr val="tx1"/>
          </a:solidFill>
          <a:latin typeface="Arial Black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000">
          <a:solidFill>
            <a:schemeClr val="tx1"/>
          </a:solidFill>
          <a:latin typeface="Arial Black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000">
          <a:solidFill>
            <a:schemeClr val="tx1"/>
          </a:solidFill>
          <a:latin typeface="Arial Black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000">
          <a:solidFill>
            <a:schemeClr val="bg1"/>
          </a:solidFill>
          <a:latin typeface="Arial Black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000">
          <a:solidFill>
            <a:schemeClr val="bg1"/>
          </a:solidFill>
          <a:latin typeface="Arial Black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000">
          <a:solidFill>
            <a:schemeClr val="bg1"/>
          </a:solidFill>
          <a:latin typeface="Arial Black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000">
          <a:solidFill>
            <a:schemeClr val="bg1"/>
          </a:solidFill>
          <a:latin typeface="Arial Black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000" b="1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8"/>
          <p:cNvSpPr>
            <a:spLocks noGrp="1" noChangeArrowheads="1"/>
          </p:cNvSpPr>
          <p:nvPr>
            <p:ph type="ctrTitle"/>
          </p:nvPr>
        </p:nvSpPr>
        <p:spPr>
          <a:xfrm>
            <a:off x="2333625" y="1905000"/>
            <a:ext cx="6019800" cy="1238250"/>
          </a:xfrm>
        </p:spPr>
        <p:txBody>
          <a:bodyPr/>
          <a:lstStyle/>
          <a:p>
            <a:pPr eaLnBrk="1" hangingPunct="1"/>
            <a:r>
              <a:rPr lang="en-US" dirty="0" smtClean="0"/>
              <a:t>Information Technology Report</a:t>
            </a:r>
          </a:p>
        </p:txBody>
      </p:sp>
      <p:sp>
        <p:nvSpPr>
          <p:cNvPr id="5123" name="Rectangle 20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Dave Pagliai</a:t>
            </a:r>
          </a:p>
          <a:p>
            <a:pPr eaLnBrk="1" hangingPunct="1"/>
            <a:r>
              <a:rPr lang="en-US" dirty="0" smtClean="0"/>
              <a:t>Manager, IT Support Services</a:t>
            </a:r>
          </a:p>
        </p:txBody>
      </p:sp>
      <p:sp>
        <p:nvSpPr>
          <p:cNvPr id="5124" name="Date Placeholder 5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mtClean="0">
                <a:solidFill>
                  <a:srgbClr val="000000"/>
                </a:solidFill>
              </a:rPr>
              <a:t>February 2016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125" name="Footer Placeholder 6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>
                <a:solidFill>
                  <a:srgbClr val="000000"/>
                </a:solidFill>
              </a:rPr>
              <a:t>ERCOT Public</a:t>
            </a:r>
          </a:p>
        </p:txBody>
      </p:sp>
    </p:spTree>
    <p:extLst>
      <p:ext uri="{BB962C8B-B14F-4D97-AF65-F5344CB8AC3E}">
        <p14:creationId xmlns:p14="http://schemas.microsoft.com/office/powerpoint/2010/main" val="22970414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/>
              <a:t>ERCOT Public</a:t>
            </a:r>
          </a:p>
        </p:txBody>
      </p:sp>
      <p:sp>
        <p:nvSpPr>
          <p:cNvPr id="6147" name="Date Placeholder 5"/>
          <p:cNvSpPr>
            <a:spLocks noGrp="1"/>
          </p:cNvSpPr>
          <p:nvPr>
            <p:ph type="dt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mtClean="0"/>
              <a:t>February 2016</a:t>
            </a:r>
            <a:endParaRPr lang="en-US" dirty="0"/>
          </a:p>
        </p:txBody>
      </p:sp>
      <p:sp>
        <p:nvSpPr>
          <p:cNvPr id="614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Incident Report Highlights</a:t>
            </a:r>
          </a:p>
        </p:txBody>
      </p:sp>
      <p:sp>
        <p:nvSpPr>
          <p:cNvPr id="410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17714" y="758372"/>
            <a:ext cx="8686800" cy="5410200"/>
          </a:xfrm>
          <a:ln>
            <a:miter lim="800000"/>
            <a:headEnd/>
            <a:tailEnd/>
          </a:ln>
        </p:spPr>
        <p:txBody>
          <a:bodyPr/>
          <a:lstStyle/>
          <a:p>
            <a:pPr marL="0" indent="0">
              <a:spcBef>
                <a:spcPts val="400"/>
              </a:spcBef>
              <a:spcAft>
                <a:spcPts val="0"/>
              </a:spcAft>
              <a:buFontTx/>
              <a:buNone/>
              <a:defRPr/>
            </a:pPr>
            <a:r>
              <a:rPr lang="en-US" sz="1600" dirty="0" smtClean="0"/>
              <a:t>Service </a:t>
            </a:r>
            <a:r>
              <a:rPr lang="en-US" sz="1600" dirty="0"/>
              <a:t>Availability – December</a:t>
            </a:r>
          </a:p>
          <a:p>
            <a:pPr lvl="1">
              <a:buClr>
                <a:srgbClr val="00B050"/>
              </a:buClr>
              <a:buFont typeface="Wingdings" pitchFamily="2" charset="2"/>
              <a:buChar char="ü"/>
              <a:defRPr/>
            </a:pPr>
            <a:r>
              <a:rPr lang="en-US" sz="1600" dirty="0" err="1"/>
              <a:t>MarkeTrak</a:t>
            </a:r>
            <a:r>
              <a:rPr lang="en-US" sz="1600" dirty="0"/>
              <a:t> IT systems met all SLA targets</a:t>
            </a:r>
          </a:p>
          <a:p>
            <a:pPr lvl="1">
              <a:buClr>
                <a:srgbClr val="FF0000"/>
              </a:buClr>
              <a:buFont typeface="Arial" panose="020B0604020202020204" pitchFamily="34" charset="0"/>
              <a:buChar char="X"/>
              <a:defRPr/>
            </a:pPr>
            <a:r>
              <a:rPr lang="en-US" sz="1600" dirty="0">
                <a:solidFill>
                  <a:schemeClr val="tx2"/>
                </a:solidFill>
              </a:rPr>
              <a:t>Retail Transaction Processing (core hours) – 98.64% (99.9% target</a:t>
            </a:r>
            <a:r>
              <a:rPr lang="en-US" sz="1600" dirty="0" smtClean="0">
                <a:solidFill>
                  <a:schemeClr val="tx2"/>
                </a:solidFill>
              </a:rPr>
              <a:t>)</a:t>
            </a:r>
            <a:endParaRPr lang="en-US" sz="1600" dirty="0"/>
          </a:p>
          <a:p>
            <a:pPr marL="0" indent="0">
              <a:buNone/>
            </a:pPr>
            <a:endParaRPr lang="en-US" sz="1600" dirty="0"/>
          </a:p>
          <a:p>
            <a:pPr marL="0" indent="0">
              <a:buNone/>
            </a:pPr>
            <a:r>
              <a:rPr lang="en-US" sz="1600" dirty="0"/>
              <a:t>Incidents &amp; Maintenance – December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1600" dirty="0"/>
              <a:t>12/30/15 – NAESB Issue</a:t>
            </a:r>
          </a:p>
          <a:p>
            <a:pPr lvl="2">
              <a:buFont typeface="Courier New" panose="02070309020205020404" pitchFamily="49" charset="0"/>
              <a:buChar char="o"/>
            </a:pPr>
            <a:r>
              <a:rPr lang="en-US" sz="1400" dirty="0"/>
              <a:t>ERCOT was unable to successfully send Retail Registration Transactions (Move Ins, Move Outs, Switches) from approximately 06:00 until 10:45</a:t>
            </a:r>
          </a:p>
          <a:p>
            <a:pPr lvl="2">
              <a:buFont typeface="Courier New" panose="02070309020205020404" pitchFamily="49" charset="0"/>
              <a:buChar char="o"/>
            </a:pPr>
            <a:r>
              <a:rPr lang="en-US" sz="1400" dirty="0"/>
              <a:t>997 Acknowledgements and 867 Usage Transactions were </a:t>
            </a:r>
            <a:r>
              <a:rPr lang="en-US" sz="1400" dirty="0" smtClean="0"/>
              <a:t>unaffected</a:t>
            </a:r>
            <a:endParaRPr lang="en-US" sz="1600" dirty="0"/>
          </a:p>
          <a:p>
            <a:pPr marL="0" indent="0">
              <a:spcBef>
                <a:spcPts val="400"/>
              </a:spcBef>
              <a:spcAft>
                <a:spcPts val="0"/>
              </a:spcAft>
              <a:buFontTx/>
              <a:buNone/>
              <a:defRPr/>
            </a:pPr>
            <a:endParaRPr lang="en-US" sz="1600" dirty="0" smtClean="0"/>
          </a:p>
          <a:p>
            <a:pPr marL="0" indent="0">
              <a:spcBef>
                <a:spcPts val="400"/>
              </a:spcBef>
              <a:spcAft>
                <a:spcPts val="0"/>
              </a:spcAft>
              <a:buFontTx/>
              <a:buNone/>
              <a:defRPr/>
            </a:pPr>
            <a:endParaRPr lang="en-US" sz="1600" dirty="0"/>
          </a:p>
          <a:p>
            <a:pPr marL="0" indent="0">
              <a:spcBef>
                <a:spcPts val="400"/>
              </a:spcBef>
              <a:spcAft>
                <a:spcPts val="0"/>
              </a:spcAft>
              <a:buFontTx/>
              <a:buNone/>
              <a:defRPr/>
            </a:pPr>
            <a:r>
              <a:rPr lang="en-US" sz="1600" dirty="0" smtClean="0"/>
              <a:t>Service Availability – January</a:t>
            </a:r>
          </a:p>
          <a:p>
            <a:pPr lvl="1">
              <a:buClr>
                <a:srgbClr val="00B050"/>
              </a:buClr>
              <a:buFont typeface="Wingdings" pitchFamily="2" charset="2"/>
              <a:buChar char="ü"/>
              <a:defRPr/>
            </a:pPr>
            <a:r>
              <a:rPr lang="en-US" sz="1600" dirty="0"/>
              <a:t>Retail Market IT systems met all SLA targets</a:t>
            </a:r>
          </a:p>
          <a:p>
            <a:pPr marL="0" indent="0">
              <a:buNone/>
            </a:pPr>
            <a:endParaRPr lang="en-US" sz="1600" dirty="0" smtClean="0"/>
          </a:p>
          <a:p>
            <a:pPr marL="0" indent="0">
              <a:buNone/>
            </a:pPr>
            <a:r>
              <a:rPr lang="en-US" sz="1600" dirty="0" smtClean="0"/>
              <a:t>Incidents &amp; </a:t>
            </a:r>
            <a:r>
              <a:rPr lang="en-US" sz="1600" dirty="0"/>
              <a:t>Maintenance – </a:t>
            </a:r>
            <a:r>
              <a:rPr lang="en-US" sz="1600" dirty="0" smtClean="0"/>
              <a:t>January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1600" dirty="0" smtClean="0"/>
              <a:t>01/31/16 </a:t>
            </a:r>
            <a:r>
              <a:rPr lang="en-US" sz="1600" dirty="0"/>
              <a:t>– Planned Maintenance (Commercial Systems Site Failover – Retail </a:t>
            </a:r>
            <a:r>
              <a:rPr lang="en-US" sz="1600" dirty="0" smtClean="0"/>
              <a:t>Processing</a:t>
            </a:r>
            <a:r>
              <a:rPr lang="en-US" sz="1600" dirty="0"/>
              <a:t>, </a:t>
            </a:r>
            <a:r>
              <a:rPr lang="en-US" sz="1600" dirty="0" err="1" smtClean="0"/>
              <a:t>MarkeTrak</a:t>
            </a:r>
            <a:r>
              <a:rPr lang="en-US" sz="1600" dirty="0" smtClean="0"/>
              <a:t>)</a:t>
            </a:r>
            <a:endParaRPr lang="en-US" sz="1600" dirty="0"/>
          </a:p>
          <a:p>
            <a:pPr marL="0" indent="0">
              <a:buNone/>
            </a:pPr>
            <a:endParaRPr lang="en-US" sz="1600" dirty="0"/>
          </a:p>
          <a:p>
            <a:pPr marL="0" indent="0">
              <a:buNone/>
            </a:pPr>
            <a:endParaRPr lang="en-US" sz="1600" dirty="0" smtClean="0"/>
          </a:p>
          <a:p>
            <a:pPr marL="0" indent="0">
              <a:buNone/>
            </a:pPr>
            <a:endParaRPr lang="en-US" sz="1600" dirty="0"/>
          </a:p>
          <a:p>
            <a:pPr marL="0" indent="0">
              <a:buNone/>
            </a:pPr>
            <a:endParaRPr lang="en-US" sz="1600" dirty="0" smtClean="0"/>
          </a:p>
          <a:p>
            <a:pPr marL="0" indent="0">
              <a:buNone/>
            </a:pPr>
            <a:endParaRPr lang="en-US" sz="1600" dirty="0"/>
          </a:p>
          <a:p>
            <a:pPr marL="0" indent="0">
              <a:buNone/>
            </a:pPr>
            <a:endParaRPr lang="en-US" sz="1600" dirty="0" smtClean="0"/>
          </a:p>
          <a:p>
            <a:pPr marL="0" indent="0">
              <a:buNone/>
            </a:pPr>
            <a:endParaRPr lang="en-US" sz="1600" dirty="0"/>
          </a:p>
          <a:p>
            <a:pPr marL="0" indent="0">
              <a:buNone/>
            </a:pPr>
            <a:endParaRPr lang="en-US" sz="1600" dirty="0" smtClean="0"/>
          </a:p>
          <a:p>
            <a:pPr marL="0" indent="0">
              <a:buNone/>
            </a:pPr>
            <a:endParaRPr lang="en-US" sz="1600" dirty="0"/>
          </a:p>
          <a:p>
            <a:pPr marL="0" indent="0">
              <a:buNone/>
            </a:pPr>
            <a:endParaRPr lang="en-US" sz="1600" dirty="0" smtClean="0"/>
          </a:p>
          <a:p>
            <a:pPr marL="0" indent="0">
              <a:buNone/>
            </a:pPr>
            <a:endParaRPr lang="en-US" sz="1600" dirty="0"/>
          </a:p>
          <a:p>
            <a:pPr marL="0" indent="0">
              <a:buNone/>
            </a:pPr>
            <a:endParaRPr lang="en-US" sz="1600" dirty="0" smtClean="0"/>
          </a:p>
          <a:p>
            <a:pPr marL="0" indent="0">
              <a:buNone/>
            </a:pPr>
            <a:endParaRPr lang="en-US" sz="1600" dirty="0"/>
          </a:p>
          <a:p>
            <a:pPr marL="0" indent="0">
              <a:buNone/>
            </a:pPr>
            <a:endParaRPr lang="en-US" sz="1600" dirty="0" smtClean="0"/>
          </a:p>
          <a:p>
            <a:pPr marL="0" indent="0">
              <a:buNone/>
            </a:pPr>
            <a:endParaRPr lang="en-US" sz="1600" dirty="0"/>
          </a:p>
          <a:p>
            <a:pPr marL="0" indent="0">
              <a:buNone/>
            </a:pPr>
            <a:endParaRPr lang="en-US" sz="1600" dirty="0" smtClean="0"/>
          </a:p>
          <a:p>
            <a:pPr marL="0" indent="0">
              <a:buNone/>
            </a:pPr>
            <a:endParaRPr lang="en-US" sz="1600" dirty="0"/>
          </a:p>
          <a:p>
            <a:pPr marL="0" indent="0">
              <a:buNone/>
            </a:pPr>
            <a:endParaRPr lang="en-US" sz="1600" dirty="0" smtClean="0"/>
          </a:p>
          <a:p>
            <a:pPr marL="0" indent="0">
              <a:buNone/>
            </a:pPr>
            <a:endParaRPr lang="en-US" sz="1600" dirty="0"/>
          </a:p>
          <a:p>
            <a:pPr lvl="2"/>
            <a:endParaRPr lang="en-US" sz="1400" dirty="0" smtClean="0"/>
          </a:p>
          <a:p>
            <a:pPr lvl="2"/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3415383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MarkeTrak</a:t>
            </a:r>
            <a:r>
              <a:rPr lang="en-US" dirty="0" smtClean="0"/>
              <a:t> Performance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ERCOT Public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February 2016</a:t>
            </a: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" y="1563570"/>
            <a:ext cx="8818800" cy="18654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15494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379664" y="828675"/>
            <a:ext cx="8229600" cy="5400675"/>
          </a:xfrm>
        </p:spPr>
        <p:txBody>
          <a:bodyPr>
            <a:normAutofit/>
          </a:bodyPr>
          <a:lstStyle/>
          <a:p>
            <a:endParaRPr lang="en-US" sz="1600" b="1" kern="0" dirty="0" smtClean="0"/>
          </a:p>
          <a:p>
            <a:r>
              <a:rPr lang="en-US" sz="1600" b="1" kern="0" dirty="0" smtClean="0"/>
              <a:t>Improvements initiated in response to the February 17</a:t>
            </a:r>
            <a:r>
              <a:rPr lang="en-US" sz="1600" b="1" kern="0" baseline="30000" dirty="0" smtClean="0"/>
              <a:t>th</a:t>
            </a:r>
            <a:r>
              <a:rPr lang="en-US" sz="1600" b="1" kern="0" dirty="0" smtClean="0"/>
              <a:t> duplicate retail transactions incident</a:t>
            </a:r>
          </a:p>
          <a:p>
            <a:endParaRPr lang="en-US" sz="1600" b="1" kern="0" dirty="0" smtClean="0"/>
          </a:p>
          <a:p>
            <a:r>
              <a:rPr lang="en-US" sz="1600" b="1" kern="0" dirty="0" smtClean="0"/>
              <a:t>Goal: Migrate functionality to new platforms and retire legacy toolset</a:t>
            </a:r>
            <a:endParaRPr lang="en-US" sz="1600" kern="0" dirty="0" smtClean="0"/>
          </a:p>
          <a:p>
            <a:pPr lvl="1"/>
            <a:r>
              <a:rPr lang="en-US" sz="1600" b="1" kern="0" dirty="0" smtClean="0"/>
              <a:t>Current Status:</a:t>
            </a:r>
          </a:p>
          <a:p>
            <a:pPr lvl="2"/>
            <a:r>
              <a:rPr lang="en-US" sz="1600" b="1" kern="0" dirty="0" smtClean="0"/>
              <a:t>Complete</a:t>
            </a:r>
            <a:r>
              <a:rPr lang="en-US" sz="1600" i="1" kern="0" dirty="0" smtClean="0"/>
              <a:t> - </a:t>
            </a:r>
            <a:r>
              <a:rPr lang="en-US" sz="1600" kern="0" dirty="0" smtClean="0"/>
              <a:t>New outbound transaction flow monitor designed to alert when a five to ten minute transactional backlog exists</a:t>
            </a:r>
          </a:p>
          <a:p>
            <a:pPr lvl="2"/>
            <a:r>
              <a:rPr lang="en-US" sz="1600" b="1" kern="0" dirty="0" smtClean="0"/>
              <a:t>Complete </a:t>
            </a:r>
            <a:r>
              <a:rPr lang="en-US" sz="1600" kern="0" dirty="0"/>
              <a:t>- End-to-end pulse functionality monitoring for retail </a:t>
            </a:r>
            <a:r>
              <a:rPr lang="en-US" sz="1600" kern="0" dirty="0" smtClean="0"/>
              <a:t>transactions</a:t>
            </a:r>
            <a:endParaRPr lang="en-US" sz="1600" kern="0" dirty="0"/>
          </a:p>
          <a:p>
            <a:pPr lvl="3"/>
            <a:r>
              <a:rPr lang="en-US" sz="1600" dirty="0" smtClean="0"/>
              <a:t>Total inbound and outbound files monitored at the NAESB proxy using a data analytics tool</a:t>
            </a:r>
            <a:endParaRPr lang="en-US" sz="1600" kern="0" dirty="0" smtClean="0"/>
          </a:p>
          <a:p>
            <a:pPr lvl="2"/>
            <a:r>
              <a:rPr lang="en-US" sz="1600" b="1" kern="0" dirty="0" smtClean="0"/>
              <a:t>Complete </a:t>
            </a:r>
            <a:r>
              <a:rPr lang="en-US" sz="1600" kern="0" dirty="0"/>
              <a:t>–</a:t>
            </a:r>
            <a:r>
              <a:rPr lang="en-US" sz="1600" b="1" kern="0" dirty="0" smtClean="0"/>
              <a:t> </a:t>
            </a:r>
            <a:r>
              <a:rPr lang="en-US" sz="1600" kern="0" dirty="0" smtClean="0"/>
              <a:t>Migrate monitoring functionality to </a:t>
            </a:r>
            <a:r>
              <a:rPr lang="en-US" sz="1600" kern="0" dirty="0"/>
              <a:t>a supported </a:t>
            </a:r>
            <a:r>
              <a:rPr lang="en-US" sz="1600" kern="0" dirty="0" smtClean="0"/>
              <a:t>toolset</a:t>
            </a:r>
            <a:endParaRPr lang="en-US" sz="1600" kern="0" dirty="0"/>
          </a:p>
          <a:p>
            <a:pPr lvl="3"/>
            <a:r>
              <a:rPr lang="en-US" sz="1600" kern="0" dirty="0" smtClean="0"/>
              <a:t>84 </a:t>
            </a:r>
            <a:r>
              <a:rPr lang="en-US" sz="1600" kern="0" dirty="0"/>
              <a:t>of 84 </a:t>
            </a:r>
            <a:r>
              <a:rPr lang="en-US" sz="1600" kern="0" dirty="0" smtClean="0"/>
              <a:t>monitors complete</a:t>
            </a:r>
            <a:endParaRPr lang="en-US" sz="1600" kern="0" dirty="0"/>
          </a:p>
          <a:p>
            <a:pPr lvl="3"/>
            <a:r>
              <a:rPr lang="en-US" sz="1600" kern="0" dirty="0" smtClean="0"/>
              <a:t>19 </a:t>
            </a:r>
            <a:r>
              <a:rPr lang="en-US" sz="1600" kern="0" dirty="0"/>
              <a:t>of 19 directory monitors </a:t>
            </a:r>
            <a:r>
              <a:rPr lang="en-US" sz="1600" kern="0" dirty="0" smtClean="0"/>
              <a:t>complete</a:t>
            </a:r>
            <a:endParaRPr lang="en-US" sz="1600" kern="0" dirty="0"/>
          </a:p>
          <a:p>
            <a:pPr lvl="3"/>
            <a:r>
              <a:rPr lang="en-US" sz="1600" kern="0" dirty="0" smtClean="0"/>
              <a:t>11 </a:t>
            </a:r>
            <a:r>
              <a:rPr lang="en-US" sz="1600" kern="0" dirty="0"/>
              <a:t>of 11 reports </a:t>
            </a:r>
            <a:r>
              <a:rPr lang="en-US" sz="1600" kern="0" dirty="0" smtClean="0"/>
              <a:t>complete</a:t>
            </a:r>
            <a:endParaRPr lang="en-US" sz="1600" kern="0" dirty="0"/>
          </a:p>
          <a:p>
            <a:pPr lvl="3"/>
            <a:r>
              <a:rPr lang="en-US" sz="1600" kern="0" dirty="0" smtClean="0"/>
              <a:t>112 </a:t>
            </a:r>
            <a:r>
              <a:rPr lang="en-US" sz="1600" kern="0" dirty="0"/>
              <a:t>of 112 dashboards </a:t>
            </a:r>
            <a:r>
              <a:rPr lang="en-US" sz="1600" kern="0" dirty="0" smtClean="0"/>
              <a:t>complete</a:t>
            </a:r>
            <a:endParaRPr lang="en-US" sz="1600" kern="0" dirty="0"/>
          </a:p>
          <a:p>
            <a:pPr lvl="3"/>
            <a:r>
              <a:rPr lang="en-US" sz="1600" kern="0" dirty="0" smtClean="0"/>
              <a:t>3 </a:t>
            </a:r>
            <a:r>
              <a:rPr lang="en-US" sz="1600" kern="0" dirty="0"/>
              <a:t>of 3 business functions </a:t>
            </a:r>
            <a:r>
              <a:rPr lang="en-US" sz="1600" kern="0" dirty="0" smtClean="0"/>
              <a:t>complete</a:t>
            </a:r>
            <a:endParaRPr lang="en-US" sz="1600" dirty="0"/>
          </a:p>
          <a:p>
            <a:pPr marL="1371600" lvl="3" indent="0">
              <a:buNone/>
            </a:pPr>
            <a:endParaRPr lang="en-US" sz="1000" b="1" kern="0" dirty="0" smtClean="0"/>
          </a:p>
          <a:p>
            <a:pPr lvl="2"/>
            <a:endParaRPr lang="en-US" sz="1400" b="1" kern="0" dirty="0" smtClean="0"/>
          </a:p>
          <a:p>
            <a:pPr lvl="2"/>
            <a:endParaRPr lang="en-US" sz="1400" kern="0" dirty="0" smtClean="0"/>
          </a:p>
          <a:p>
            <a:pPr lvl="1"/>
            <a:endParaRPr lang="en-US" sz="1600" b="1" dirty="0"/>
          </a:p>
        </p:txBody>
      </p:sp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Legacy Tool Migration Update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>
                <a:solidFill>
                  <a:srgbClr val="000000"/>
                </a:solidFill>
              </a:rPr>
              <a:t>February 2016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>
                <a:solidFill>
                  <a:srgbClr val="000000"/>
                </a:solidFill>
              </a:rPr>
              <a:t>ERCOT Public</a:t>
            </a:r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56102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ustom Design">
  <a:themeElements>
    <a:clrScheme name="ERCOT">
      <a:dk1>
        <a:sysClr val="windowText" lastClr="000000"/>
      </a:dk1>
      <a:lt1>
        <a:sysClr val="window" lastClr="FFFFFF"/>
      </a:lt1>
      <a:dk2>
        <a:srgbClr val="00385E"/>
      </a:dk2>
      <a:lt2>
        <a:srgbClr val="EEECE1"/>
      </a:lt2>
      <a:accent1>
        <a:srgbClr val="008373"/>
      </a:accent1>
      <a:accent2>
        <a:srgbClr val="1B5026"/>
      </a:accent2>
      <a:accent3>
        <a:srgbClr val="0F1423"/>
      </a:accent3>
      <a:accent4>
        <a:srgbClr val="400E22"/>
      </a:accent4>
      <a:accent5>
        <a:srgbClr val="E5E5E2"/>
      </a:accent5>
      <a:accent6>
        <a:srgbClr val="86878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1_Custom Design">
  <a:themeElements>
    <a:clrScheme name="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Custom Design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>
    <a:extraClrScheme>
      <a:clrScheme name="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2_Custom Design">
  <a:themeElements>
    <a:clrScheme name="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Custom Design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>
    <a:extraClrScheme>
      <a:clrScheme name="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3_Custom Design">
  <a:themeElements>
    <a:clrScheme name="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Custom Design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>
    <a:extraClrScheme>
      <a:clrScheme name="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1BECF69A8095C47A5FDC36D937BFC94" ma:contentTypeVersion="0" ma:contentTypeDescription="Create a new document." ma:contentTypeScope="" ma:versionID="51e0dcd167c135bf5b35199a55219b83">
  <xsd:schema xmlns:xsd="http://www.w3.org/2001/XMLSchema" xmlns:xs="http://www.w3.org/2001/XMLSchema" xmlns:p="http://schemas.microsoft.com/office/2006/metadata/properties" xmlns:ns2="c34af464-7aa1-4edd-9be4-83dffc1cb926" targetNamespace="http://schemas.microsoft.com/office/2006/metadata/properties" ma:root="true" ma:fieldsID="3a653c66fd0ce9b40621f227f901e684" ns2:_="">
    <xsd:import namespace="c34af464-7aa1-4edd-9be4-83dffc1cb926"/>
    <xsd:element name="properties">
      <xsd:complexType>
        <xsd:sequence>
          <xsd:element name="documentManagement">
            <xsd:complexType>
              <xsd:all>
                <xsd:element ref="ns2:Information_x0020_Classification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34af464-7aa1-4edd-9be4-83dffc1cb926" elementFormDefault="qualified">
    <xsd:import namespace="http://schemas.microsoft.com/office/2006/documentManagement/types"/>
    <xsd:import namespace="http://schemas.microsoft.com/office/infopath/2007/PartnerControls"/>
    <xsd:element name="Information_x0020_Classification" ma:index="8" ma:displayName="Information Classification" ma:default="ERCOT Limited" ma:description="ERCOT Information Classification" ma:format="Dropdown" ma:internalName="Information_x0020_Classification">
      <xsd:simpleType>
        <xsd:restriction base="dms:Choice">
          <xsd:enumeration value="Public"/>
          <xsd:enumeration value="ERCOT Limited"/>
          <xsd:enumeration value="ERCOT Confidential"/>
          <xsd:enumeration value="ERCOT Restricted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nformation_x0020_Classification xmlns="c34af464-7aa1-4edd-9be4-83dffc1cb926">Public</Information_x0020_Classification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C766D08B-9BD9-4F52-9876-573EE2900B2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34af464-7aa1-4edd-9be4-83dffc1cb92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7B6F2769-7194-4217-93D3-3AF3A4742282}">
  <ds:schemaRefs>
    <ds:schemaRef ds:uri="http://schemas.microsoft.com/office/infopath/2007/PartnerControls"/>
    <ds:schemaRef ds:uri="http://purl.org/dc/elements/1.1/"/>
    <ds:schemaRef ds:uri="http://schemas.microsoft.com/office/2006/documentManagement/types"/>
    <ds:schemaRef ds:uri="http://www.w3.org/XML/1998/namespace"/>
    <ds:schemaRef ds:uri="http://schemas.openxmlformats.org/package/2006/metadata/core-properties"/>
    <ds:schemaRef ds:uri="http://purl.org/dc/terms/"/>
    <ds:schemaRef ds:uri="http://schemas.microsoft.com/office/2006/metadata/properties"/>
    <ds:schemaRef ds:uri="c34af464-7aa1-4edd-9be4-83dffc1cb926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87D2A1B0-FF3E-4009-940D-AED0EB70AA20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10201</TotalTime>
  <Words>241</Words>
  <Application>Microsoft Office PowerPoint</Application>
  <PresentationFormat>On-screen Show (4:3)</PresentationFormat>
  <Paragraphs>67</Paragraphs>
  <Slides>4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4</vt:i4>
      </vt:variant>
    </vt:vector>
  </HeadingPairs>
  <TitlesOfParts>
    <vt:vector size="13" baseType="lpstr">
      <vt:lpstr>Arial</vt:lpstr>
      <vt:lpstr>Arial Black</vt:lpstr>
      <vt:lpstr>Calibri</vt:lpstr>
      <vt:lpstr>Courier New</vt:lpstr>
      <vt:lpstr>Wingdings</vt:lpstr>
      <vt:lpstr>Custom Design</vt:lpstr>
      <vt:lpstr>1_Custom Design</vt:lpstr>
      <vt:lpstr>2_Custom Design</vt:lpstr>
      <vt:lpstr>3_Custom Design</vt:lpstr>
      <vt:lpstr>Information Technology Report</vt:lpstr>
      <vt:lpstr>Incident Report Highlights</vt:lpstr>
      <vt:lpstr>MarkeTrak Performance</vt:lpstr>
      <vt:lpstr>Legacy Tool Migration Update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FileNewTemplate</dc:title>
  <dc:creator>Diana</dc:creator>
  <cp:lastModifiedBy>Clifton, Suzy</cp:lastModifiedBy>
  <cp:revision>414</cp:revision>
  <cp:lastPrinted>2015-03-02T23:22:39Z</cp:lastPrinted>
  <dcterms:created xsi:type="dcterms:W3CDTF">2010-04-12T23:12:02Z</dcterms:created>
  <dcterms:modified xsi:type="dcterms:W3CDTF">2016-02-02T14:43:25Z</dcterms:modified>
  <cp:contentStatus>Draft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0x01010021BECF69A8095C47A5FDC36D937BFC94</vt:lpwstr>
  </property>
</Properties>
</file>