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1"/>
  </p:notesMasterIdLst>
  <p:handoutMasterIdLst>
    <p:handoutMasterId r:id="rId12"/>
  </p:handoutMasterIdLst>
  <p:sldIdLst>
    <p:sldId id="260" r:id="rId5"/>
    <p:sldId id="688" r:id="rId6"/>
    <p:sldId id="690" r:id="rId7"/>
    <p:sldId id="692" r:id="rId8"/>
    <p:sldId id="693" r:id="rId9"/>
    <p:sldId id="694" r:id="rId10"/>
  </p:sldIdLst>
  <p:sldSz cx="9144000" cy="6858000" type="screen4x3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6508"/>
    <a:srgbClr val="00385E"/>
    <a:srgbClr val="68F468"/>
    <a:srgbClr val="005386"/>
    <a:srgbClr val="55BAB7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39" autoAdjust="0"/>
    <p:restoredTop sz="91331" autoAdjust="0"/>
  </p:normalViewPr>
  <p:slideViewPr>
    <p:cSldViewPr snapToGrid="0" snapToObjects="1">
      <p:cViewPr varScale="1">
        <p:scale>
          <a:sx n="99" d="100"/>
          <a:sy n="99" d="100"/>
        </p:scale>
        <p:origin x="90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2D770A-61B2-47F8-A717-B0E1664B5D73}" type="datetimeFigureOut">
              <a:rPr lang="en-US"/>
              <a:pPr>
                <a:defRPr/>
              </a:pPr>
              <a:t>2/1/2016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AA629C7-CF30-4914-AE97-649634967A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298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9AC47DA-B917-4D3E-8958-5F8C69E8C276}" type="datetimeFigureOut">
              <a:rPr lang="en-US"/>
              <a:pPr>
                <a:defRPr/>
              </a:pPr>
              <a:t>2/1/2016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1" tIns="47425" rIns="94851" bIns="47425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1792FB4-183C-4AF5-A80B-BF94FB9C2D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13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70662" indent="-296408">
              <a:defRPr>
                <a:solidFill>
                  <a:schemeClr val="tx1"/>
                </a:solidFill>
                <a:latin typeface="Arial" charset="0"/>
              </a:defRPr>
            </a:lvl2pPr>
            <a:lvl3pPr marL="1185634" indent="-237127">
              <a:defRPr>
                <a:solidFill>
                  <a:schemeClr val="tx1"/>
                </a:solidFill>
                <a:latin typeface="Arial" charset="0"/>
              </a:defRPr>
            </a:lvl3pPr>
            <a:lvl4pPr marL="1659887" indent="-237127">
              <a:defRPr>
                <a:solidFill>
                  <a:schemeClr val="tx1"/>
                </a:solidFill>
                <a:latin typeface="Arial" charset="0"/>
              </a:defRPr>
            </a:lvl4pPr>
            <a:lvl5pPr marL="2134141" indent="-237127">
              <a:defRPr>
                <a:solidFill>
                  <a:schemeClr val="tx1"/>
                </a:solidFill>
                <a:latin typeface="Arial" charset="0"/>
              </a:defRPr>
            </a:lvl5pPr>
            <a:lvl6pPr marL="2608395" indent="-237127" defTabSz="47425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2648" indent="-237127" defTabSz="47425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56902" indent="-237127" defTabSz="47425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31155" indent="-237127" defTabSz="474254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BB6751-6292-4422-892A-0DA63CE5A729}" type="slidenum">
              <a:rPr lang="en-US" altLang="en-US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523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7638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4C2AB-3D65-4142-8A08-AB00646E84F6}" type="datetime1">
              <a:rPr lang="en-US" smtClean="0"/>
              <a:t>2/1/2016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7638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7A03FEA-2B1C-462D-AFB4-CD1D48E54F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180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47650" y="641350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4060"/>
            <a:ext cx="8229600" cy="5123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-151031"/>
            <a:ext cx="8229600" cy="81318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492875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97638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2894FC4-F21A-4137-AF95-A4BBB9A73A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497638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37283-1404-4EE6-BDE7-35A9191C702E}" type="datetime1">
              <a:rPr lang="en-US" smtClean="0"/>
              <a:t>2/1/2016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277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56267-44D2-4DD1-980F-5335A0FCD9CD}" type="datetime1">
              <a:rPr lang="en-US" smtClean="0"/>
              <a:t>2/1/2016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D405E-1CEB-4E2E-BECD-1EEC0D838F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076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202618E-DF38-4BA2-9E85-849D3F3BE98B}" type="datetime1">
              <a:rPr lang="en-US" smtClean="0"/>
              <a:t>2/1/2016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2ED805-6FB0-4C50-85A5-715E2CE40C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-168275"/>
            <a:ext cx="9144000" cy="72167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5"/>
          <a:srcRect t="9220"/>
          <a:stretch/>
        </p:blipFill>
        <p:spPr>
          <a:xfrm>
            <a:off x="214993" y="-168453"/>
            <a:ext cx="8714015" cy="6634475"/>
          </a:xfrm>
          <a:prstGeom prst="rect">
            <a:avLst/>
          </a:prstGeom>
          <a:effectLst>
            <a:reflection stA="58000" endPos="7000" dir="5400000" sy="-100000" algn="bl" rotWithShape="0"/>
          </a:effectLst>
        </p:spPr>
      </p:pic>
      <p:pic>
        <p:nvPicPr>
          <p:cNvPr id="1033" name="Picture 8" descr="ERCOT cmyk-01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6024563"/>
            <a:ext cx="817563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562" r:id="rId1"/>
    <p:sldLayoutId id="2147493563" r:id="rId2"/>
    <p:sldLayoutId id="2147493564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3"/>
          <p:cNvGrpSpPr>
            <a:grpSpLocks/>
          </p:cNvGrpSpPr>
          <p:nvPr/>
        </p:nvGrpSpPr>
        <p:grpSpPr bwMode="auto">
          <a:xfrm>
            <a:off x="603250" y="244475"/>
            <a:ext cx="7727950" cy="5431768"/>
            <a:chOff x="603250" y="546100"/>
            <a:chExt cx="7727950" cy="5430958"/>
          </a:xfrm>
        </p:grpSpPr>
        <p:pic>
          <p:nvPicPr>
            <p:cNvPr id="5124" name="Picture 8" descr="ERCOT cmyk-01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3250" y="546100"/>
              <a:ext cx="2457704" cy="104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25" name="TextBox 9"/>
            <p:cNvSpPr txBox="1">
              <a:spLocks noChangeArrowheads="1"/>
            </p:cNvSpPr>
            <p:nvPr/>
          </p:nvSpPr>
          <p:spPr bwMode="auto">
            <a:xfrm>
              <a:off x="787400" y="2130425"/>
              <a:ext cx="7543800" cy="3846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b="1" dirty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b="1" dirty="0" err="1" smtClean="0"/>
                <a:t>Subsynchronous</a:t>
              </a:r>
              <a:r>
                <a:rPr lang="en-US" altLang="en-US" b="1" dirty="0" smtClean="0"/>
                <a:t> Resonance Update</a:t>
              </a:r>
              <a:endParaRPr lang="en-US" altLang="en-US" b="1" dirty="0" smtClean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 b="1" dirty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 b="1" dirty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 b="1" i="1" dirty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/>
                <a:t>Jeff Billo, Senior Manager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 dirty="0" smtClean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smtClean="0"/>
                <a:t>ERCOT </a:t>
              </a:r>
              <a:r>
                <a:rPr lang="en-US" altLang="en-US" sz="1800" smtClean="0"/>
                <a:t>Transmission Planning</a:t>
              </a:r>
              <a:endParaRPr lang="en-US" altLang="en-US" sz="1800" dirty="0" smtClean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 dirty="0"/>
            </a:p>
            <a:p>
              <a:pPr algn="ctr" eaLnBrk="1" hangingPunct="1">
                <a:spcBef>
                  <a:spcPct val="0"/>
                </a:spcBef>
                <a:buNone/>
              </a:pPr>
              <a:r>
                <a:rPr lang="en-US" altLang="en-US" sz="1800" b="1" i="1" dirty="0"/>
                <a:t>February </a:t>
              </a:r>
              <a:r>
                <a:rPr lang="en-US" altLang="en-US" sz="1800" b="1" i="1" dirty="0" smtClean="0"/>
                <a:t>3</a:t>
              </a:r>
              <a:r>
                <a:rPr lang="en-US" altLang="en-US" sz="1800" b="1" i="1" dirty="0"/>
                <a:t>, </a:t>
              </a:r>
              <a:r>
                <a:rPr lang="en-US" altLang="en-US" sz="1800" b="1" i="1" dirty="0" smtClean="0"/>
                <a:t>2016</a:t>
              </a:r>
            </a:p>
            <a:p>
              <a:pPr algn="ctr" eaLnBrk="1" hangingPunct="1">
                <a:spcBef>
                  <a:spcPct val="0"/>
                </a:spcBef>
                <a:buNone/>
              </a:pPr>
              <a:endParaRPr lang="en-US" altLang="en-US" sz="1800" b="1" i="1" dirty="0"/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dirty="0" smtClean="0"/>
                <a:t>Wholesale Market Subcommittee</a:t>
              </a:r>
              <a:endParaRPr lang="en-US" altLang="en-US" sz="1800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787400" y="1852417"/>
              <a:ext cx="6286500" cy="12698"/>
            </a:xfrm>
            <a:prstGeom prst="line">
              <a:avLst/>
            </a:prstGeom>
            <a:ln>
              <a:solidFill>
                <a:srgbClr val="00385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F8E701-CB0C-414B-968A-3D4ACCA9701F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#1 on March 13, 2015</a:t>
            </a:r>
          </a:p>
          <a:p>
            <a:pPr lvl="1"/>
            <a:r>
              <a:rPr lang="en-US" dirty="0" smtClean="0"/>
              <a:t>Refined SSR definition</a:t>
            </a:r>
          </a:p>
          <a:p>
            <a:pPr lvl="1"/>
            <a:r>
              <a:rPr lang="en-US" dirty="0" smtClean="0"/>
              <a:t>Proposed SSR assessment </a:t>
            </a:r>
            <a:r>
              <a:rPr lang="en-US" dirty="0"/>
              <a:t>s</a:t>
            </a:r>
            <a:r>
              <a:rPr lang="en-US" dirty="0" smtClean="0"/>
              <a:t>cope, methodology, and criteria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Proposed a study plan to revise SSR study criteria</a:t>
            </a:r>
          </a:p>
          <a:p>
            <a:r>
              <a:rPr lang="en-US" dirty="0" smtClean="0"/>
              <a:t>#2 on May 29, 2015</a:t>
            </a:r>
          </a:p>
          <a:p>
            <a:pPr lvl="1"/>
            <a:r>
              <a:rPr lang="en-US" dirty="0" smtClean="0"/>
              <a:t>Discussed stakeholders’ comments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Presented the SSR 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RFI 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status and progress of SSR 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studies to revise criteria</a:t>
            </a:r>
            <a:endParaRPr lang="en-US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/>
              <a:t>#3 on December 4, 2015</a:t>
            </a:r>
          </a:p>
          <a:p>
            <a:pPr lvl="1"/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Presented the SSR study </a:t>
            </a:r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results</a:t>
            </a:r>
            <a:endParaRPr lang="en-US" dirty="0" smtClean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Identified generation plants for detailed time-domain analysis</a:t>
            </a:r>
          </a:p>
          <a:p>
            <a:pPr lvl="1"/>
            <a:r>
              <a:rPr lang="en-US" dirty="0" smtClean="0"/>
              <a:t>Discussed the SSR process to be considered for </a:t>
            </a:r>
            <a:r>
              <a:rPr lang="en-US" dirty="0" smtClean="0"/>
              <a:t>Protocol </a:t>
            </a:r>
            <a:r>
              <a:rPr lang="en-US" dirty="0" smtClean="0"/>
              <a:t>and Guides revision requests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Workshops in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894FC4-F21A-4137-AF95-A4BBB9A73A7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091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Assessment Plan to Revise Topology Screening and Frequency Scan Criteria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894FC4-F21A-4137-AF95-A4BBB9A73A7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1634" y="1178299"/>
            <a:ext cx="2819400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457200" y="874060"/>
            <a:ext cx="5394434" cy="5123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Identify existing generation </a:t>
            </a:r>
            <a:r>
              <a:rPr lang="en-US" sz="2000" dirty="0" smtClean="0"/>
              <a:t>plants that </a:t>
            </a:r>
            <a:r>
              <a:rPr lang="en-US" sz="2000" dirty="0" smtClean="0"/>
              <a:t>can be radial to the series capacitors within 14 circuit outages (Complete)</a:t>
            </a:r>
          </a:p>
          <a:p>
            <a:pPr lvl="1"/>
            <a:r>
              <a:rPr lang="en-US" sz="1600" dirty="0" smtClean="0"/>
              <a:t>A double circuit line is counted as two transmission circuits</a:t>
            </a:r>
          </a:p>
          <a:p>
            <a:r>
              <a:rPr lang="en-US" sz="2000" dirty="0" smtClean="0"/>
              <a:t>Request SSR data (</a:t>
            </a:r>
            <a:r>
              <a:rPr lang="en-US" sz="2000" dirty="0" smtClean="0"/>
              <a:t>mainly plants </a:t>
            </a:r>
            <a:r>
              <a:rPr lang="en-US" sz="2000" dirty="0" smtClean="0"/>
              <a:t>between N-8 and N-14) for frequency scan analysis (Complete)</a:t>
            </a:r>
          </a:p>
          <a:p>
            <a:pPr lvl="1"/>
            <a:r>
              <a:rPr lang="en-US" sz="1600" dirty="0" smtClean="0"/>
              <a:t>RFI </a:t>
            </a:r>
            <a:r>
              <a:rPr lang="en-US" sz="1600" dirty="0" smtClean="0"/>
              <a:t>to 33 plants – 22 plants provided data</a:t>
            </a:r>
            <a:endParaRPr lang="en-US" sz="1600" dirty="0" smtClean="0"/>
          </a:p>
          <a:p>
            <a:r>
              <a:rPr lang="en-US" sz="2000" dirty="0" smtClean="0"/>
              <a:t>ERCOT </a:t>
            </a:r>
            <a:r>
              <a:rPr lang="en-US" sz="2000" dirty="0" smtClean="0"/>
              <a:t>perform frequency </a:t>
            </a:r>
            <a:r>
              <a:rPr lang="en-US" sz="2000" dirty="0" smtClean="0"/>
              <a:t>scan </a:t>
            </a:r>
            <a:r>
              <a:rPr lang="en-US" sz="2000" dirty="0" smtClean="0"/>
              <a:t>analysis for plants with data </a:t>
            </a:r>
            <a:r>
              <a:rPr lang="en-US" sz="2000" dirty="0" smtClean="0"/>
              <a:t>(Complete)</a:t>
            </a:r>
          </a:p>
          <a:p>
            <a:r>
              <a:rPr lang="en-US" sz="2000" dirty="0" smtClean="0"/>
              <a:t>Identify generation plants to perform detailed analysis (Complete)</a:t>
            </a:r>
          </a:p>
          <a:p>
            <a:r>
              <a:rPr lang="en-US" sz="2000" dirty="0" smtClean="0"/>
              <a:t>Review detailed analysis results and revise topology screening and frequency scan criteria (2Q, 2016)</a:t>
            </a:r>
          </a:p>
          <a:p>
            <a:endParaRPr lang="en-US" sz="2000" dirty="0" smtClean="0"/>
          </a:p>
          <a:p>
            <a:pPr marL="457200" lvl="1" indent="0">
              <a:buFont typeface="Arial" charset="0"/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58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4174483"/>
              </p:ext>
            </p:extLst>
          </p:nvPr>
        </p:nvGraphicFramePr>
        <p:xfrm>
          <a:off x="5073168" y="735187"/>
          <a:ext cx="1814783" cy="5262201"/>
        </p:xfrm>
        <a:graphic>
          <a:graphicData uri="http://schemas.openxmlformats.org/drawingml/2006/table">
            <a:tbl>
              <a:tblPr/>
              <a:tblGrid>
                <a:gridCol w="265895"/>
                <a:gridCol w="448774"/>
                <a:gridCol w="592920"/>
                <a:gridCol w="507194"/>
              </a:tblGrid>
              <a:tr h="1348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minNx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SSR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2*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 (P)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&gt;=1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&gt;=2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&gt;=5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&gt;=5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&gt;=7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&gt;=5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3481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&gt;=5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 Scan 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894FC4-F21A-4137-AF95-A4BBB9A73A7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021285"/>
              </p:ext>
            </p:extLst>
          </p:nvPr>
        </p:nvGraphicFramePr>
        <p:xfrm>
          <a:off x="6986194" y="735187"/>
          <a:ext cx="1787819" cy="4557786"/>
        </p:xfrm>
        <a:graphic>
          <a:graphicData uri="http://schemas.openxmlformats.org/drawingml/2006/table">
            <a:tbl>
              <a:tblPr/>
              <a:tblGrid>
                <a:gridCol w="271463"/>
                <a:gridCol w="448774"/>
                <a:gridCol w="592920"/>
                <a:gridCol w="474662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</a:t>
                      </a:r>
                    </a:p>
                  </a:txBody>
                  <a:tcPr marL="6741" marR="6741" marT="674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minNx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SSR</a:t>
                      </a:r>
                    </a:p>
                  </a:txBody>
                  <a:tcPr marL="6741" marR="6741" marT="674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5000"/>
                        <a:lumOff val="75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&gt;=11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457200" y="874060"/>
            <a:ext cx="4615968" cy="5123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existing generation plants that </a:t>
            </a:r>
          </a:p>
          <a:p>
            <a:pPr lvl="1"/>
            <a:r>
              <a:rPr lang="en-US" dirty="0" smtClean="0"/>
              <a:t>are identified to be radially connected to the series capacitors within N-14 circuit outages.</a:t>
            </a:r>
          </a:p>
          <a:p>
            <a:pPr lvl="1"/>
            <a:r>
              <a:rPr lang="en-US" dirty="0" smtClean="0"/>
              <a:t>provided sufficient SSR model data</a:t>
            </a:r>
          </a:p>
          <a:p>
            <a:r>
              <a:rPr lang="en-US" sz="1600" dirty="0" smtClean="0"/>
              <a:t>Note</a:t>
            </a:r>
          </a:p>
          <a:p>
            <a:pPr lvl="1"/>
            <a:r>
              <a:rPr lang="en-US" sz="1600" dirty="0" smtClean="0"/>
              <a:t>W: wind </a:t>
            </a:r>
          </a:p>
          <a:p>
            <a:pPr lvl="1"/>
            <a:r>
              <a:rPr lang="en-US" sz="1600" dirty="0" smtClean="0"/>
              <a:t>SG: synchronous generator</a:t>
            </a:r>
          </a:p>
          <a:p>
            <a:pPr lvl="1"/>
            <a:r>
              <a:rPr lang="en-US" sz="1600" dirty="0" err="1" smtClean="0"/>
              <a:t>minNx</a:t>
            </a:r>
            <a:r>
              <a:rPr lang="en-US" sz="1600" dirty="0" smtClean="0"/>
              <a:t>: # of circuit outages to be radially connected to series caps</a:t>
            </a:r>
          </a:p>
          <a:p>
            <a:pPr lvl="1"/>
            <a:r>
              <a:rPr lang="en-US" sz="1600" dirty="0" smtClean="0"/>
              <a:t>SSR: potential SSR vulnerability in terms of N-x circuit outages</a:t>
            </a:r>
          </a:p>
          <a:p>
            <a:pPr lvl="1"/>
            <a:r>
              <a:rPr lang="en-US" sz="1600" dirty="0" smtClean="0"/>
              <a:t>M: mitigation installed</a:t>
            </a:r>
          </a:p>
          <a:p>
            <a:pPr lvl="1"/>
            <a:r>
              <a:rPr lang="en-US" sz="1600" dirty="0" smtClean="0"/>
              <a:t>P: protection installed</a:t>
            </a:r>
          </a:p>
          <a:p>
            <a:endParaRPr lang="en-US" sz="16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986194" y="5535723"/>
            <a:ext cx="1700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Include multiple wind plants in Panhandle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44993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Study Approach, Process, and Responsibility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894FC4-F21A-4137-AF95-A4BBB9A73A7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779463"/>
            <a:ext cx="8134350" cy="456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1104900" y="5443785"/>
            <a:ext cx="7696200" cy="1000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US" sz="1400" dirty="0" smtClean="0"/>
              <a:t>Resource is responsible for providing its Facility model and data.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3016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TSPs will perform detailed analyses for selected generation plants.  Expect to complete </a:t>
            </a:r>
            <a:r>
              <a:rPr lang="en-US" dirty="0"/>
              <a:t>the study by </a:t>
            </a:r>
            <a:r>
              <a:rPr lang="en-US" dirty="0" smtClean="0"/>
              <a:t>Q2, </a:t>
            </a:r>
            <a:r>
              <a:rPr lang="en-US" dirty="0"/>
              <a:t>2016.</a:t>
            </a:r>
          </a:p>
          <a:p>
            <a:r>
              <a:rPr lang="en-US" dirty="0" smtClean="0"/>
              <a:t>ERCOT</a:t>
            </a:r>
            <a:r>
              <a:rPr lang="en-US" dirty="0"/>
              <a:t>, TSPs, and REs will review the detail study results and revise the study criteria if </a:t>
            </a:r>
            <a:r>
              <a:rPr lang="en-US" dirty="0" smtClean="0"/>
              <a:t>needed </a:t>
            </a:r>
            <a:r>
              <a:rPr lang="en-US" dirty="0"/>
              <a:t>(by </a:t>
            </a:r>
            <a:r>
              <a:rPr lang="en-US" dirty="0" smtClean="0"/>
              <a:t>Q2, </a:t>
            </a:r>
            <a:r>
              <a:rPr lang="en-US" dirty="0"/>
              <a:t>2016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 smtClean="0"/>
              <a:t>Draft NPRR</a:t>
            </a:r>
            <a:r>
              <a:rPr lang="en-US" dirty="0"/>
              <a:t>, NOGRR, PGRR </a:t>
            </a:r>
            <a:r>
              <a:rPr lang="en-US" dirty="0" smtClean="0"/>
              <a:t>(tentatively Q2, </a:t>
            </a:r>
            <a:r>
              <a:rPr lang="en-US" dirty="0"/>
              <a:t>2016</a:t>
            </a:r>
            <a:r>
              <a:rPr lang="en-US" dirty="0" smtClean="0"/>
              <a:t>).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2894FC4-F21A-4137-AF95-A4BBB9A73A7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219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9659B9-8752-4DC3-8CFE-950F74D5E7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79EE8D-96AB-4681-8298-319BAF5AC932}">
  <ds:schemaRefs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c34af464-7aa1-4edd-9be4-83dffc1cb926"/>
    <ds:schemaRef ds:uri="http://schemas.microsoft.com/office/2006/metadata/properti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50917</TotalTime>
  <Words>558</Words>
  <Application>Microsoft Office PowerPoint</Application>
  <PresentationFormat>On-screen Show (4:3)</PresentationFormat>
  <Paragraphs>221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Three Workshops in 2015</vt:lpstr>
      <vt:lpstr>Assessment Plan to Revise Topology Screening and Frequency Scan Criteria</vt:lpstr>
      <vt:lpstr>Frequency Scan Summary</vt:lpstr>
      <vt:lpstr>Study Approach, Process, and Responsibility </vt:lpstr>
      <vt:lpstr>Next Steps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Billo, Jeffrey</cp:lastModifiedBy>
  <cp:revision>1516</cp:revision>
  <cp:lastPrinted>2014-10-20T21:26:58Z</cp:lastPrinted>
  <dcterms:created xsi:type="dcterms:W3CDTF">2010-04-12T23:12:02Z</dcterms:created>
  <dcterms:modified xsi:type="dcterms:W3CDTF">2016-02-01T22:20:40Z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0x0101000EB6C32BA7893B4D8D08DA703C6B8599</vt:lpwstr>
  </property>
</Properties>
</file>