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42"/>
  </p:notesMasterIdLst>
  <p:handoutMasterIdLst>
    <p:handoutMasterId r:id="rId43"/>
  </p:handoutMasterIdLst>
  <p:sldIdLst>
    <p:sldId id="256" r:id="rId2"/>
    <p:sldId id="322" r:id="rId3"/>
    <p:sldId id="257" r:id="rId4"/>
    <p:sldId id="258" r:id="rId5"/>
    <p:sldId id="272" r:id="rId6"/>
    <p:sldId id="273" r:id="rId7"/>
    <p:sldId id="279" r:id="rId8"/>
    <p:sldId id="325" r:id="rId9"/>
    <p:sldId id="357" r:id="rId10"/>
    <p:sldId id="358" r:id="rId11"/>
    <p:sldId id="359" r:id="rId12"/>
    <p:sldId id="363" r:id="rId13"/>
    <p:sldId id="364" r:id="rId14"/>
    <p:sldId id="362" r:id="rId15"/>
    <p:sldId id="351" r:id="rId16"/>
    <p:sldId id="297" r:id="rId17"/>
    <p:sldId id="329" r:id="rId18"/>
    <p:sldId id="330" r:id="rId19"/>
    <p:sldId id="331" r:id="rId20"/>
    <p:sldId id="332" r:id="rId21"/>
    <p:sldId id="353" r:id="rId22"/>
    <p:sldId id="350" r:id="rId23"/>
    <p:sldId id="333" r:id="rId24"/>
    <p:sldId id="334" r:id="rId25"/>
    <p:sldId id="354" r:id="rId26"/>
    <p:sldId id="336" r:id="rId27"/>
    <p:sldId id="335" r:id="rId28"/>
    <p:sldId id="337" r:id="rId29"/>
    <p:sldId id="338" r:id="rId30"/>
    <p:sldId id="341" r:id="rId31"/>
    <p:sldId id="340" r:id="rId32"/>
    <p:sldId id="342" r:id="rId33"/>
    <p:sldId id="344" r:id="rId34"/>
    <p:sldId id="343" r:id="rId35"/>
    <p:sldId id="346" r:id="rId36"/>
    <p:sldId id="345" r:id="rId37"/>
    <p:sldId id="347" r:id="rId38"/>
    <p:sldId id="348" r:id="rId39"/>
    <p:sldId id="349" r:id="rId40"/>
    <p:sldId id="321" r:id="rId41"/>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61" autoAdjust="0"/>
  </p:normalViewPr>
  <p:slideViewPr>
    <p:cSldViewPr>
      <p:cViewPr>
        <p:scale>
          <a:sx n="80" d="100"/>
          <a:sy n="80" d="100"/>
        </p:scale>
        <p:origin x="-51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54"/>
      </p:cViewPr>
      <p:guideLst>
        <p:guide orient="horz" pos="2931"/>
        <p:guide pos="221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C3FB977C-F6EF-4265-A2E1-0252E97B5220}" type="datetimeFigureOut">
              <a:rPr lang="en-US" smtClean="0"/>
              <a:pPr/>
              <a:t>2/2/2016</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4568509-E9AF-4360-B1B9-ED1EE2409922}" type="slidenum">
              <a:rPr lang="en-US" smtClean="0"/>
              <a:pPr/>
              <a:t>‹#›</a:t>
            </a:fld>
            <a:endParaRPr lang="en-US"/>
          </a:p>
        </p:txBody>
      </p:sp>
    </p:spTree>
    <p:extLst>
      <p:ext uri="{BB962C8B-B14F-4D97-AF65-F5344CB8AC3E}">
        <p14:creationId xmlns:p14="http://schemas.microsoft.com/office/powerpoint/2010/main" val="958925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sz="1200">
                <a:latin typeface="Arial" charset="0"/>
              </a:defRPr>
            </a:lvl1pPr>
          </a:lstStyle>
          <a:p>
            <a:endParaRPr lang="en-US"/>
          </a:p>
        </p:txBody>
      </p:sp>
      <p:sp>
        <p:nvSpPr>
          <p:cNvPr id="124931"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sz="1200">
                <a:latin typeface="Arial" charset="0"/>
              </a:defRPr>
            </a:lvl1pPr>
          </a:lstStyle>
          <a:p>
            <a:endParaRPr lang="en-US"/>
          </a:p>
        </p:txBody>
      </p:sp>
      <p:sp>
        <p:nvSpPr>
          <p:cNvPr id="124932"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p:spPr>
      </p:sp>
      <p:sp>
        <p:nvSpPr>
          <p:cNvPr id="124933"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934"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sz="1200">
                <a:latin typeface="Arial" charset="0"/>
              </a:defRPr>
            </a:lvl1pPr>
          </a:lstStyle>
          <a:p>
            <a:endParaRPr lang="en-US"/>
          </a:p>
        </p:txBody>
      </p:sp>
      <p:sp>
        <p:nvSpPr>
          <p:cNvPr id="124935"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sz="1200">
                <a:latin typeface="Arial" charset="0"/>
              </a:defRPr>
            </a:lvl1pPr>
          </a:lstStyle>
          <a:p>
            <a:fld id="{727D6445-84B0-484B-A1A9-2CD2C7B4A755}" type="slidenum">
              <a:rPr lang="en-US"/>
              <a:pPr/>
              <a:t>‹#›</a:t>
            </a:fld>
            <a:endParaRPr lang="en-US"/>
          </a:p>
        </p:txBody>
      </p:sp>
    </p:spTree>
    <p:extLst>
      <p:ext uri="{BB962C8B-B14F-4D97-AF65-F5344CB8AC3E}">
        <p14:creationId xmlns:p14="http://schemas.microsoft.com/office/powerpoint/2010/main" val="1444673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D6445-84B0-484B-A1A9-2CD2C7B4A755}" type="slidenum">
              <a:rPr lang="en-US" smtClean="0"/>
              <a:pPr/>
              <a:t>1</a:t>
            </a:fld>
            <a:endParaRPr lang="en-US" dirty="0"/>
          </a:p>
        </p:txBody>
      </p:sp>
    </p:spTree>
    <p:extLst>
      <p:ext uri="{BB962C8B-B14F-4D97-AF65-F5344CB8AC3E}">
        <p14:creationId xmlns:p14="http://schemas.microsoft.com/office/powerpoint/2010/main" val="309896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en-US" dirty="0" smtClean="0"/>
              <a:t>Simulation and study of complex systems involving power electronics, distributed generation and transmission. This includes the development of advanced simulation models such as FACTS, electric arc and induction furnaces, wind generation systems and others.</a:t>
            </a:r>
          </a:p>
          <a:p>
            <a:pPr lvl="0"/>
            <a:r>
              <a:rPr lang="en-US" dirty="0" smtClean="0"/>
              <a:t>Custom models in PSSE, PSLF, or PSCAD, including highly detailed PSCAD models utilizing actual hardware code.  These models have been prepared for many major wind turbine manufacturers.</a:t>
            </a:r>
          </a:p>
          <a:p>
            <a:pPr lvl="0"/>
            <a:r>
              <a:rPr lang="en-US" dirty="0" smtClean="0"/>
              <a:t>Feasibility and system impact studies for new generation, as well as help with interconnection standard compliance.</a:t>
            </a:r>
          </a:p>
          <a:p>
            <a:pPr lvl="0"/>
            <a:r>
              <a:rPr lang="en-US" dirty="0" smtClean="0"/>
              <a:t>SSR (Sub-synchronous resonance) analysis and shaft damage due to torsional oscillations, as well as SSTI, and SSCI analysis for power electronic interactions with each other and with series compensated transmission systems.</a:t>
            </a:r>
          </a:p>
          <a:p>
            <a:pPr lvl="0"/>
            <a:r>
              <a:rPr lang="en-US" dirty="0" smtClean="0"/>
              <a:t>HVDC and AC transmission systems, transmission feasibility studies, reliability assessment, loss evaluation, cost analysis and preparation of technical specifications.</a:t>
            </a:r>
          </a:p>
          <a:p>
            <a:pPr lvl="0"/>
            <a:r>
              <a:rPr lang="en-US" dirty="0" smtClean="0"/>
              <a:t>Insulation coordination of AC and HVDC systems, lightning studies, switching surge studies and </a:t>
            </a:r>
            <a:r>
              <a:rPr lang="en-US" dirty="0" err="1" smtClean="0"/>
              <a:t>ferro</a:t>
            </a:r>
            <a:r>
              <a:rPr lang="en-US" dirty="0" smtClean="0"/>
              <a:t>-resonance.</a:t>
            </a:r>
          </a:p>
          <a:p>
            <a:pPr lvl="0"/>
            <a:r>
              <a:rPr lang="en-US" dirty="0" smtClean="0"/>
              <a:t>Power quality, D-STATCOM and DVAR applications, flicker control, harmonics, active filters, co-ordination of fast response controls.</a:t>
            </a:r>
          </a:p>
          <a:p>
            <a:pPr lvl="0"/>
            <a:r>
              <a:rPr lang="en-US" dirty="0" smtClean="0"/>
              <a:t>Detailed modeling and simulation of digital and analog controls with interfaces to PSCAD/EMTDC, </a:t>
            </a:r>
            <a:r>
              <a:rPr lang="en-US" dirty="0" err="1" smtClean="0"/>
              <a:t>Matlab</a:t>
            </a:r>
            <a:r>
              <a:rPr lang="en-US" dirty="0" smtClean="0"/>
              <a:t> and real time controllers.</a:t>
            </a:r>
          </a:p>
          <a:p>
            <a:pPr lvl="0"/>
            <a:r>
              <a:rPr lang="en-US" dirty="0" smtClean="0"/>
              <a:t>Voltage sourced converter transmission, upgrading of existing AC lines, transmission alternatives when new overhead transmission has a lengthy permitting process.</a:t>
            </a:r>
          </a:p>
          <a:p>
            <a:pPr lvl="0"/>
            <a:r>
              <a:rPr lang="en-US" dirty="0" smtClean="0"/>
              <a:t>Variable speed drives, </a:t>
            </a:r>
            <a:r>
              <a:rPr lang="en-US" dirty="0" err="1" smtClean="0"/>
              <a:t>cyclo</a:t>
            </a:r>
            <a:r>
              <a:rPr lang="en-US" dirty="0" smtClean="0"/>
              <a:t>-converters, written pole motors.</a:t>
            </a:r>
          </a:p>
          <a:p>
            <a:pPr lvl="0"/>
            <a:r>
              <a:rPr lang="en-US" dirty="0" smtClean="0"/>
              <a:t>Integration of wind farms and solar systems into AC systems. Reactive power requirements and voltage regulation studies using all types of machines and supporting equipment.</a:t>
            </a:r>
          </a:p>
          <a:p>
            <a:pPr lvl="0"/>
            <a:r>
              <a:rPr lang="en-US" dirty="0" smtClean="0"/>
              <a:t>System impact and Interconnection Studies, as well as full capability in standard power system planning software.</a:t>
            </a:r>
          </a:p>
          <a:p>
            <a:pPr lvl="0"/>
            <a:r>
              <a:rPr lang="en-US" dirty="0" smtClean="0"/>
              <a:t>Transmission line and cable modeling and studies. PLC (power line carrier) analysis.</a:t>
            </a:r>
          </a:p>
          <a:p>
            <a:pPr lvl="0"/>
            <a:r>
              <a:rPr lang="en-US" dirty="0" smtClean="0"/>
              <a:t>Tri-pole DC research and application. Tri-pole DC is a very new technology used to upgrade existing 3-phase AC transmission line ratings without any increase in right-of-way requirements.</a:t>
            </a:r>
            <a:endParaRPr lang="en-US" dirty="0"/>
          </a:p>
        </p:txBody>
      </p:sp>
      <p:sp>
        <p:nvSpPr>
          <p:cNvPr id="4" name="Slide Number Placeholder 3"/>
          <p:cNvSpPr>
            <a:spLocks noGrp="1"/>
          </p:cNvSpPr>
          <p:nvPr>
            <p:ph type="sldNum" sz="quarter" idx="10"/>
          </p:nvPr>
        </p:nvSpPr>
        <p:spPr/>
        <p:txBody>
          <a:bodyPr/>
          <a:lstStyle/>
          <a:p>
            <a:fld id="{727D6445-84B0-484B-A1A9-2CD2C7B4A755}" type="slidenum">
              <a:rPr lang="en-US" smtClean="0"/>
              <a:pPr/>
              <a:t>2</a:t>
            </a:fld>
            <a:endParaRPr lang="en-US"/>
          </a:p>
        </p:txBody>
      </p:sp>
    </p:spTree>
    <p:extLst>
      <p:ext uri="{BB962C8B-B14F-4D97-AF65-F5344CB8AC3E}">
        <p14:creationId xmlns:p14="http://schemas.microsoft.com/office/powerpoint/2010/main" val="389054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ELECTRANIX Corporation was established in 2000 as a Power Systems Consulting firm dedicated to providing high quality specialty engineering services and studies. It was formed by Dennis Woodford and Garth Irwin, who along with Dr. Ani Gole of the University of Manitoba were the principle developers of the world's most popular electromagnetic transient program, PSCAD/EMTDC. Electranix has become known for excellence in simulation and studies work, as well as for the broad scope of knowledge available as support for power systems engineers. </a:t>
            </a:r>
          </a:p>
          <a:p>
            <a:endParaRPr lang="en-US" dirty="0" smtClean="0"/>
          </a:p>
          <a:p>
            <a:r>
              <a:rPr lang="en-US" dirty="0" smtClean="0"/>
              <a:t>ELECTRANIX Corporation is an independent specialist engineering company providing services in transmission and distribution studies and simulation, HVDC transmission, FACTS and Custom Power, and transmission for renewable energy generation. </a:t>
            </a:r>
            <a:endParaRPr lang="en-US" sz="1800" dirty="0" smtClean="0"/>
          </a:p>
          <a:p>
            <a:endParaRPr lang="en-US" dirty="0" smtClean="0"/>
          </a:p>
          <a:p>
            <a:pPr defTabSz="932871">
              <a:defRPr/>
            </a:pPr>
            <a:r>
              <a:rPr lang="en-US" dirty="0" smtClean="0"/>
              <a:t>Our specialty is assisting utilities, generation owners and transmission providers with the detailed studies required to complete their projects. Our expertise in transmission and distribution, power electronics, HVDC and other fields is complemented by our software capabilities - particularly PSCAD/EMTDC, E-TRAN, and popular Loadflow/Transient Stability packages.</a:t>
            </a:r>
            <a:br>
              <a:rPr lang="en-US" dirty="0" smtClean="0"/>
            </a:br>
            <a:r>
              <a:rPr lang="en-US" dirty="0" smtClean="0"/>
              <a:t/>
            </a:r>
            <a:br>
              <a:rPr lang="en-US" dirty="0" smtClean="0"/>
            </a:br>
            <a:r>
              <a:rPr lang="en-US" dirty="0" smtClean="0"/>
              <a:t>Our involvement with the wind industry, in conjunction with our understanding of conventional power systems have enabled us to assist in renewable energy projects around the world. Our special knowledge of PSCAD/EMTDC has enabled us to provide support for more challenging technical projects, such as the GPFC HVDC interconnection in Lamar Colorado.</a:t>
            </a:r>
            <a:br>
              <a:rPr lang="en-US" dirty="0" smtClean="0"/>
            </a:br>
            <a:r>
              <a:rPr lang="en-US" dirty="0" smtClean="0"/>
              <a:t/>
            </a:r>
            <a:br>
              <a:rPr lang="en-US" dirty="0" smtClean="0"/>
            </a:br>
            <a:r>
              <a:rPr lang="en-US" dirty="0" smtClean="0"/>
              <a:t>With the help of our extensive network of associates and partners, we can provide you with the services you require to get your studies completed in a competent and timely fashion. </a:t>
            </a:r>
            <a:endParaRPr lang="en-US" sz="4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27D6445-84B0-484B-A1A9-2CD2C7B4A755}" type="slidenum">
              <a:rPr lang="en-US" smtClean="0"/>
              <a:pPr/>
              <a:t>3</a:t>
            </a:fld>
            <a:endParaRPr lang="en-US"/>
          </a:p>
        </p:txBody>
      </p:sp>
    </p:spTree>
    <p:extLst>
      <p:ext uri="{BB962C8B-B14F-4D97-AF65-F5344CB8AC3E}">
        <p14:creationId xmlns:p14="http://schemas.microsoft.com/office/powerpoint/2010/main" val="258749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Dennis joined the English Electric Company in 1966 and worked on variable speed drives and HVDC transmission until 1970. He completed a Master's degree in Electrical Engineering at the University of Manitoba and joined Manitoba Hydro in 1972. There he worked in transmission planning of AC and DC EHV transmission and wrote the EMTDC algorithm. In 1986 he was appointed Executive Director of the fledgling Manitoba HVDC Research Centre. He has worked on many projects and conducted business all over the world, and serves as an Adjunct Professor at the University of Manitoba. Recently Dennis was awarded the prestigious Uno </a:t>
            </a:r>
            <a:r>
              <a:rPr lang="en-US" dirty="0" err="1" smtClean="0"/>
              <a:t>Lamm</a:t>
            </a:r>
            <a:r>
              <a:rPr lang="en-US" dirty="0" smtClean="0"/>
              <a:t> Award by the IEEE in recognition of his services and contributions to the field of Power Systems Engineering. </a:t>
            </a:r>
          </a:p>
          <a:p>
            <a:endParaRPr lang="en-US" dirty="0" smtClean="0"/>
          </a:p>
          <a:p>
            <a:r>
              <a:rPr lang="en-US" dirty="0" smtClean="0"/>
              <a:t>Garth joined the Manitoba HVDC Research Centre after graduating from the University of Manitoba in 1987. At the Centre, he undertook studies and projects including insulation coordination of HVDC transmission substations, </a:t>
            </a:r>
            <a:r>
              <a:rPr lang="en-US" dirty="0" err="1" smtClean="0"/>
              <a:t>subsynchronous</a:t>
            </a:r>
            <a:r>
              <a:rPr lang="en-US" dirty="0" smtClean="0"/>
              <a:t> resonance, and digital controls development. As leader of the PSCAD/EMTDC development team, he was responsible for the improvements to the EMTDC solution algorithm and the precision modeling of transmission lines and cables.</a:t>
            </a:r>
            <a:r>
              <a:rPr lang="en-US" sz="1600" dirty="0" smtClean="0"/>
              <a:t> </a:t>
            </a:r>
          </a:p>
          <a:p>
            <a:endParaRPr lang="en-US" sz="1600" dirty="0" smtClean="0"/>
          </a:p>
          <a:p>
            <a:r>
              <a:rPr lang="en-US" dirty="0" smtClean="0"/>
              <a:t>Andrew has been working at Electranix since 2003. He has performed system impact and planning studies for transmission utilities, ISOs, and private generation companies across Canada and internationally. Additional project involvement includes PSCAD studies, software training, HVDC large system segmentation, specialized transient stability analysis, device specification and probabilistic reliability analysis. Andrew is past-chair of the Winnipeg Chapter of the IEEE Power &amp; Energy Society, and holds an M.Sc. (EE) from the University of Manitoba in the field of transmission expansion planning. </a:t>
            </a:r>
          </a:p>
          <a:p>
            <a:endParaRPr lang="en-US" dirty="0" smtClean="0"/>
          </a:p>
          <a:p>
            <a:r>
              <a:rPr lang="en-US" dirty="0" smtClean="0"/>
              <a:t>Chaminda received his </a:t>
            </a:r>
            <a:r>
              <a:rPr lang="en-US" dirty="0" err="1" smtClean="0"/>
              <a:t>BSc</a:t>
            </a:r>
            <a:r>
              <a:rPr lang="en-US" dirty="0" smtClean="0"/>
              <a:t>.(Eng) degree from the University of </a:t>
            </a:r>
            <a:r>
              <a:rPr lang="en-US" dirty="0" err="1" smtClean="0"/>
              <a:t>Moratuwa</a:t>
            </a:r>
            <a:r>
              <a:rPr lang="en-US" dirty="0" smtClean="0"/>
              <a:t>, Sri Lanka in 2000 and his PhD in the field of electricity markets from the University of Manitoba, Canada in 2008. Since joining Electranix in 2007, he is involved with various types of power system planning and system impact studies for utilities and developers both in Canada and internationally. Additional project involvement includes PSSE custom model developments, PSCAD studies and segmentation studies. He is a member of the IEEE. </a:t>
            </a:r>
            <a:endParaRPr lang="en-US" dirty="0"/>
          </a:p>
        </p:txBody>
      </p:sp>
      <p:sp>
        <p:nvSpPr>
          <p:cNvPr id="4" name="Slide Number Placeholder 3"/>
          <p:cNvSpPr>
            <a:spLocks noGrp="1"/>
          </p:cNvSpPr>
          <p:nvPr>
            <p:ph type="sldNum" sz="quarter" idx="10"/>
          </p:nvPr>
        </p:nvSpPr>
        <p:spPr/>
        <p:txBody>
          <a:bodyPr/>
          <a:lstStyle/>
          <a:p>
            <a:fld id="{727D6445-84B0-484B-A1A9-2CD2C7B4A755}" type="slidenum">
              <a:rPr lang="en-US" smtClean="0"/>
              <a:pPr/>
              <a:t>4</a:t>
            </a:fld>
            <a:endParaRPr lang="en-US"/>
          </a:p>
        </p:txBody>
      </p:sp>
    </p:spTree>
    <p:extLst>
      <p:ext uri="{BB962C8B-B14F-4D97-AF65-F5344CB8AC3E}">
        <p14:creationId xmlns:p14="http://schemas.microsoft.com/office/powerpoint/2010/main" val="364357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en-US" dirty="0" smtClean="0"/>
              <a:t>Simulation and study of complex systems involving power electronics, distributed generation and transmission. This includes the development of advanced simulation models such as FACTS, electric arc and induction furnaces, wind generation systems and others.</a:t>
            </a:r>
          </a:p>
          <a:p>
            <a:pPr lvl="0"/>
            <a:r>
              <a:rPr lang="en-US" dirty="0" smtClean="0"/>
              <a:t>Custom models in PSSE, PSLF, or PSCAD, including highly detailed PSCAD models utilizing actual hardware code.  These models have been prepared for many major wind turbine manufacturers.</a:t>
            </a:r>
          </a:p>
          <a:p>
            <a:pPr lvl="0"/>
            <a:r>
              <a:rPr lang="en-US" dirty="0" smtClean="0"/>
              <a:t>Feasibility and system impact studies for new generation, as well as help with interconnection standard compliance.</a:t>
            </a:r>
          </a:p>
          <a:p>
            <a:pPr lvl="0"/>
            <a:r>
              <a:rPr lang="en-US" dirty="0" smtClean="0"/>
              <a:t>SSR (Sub-synchronous resonance) analysis and shaft damage due to torsional oscillations, as well as SSTI, and SSCI analysis for power electronic interactions with each other and with series compensated transmission systems.</a:t>
            </a:r>
          </a:p>
          <a:p>
            <a:pPr lvl="0"/>
            <a:r>
              <a:rPr lang="en-US" dirty="0" smtClean="0"/>
              <a:t>HVDC and AC transmission systems, transmission feasibility studies, reliability assessment, loss evaluation, cost analysis and preparation of technical specifications.</a:t>
            </a:r>
          </a:p>
          <a:p>
            <a:pPr lvl="0"/>
            <a:r>
              <a:rPr lang="en-US" dirty="0" smtClean="0"/>
              <a:t>Insulation coordination of AC and HVDC systems, lightning studies, switching surge studies and </a:t>
            </a:r>
            <a:r>
              <a:rPr lang="en-US" dirty="0" err="1" smtClean="0"/>
              <a:t>ferro</a:t>
            </a:r>
            <a:r>
              <a:rPr lang="en-US" dirty="0" smtClean="0"/>
              <a:t>-resonance.</a:t>
            </a:r>
          </a:p>
          <a:p>
            <a:pPr lvl="0"/>
            <a:r>
              <a:rPr lang="en-US" dirty="0" smtClean="0"/>
              <a:t>Power quality, D-STATCOM and DVAR applications, flicker control, harmonics, active filters, co-ordination of fast response controls.</a:t>
            </a:r>
          </a:p>
          <a:p>
            <a:pPr lvl="0"/>
            <a:r>
              <a:rPr lang="en-US" dirty="0" smtClean="0"/>
              <a:t>Detailed modeling and simulation of digital and analog controls with interfaces to PSCAD/EMTDC, </a:t>
            </a:r>
            <a:r>
              <a:rPr lang="en-US" dirty="0" err="1" smtClean="0"/>
              <a:t>Matlab</a:t>
            </a:r>
            <a:r>
              <a:rPr lang="en-US" dirty="0" smtClean="0"/>
              <a:t> and real time controllers.</a:t>
            </a:r>
          </a:p>
          <a:p>
            <a:pPr lvl="0"/>
            <a:r>
              <a:rPr lang="en-US" dirty="0" smtClean="0"/>
              <a:t>Voltage sourced converter transmission, upgrading of existing AC lines, transmission alternatives when new overhead transmission has a lengthy permitting process.</a:t>
            </a:r>
          </a:p>
          <a:p>
            <a:pPr lvl="0"/>
            <a:r>
              <a:rPr lang="en-US" dirty="0" smtClean="0"/>
              <a:t>Variable speed drives, </a:t>
            </a:r>
            <a:r>
              <a:rPr lang="en-US" dirty="0" err="1" smtClean="0"/>
              <a:t>cyclo</a:t>
            </a:r>
            <a:r>
              <a:rPr lang="en-US" dirty="0" smtClean="0"/>
              <a:t>-converters, written pole motors.</a:t>
            </a:r>
          </a:p>
          <a:p>
            <a:pPr lvl="0"/>
            <a:r>
              <a:rPr lang="en-US" dirty="0" smtClean="0"/>
              <a:t>Integration of wind farms and solar systems into AC systems. Reactive power requirements and voltage regulation studies using all types of machines and supporting equipment.</a:t>
            </a:r>
          </a:p>
          <a:p>
            <a:pPr lvl="0"/>
            <a:r>
              <a:rPr lang="en-US" dirty="0" smtClean="0"/>
              <a:t>System impact and Interconnection Studies, as well as full capability in standard power system planning software.</a:t>
            </a:r>
          </a:p>
          <a:p>
            <a:pPr lvl="0"/>
            <a:r>
              <a:rPr lang="en-US" dirty="0" smtClean="0"/>
              <a:t>Transmission line and cable modeling and studies. PLC (power line carrier) analysis.</a:t>
            </a:r>
          </a:p>
          <a:p>
            <a:pPr lvl="0"/>
            <a:r>
              <a:rPr lang="en-US" dirty="0" smtClean="0"/>
              <a:t>Tri-pole DC research and application. Tri-pole DC is a very new technology used to upgrade existing 3-phase AC transmission line ratings without any increase in right-of-way requirements.</a:t>
            </a:r>
            <a:endParaRPr lang="en-US" dirty="0"/>
          </a:p>
        </p:txBody>
      </p:sp>
      <p:sp>
        <p:nvSpPr>
          <p:cNvPr id="4" name="Slide Number Placeholder 3"/>
          <p:cNvSpPr>
            <a:spLocks noGrp="1"/>
          </p:cNvSpPr>
          <p:nvPr>
            <p:ph type="sldNum" sz="quarter" idx="10"/>
          </p:nvPr>
        </p:nvSpPr>
        <p:spPr/>
        <p:txBody>
          <a:bodyPr/>
          <a:lstStyle/>
          <a:p>
            <a:fld id="{727D6445-84B0-484B-A1A9-2CD2C7B4A755}" type="slidenum">
              <a:rPr lang="en-US" smtClean="0"/>
              <a:pPr/>
              <a:t>5</a:t>
            </a:fld>
            <a:endParaRPr lang="en-US"/>
          </a:p>
        </p:txBody>
      </p:sp>
    </p:spTree>
    <p:extLst>
      <p:ext uri="{BB962C8B-B14F-4D97-AF65-F5344CB8AC3E}">
        <p14:creationId xmlns:p14="http://schemas.microsoft.com/office/powerpoint/2010/main" val="11503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727D6445-84B0-484B-A1A9-2CD2C7B4A755}" type="slidenum">
              <a:rPr lang="en-US" smtClean="0"/>
              <a:pPr/>
              <a:t>6</a:t>
            </a:fld>
            <a:endParaRPr lang="en-US"/>
          </a:p>
        </p:txBody>
      </p:sp>
    </p:spTree>
    <p:extLst>
      <p:ext uri="{BB962C8B-B14F-4D97-AF65-F5344CB8AC3E}">
        <p14:creationId xmlns:p14="http://schemas.microsoft.com/office/powerpoint/2010/main" val="241402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727D6445-84B0-484B-A1A9-2CD2C7B4A755}" type="slidenum">
              <a:rPr lang="en-US" smtClean="0"/>
              <a:pPr/>
              <a:t>7</a:t>
            </a:fld>
            <a:endParaRPr lang="en-US"/>
          </a:p>
        </p:txBody>
      </p:sp>
    </p:spTree>
    <p:extLst>
      <p:ext uri="{BB962C8B-B14F-4D97-AF65-F5344CB8AC3E}">
        <p14:creationId xmlns:p14="http://schemas.microsoft.com/office/powerpoint/2010/main" val="138970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727D6445-84B0-484B-A1A9-2CD2C7B4A755}" type="slidenum">
              <a:rPr lang="en-US" smtClean="0"/>
              <a:pPr/>
              <a:t>40</a:t>
            </a:fld>
            <a:endParaRPr lang="en-US"/>
          </a:p>
        </p:txBody>
      </p:sp>
    </p:spTree>
    <p:extLst>
      <p:ext uri="{BB962C8B-B14F-4D97-AF65-F5344CB8AC3E}">
        <p14:creationId xmlns:p14="http://schemas.microsoft.com/office/powerpoint/2010/main" val="366103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4347" name="Group 75"/>
          <p:cNvGrpSpPr>
            <a:grpSpLocks/>
          </p:cNvGrpSpPr>
          <p:nvPr/>
        </p:nvGrpSpPr>
        <p:grpSpPr bwMode="auto">
          <a:xfrm>
            <a:off x="-3175" y="0"/>
            <a:ext cx="9147175" cy="6867525"/>
            <a:chOff x="-2" y="0"/>
            <a:chExt cx="5762" cy="4326"/>
          </a:xfrm>
        </p:grpSpPr>
        <p:grpSp>
          <p:nvGrpSpPr>
            <p:cNvPr id="54343" name="Group 71"/>
            <p:cNvGrpSpPr>
              <a:grpSpLocks/>
            </p:cNvGrpSpPr>
            <p:nvPr userDrawn="1"/>
          </p:nvGrpSpPr>
          <p:grpSpPr bwMode="auto">
            <a:xfrm>
              <a:off x="-2" y="0"/>
              <a:ext cx="5712" cy="4326"/>
              <a:chOff x="-2" y="0"/>
              <a:chExt cx="5712" cy="4326"/>
            </a:xfrm>
          </p:grpSpPr>
          <p:sp>
            <p:nvSpPr>
              <p:cNvPr id="54275" name="Rectangle 3"/>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76" name="Rectangle 4"/>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77" name="Rectangle 5"/>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78" name="Rectangle 6"/>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79" name="Rectangle 7"/>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80" name="Rectangle 8"/>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81" name="Rectangle 9"/>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82" name="Rectangle 10"/>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83" name="Rectangle 11"/>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84" name="Rectangle 12"/>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85" name="Rectangle 13"/>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86" name="Rectangle 14"/>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87" name="Rectangle 15"/>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88" name="Rectangle 16"/>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89" name="Rectangle 17"/>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90" name="Rectangle 18"/>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91" name="Rectangle 19"/>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92" name="Rectangle 20"/>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93" name="Rectangle 21"/>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94" name="Rectangle 22"/>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95" name="Rectangle 23"/>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96" name="Rectangle 24"/>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97" name="Rectangle 25"/>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98" name="Rectangle 26"/>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299" name="Rectangle 27"/>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00" name="Rectangle 28"/>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01" name="Rectangle 29"/>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02" name="Rectangle 30"/>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03" name="Rectangle 31"/>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04" name="Rectangle 32"/>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05" name="Rectangle 33"/>
              <p:cNvSpPr>
                <a:spLocks noChangeArrowheads="1"/>
              </p:cNvSpPr>
              <p:nvPr/>
            </p:nvSpPr>
            <p:spPr bwMode="auto">
              <a:xfrm>
                <a:off x="287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06" name="Rectangle 34"/>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07" name="Rectangle 35"/>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08" name="Rectangle 36"/>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09" name="Rectangle 37"/>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10" name="Rectangle 38"/>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11" name="Rectangle 39"/>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12" name="Rectangle 40"/>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13" name="Rectangle 41"/>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14" name="Rectangle 42"/>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15" name="Rectangle 43"/>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16" name="Rectangle 44"/>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17" name="Rectangle 45"/>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18" name="Rectangle 46"/>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19" name="Rectangle 47"/>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20" name="Rectangle 48"/>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21" name="Rectangle 49"/>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22" name="Rectangle 50"/>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23" name="Rectangle 51"/>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24" name="Rectangle 52"/>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25" name="Rectangle 53"/>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26" name="Rectangle 54"/>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27" name="Rectangle 55"/>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28" name="Rectangle 56"/>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29" name="Rectangle 57"/>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30" name="Rectangle 58"/>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31" name="Rectangle 59"/>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32" name="Rectangle 60"/>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33" name="Rectangle 61"/>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4334" name="Rectangle 62"/>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p>
                <a:endParaRPr lang="en-US"/>
              </a:p>
            </p:txBody>
          </p:sp>
        </p:grpSp>
        <p:sp>
          <p:nvSpPr>
            <p:cNvPr id="54335" name="Rectangle 63"/>
            <p:cNvSpPr>
              <a:spLocks noChangeArrowheads="1"/>
            </p:cNvSpPr>
            <p:nvPr userDrawn="1"/>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p>
              <a:endParaRPr lang="en-US"/>
            </a:p>
          </p:txBody>
        </p:sp>
        <p:sp>
          <p:nvSpPr>
            <p:cNvPr id="54336" name="Rectangle 64"/>
            <p:cNvSpPr>
              <a:spLocks noChangeArrowheads="1"/>
            </p:cNvSpPr>
            <p:nvPr userDrawn="1"/>
          </p:nvSpPr>
          <p:spPr bwMode="auto">
            <a:xfrm>
              <a:off x="0" y="0"/>
              <a:ext cx="5760" cy="321"/>
            </a:xfrm>
            <a:prstGeom prst="rect">
              <a:avLst/>
            </a:prstGeom>
            <a:solidFill>
              <a:schemeClr val="hlink">
                <a:alpha val="50000"/>
              </a:schemeClr>
            </a:solidFill>
            <a:ln w="9525">
              <a:noFill/>
              <a:miter lim="800000"/>
              <a:headEnd/>
              <a:tailEnd/>
            </a:ln>
            <a:effectLst/>
          </p:spPr>
          <p:txBody>
            <a:bodyPr wrap="none" anchor="ctr"/>
            <a:lstStyle/>
            <a:p>
              <a:endParaRPr lang="en-US"/>
            </a:p>
          </p:txBody>
        </p:sp>
      </p:grpSp>
      <p:sp>
        <p:nvSpPr>
          <p:cNvPr id="54337" name="Rectangle 65"/>
          <p:cNvSpPr>
            <a:spLocks noChangeArrowheads="1"/>
          </p:cNvSpPr>
          <p:nvPr/>
        </p:nvSpPr>
        <p:spPr bwMode="auto">
          <a:xfrm>
            <a:off x="3505200" y="2590800"/>
            <a:ext cx="4892675" cy="76200"/>
          </a:xfrm>
          <a:prstGeom prst="rect">
            <a:avLst/>
          </a:prstGeom>
          <a:solidFill>
            <a:schemeClr val="hlink">
              <a:alpha val="50000"/>
            </a:schemeClr>
          </a:solidFill>
          <a:ln w="9525">
            <a:noFill/>
            <a:miter lim="800000"/>
            <a:headEnd/>
            <a:tailEnd/>
          </a:ln>
          <a:effectLst/>
        </p:spPr>
        <p:txBody>
          <a:bodyPr wrap="none" anchor="ctr"/>
          <a:lstStyle/>
          <a:p>
            <a:pPr algn="ctr"/>
            <a:endParaRPr kumimoji="1" lang="en-US"/>
          </a:p>
        </p:txBody>
      </p:sp>
      <p:sp>
        <p:nvSpPr>
          <p:cNvPr id="54339" name="Rectangle 67"/>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r>
              <a:rPr lang="en-US" dirty="0"/>
              <a:t>Click to edit Master subtitle style</a:t>
            </a:r>
          </a:p>
        </p:txBody>
      </p:sp>
      <p:sp>
        <p:nvSpPr>
          <p:cNvPr id="72" name="Rectangle 71"/>
          <p:cNvSpPr/>
          <p:nvPr userDrawn="1"/>
        </p:nvSpPr>
        <p:spPr>
          <a:xfrm>
            <a:off x="0" y="6381328"/>
            <a:ext cx="9144000" cy="476672"/>
          </a:xfrm>
          <a:prstGeom prst="rect">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73" name="Picture 2" descr="ELE_SP_CMYK_Blue_300ppi"/>
          <p:cNvPicPr>
            <a:picLocks noChangeAspect="1" noChangeArrowheads="1"/>
          </p:cNvPicPr>
          <p:nvPr userDrawn="1"/>
        </p:nvPicPr>
        <p:blipFill>
          <a:blip r:embed="rId2" cstate="print"/>
          <a:srcRect/>
          <a:stretch>
            <a:fillRect/>
          </a:stretch>
        </p:blipFill>
        <p:spPr bwMode="auto">
          <a:xfrm>
            <a:off x="107504" y="6429375"/>
            <a:ext cx="1714500" cy="4286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982663"/>
            <a:ext cx="8162925"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2813" y="1905000"/>
            <a:ext cx="39782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43488" y="1905000"/>
            <a:ext cx="3979862"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43488" y="4076700"/>
            <a:ext cx="3979862"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6588224" y="6400800"/>
            <a:ext cx="2895600" cy="457200"/>
          </a:xfrm>
          <a:prstGeom prst="rect">
            <a:avLst/>
          </a:prstGeom>
        </p:spPr>
        <p:txBody>
          <a:bodyPr/>
          <a:lstStyle>
            <a:lvl1pPr>
              <a:defRPr/>
            </a:lvl1p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319" name="Group 71"/>
          <p:cNvGrpSpPr>
            <a:grpSpLocks/>
          </p:cNvGrpSpPr>
          <p:nvPr/>
        </p:nvGrpSpPr>
        <p:grpSpPr bwMode="auto">
          <a:xfrm>
            <a:off x="0" y="0"/>
            <a:ext cx="9147175" cy="6867525"/>
            <a:chOff x="0" y="0"/>
            <a:chExt cx="5762" cy="4326"/>
          </a:xfrm>
        </p:grpSpPr>
        <p:sp>
          <p:nvSpPr>
            <p:cNvPr id="53251" name="Rectangle 3"/>
            <p:cNvSpPr>
              <a:spLocks noChangeArrowheads="1"/>
            </p:cNvSpPr>
            <p:nvPr userDrawn="1"/>
          </p:nvSpPr>
          <p:spPr bwMode="hidden">
            <a:xfrm>
              <a:off x="0" y="0"/>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52" name="Rectangle 4"/>
            <p:cNvSpPr>
              <a:spLocks noChangeArrowheads="1"/>
            </p:cNvSpPr>
            <p:nvPr userDrawn="1"/>
          </p:nvSpPr>
          <p:spPr bwMode="hidden">
            <a:xfrm>
              <a:off x="9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53" name="Rectangle 5"/>
            <p:cNvSpPr>
              <a:spLocks noChangeArrowheads="1"/>
            </p:cNvSpPr>
            <p:nvPr userDrawn="1"/>
          </p:nvSpPr>
          <p:spPr bwMode="hidden">
            <a:xfrm>
              <a:off x="19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54" name="Rectangle 6"/>
            <p:cNvSpPr>
              <a:spLocks noChangeArrowheads="1"/>
            </p:cNvSpPr>
            <p:nvPr userDrawn="1"/>
          </p:nvSpPr>
          <p:spPr bwMode="hidden">
            <a:xfrm>
              <a:off x="28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55" name="Rectangle 7"/>
            <p:cNvSpPr>
              <a:spLocks noChangeArrowheads="1"/>
            </p:cNvSpPr>
            <p:nvPr userDrawn="1"/>
          </p:nvSpPr>
          <p:spPr bwMode="hidden">
            <a:xfrm>
              <a:off x="38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56" name="Rectangle 8"/>
            <p:cNvSpPr>
              <a:spLocks noChangeArrowheads="1"/>
            </p:cNvSpPr>
            <p:nvPr userDrawn="1"/>
          </p:nvSpPr>
          <p:spPr bwMode="hidden">
            <a:xfrm>
              <a:off x="48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57" name="Rectangle 9"/>
            <p:cNvSpPr>
              <a:spLocks noChangeArrowheads="1"/>
            </p:cNvSpPr>
            <p:nvPr userDrawn="1"/>
          </p:nvSpPr>
          <p:spPr bwMode="hidden">
            <a:xfrm>
              <a:off x="57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58" name="Rectangle 10"/>
            <p:cNvSpPr>
              <a:spLocks noChangeArrowheads="1"/>
            </p:cNvSpPr>
            <p:nvPr userDrawn="1"/>
          </p:nvSpPr>
          <p:spPr bwMode="hidden">
            <a:xfrm>
              <a:off x="67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59" name="Rectangle 11"/>
            <p:cNvSpPr>
              <a:spLocks noChangeArrowheads="1"/>
            </p:cNvSpPr>
            <p:nvPr userDrawn="1"/>
          </p:nvSpPr>
          <p:spPr bwMode="hidden">
            <a:xfrm>
              <a:off x="76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60" name="Rectangle 12"/>
            <p:cNvSpPr>
              <a:spLocks noChangeArrowheads="1"/>
            </p:cNvSpPr>
            <p:nvPr userDrawn="1"/>
          </p:nvSpPr>
          <p:spPr bwMode="hidden">
            <a:xfrm>
              <a:off x="86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61" name="Rectangle 13"/>
            <p:cNvSpPr>
              <a:spLocks noChangeArrowheads="1"/>
            </p:cNvSpPr>
            <p:nvPr userDrawn="1"/>
          </p:nvSpPr>
          <p:spPr bwMode="hidden">
            <a:xfrm>
              <a:off x="96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62" name="Rectangle 14"/>
            <p:cNvSpPr>
              <a:spLocks noChangeArrowheads="1"/>
            </p:cNvSpPr>
            <p:nvPr userDrawn="1"/>
          </p:nvSpPr>
          <p:spPr bwMode="hidden">
            <a:xfrm>
              <a:off x="105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63" name="Rectangle 15"/>
            <p:cNvSpPr>
              <a:spLocks noChangeArrowheads="1"/>
            </p:cNvSpPr>
            <p:nvPr userDrawn="1"/>
          </p:nvSpPr>
          <p:spPr bwMode="hidden">
            <a:xfrm>
              <a:off x="115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64" name="Rectangle 16"/>
            <p:cNvSpPr>
              <a:spLocks noChangeArrowheads="1"/>
            </p:cNvSpPr>
            <p:nvPr userDrawn="1"/>
          </p:nvSpPr>
          <p:spPr bwMode="hidden">
            <a:xfrm>
              <a:off x="124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65" name="Rectangle 17"/>
            <p:cNvSpPr>
              <a:spLocks noChangeArrowheads="1"/>
            </p:cNvSpPr>
            <p:nvPr userDrawn="1"/>
          </p:nvSpPr>
          <p:spPr bwMode="hidden">
            <a:xfrm>
              <a:off x="134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66" name="Rectangle 18"/>
            <p:cNvSpPr>
              <a:spLocks noChangeArrowheads="1"/>
            </p:cNvSpPr>
            <p:nvPr userDrawn="1"/>
          </p:nvSpPr>
          <p:spPr bwMode="hidden">
            <a:xfrm>
              <a:off x="144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67" name="Rectangle 19"/>
            <p:cNvSpPr>
              <a:spLocks noChangeArrowheads="1"/>
            </p:cNvSpPr>
            <p:nvPr userDrawn="1"/>
          </p:nvSpPr>
          <p:spPr bwMode="hidden">
            <a:xfrm>
              <a:off x="153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68" name="Rectangle 20"/>
            <p:cNvSpPr>
              <a:spLocks noChangeArrowheads="1"/>
            </p:cNvSpPr>
            <p:nvPr userDrawn="1"/>
          </p:nvSpPr>
          <p:spPr bwMode="hidden">
            <a:xfrm>
              <a:off x="163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69" name="Rectangle 21"/>
            <p:cNvSpPr>
              <a:spLocks noChangeArrowheads="1"/>
            </p:cNvSpPr>
            <p:nvPr userDrawn="1"/>
          </p:nvSpPr>
          <p:spPr bwMode="hidden">
            <a:xfrm>
              <a:off x="172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70" name="Rectangle 22"/>
            <p:cNvSpPr>
              <a:spLocks noChangeArrowheads="1"/>
            </p:cNvSpPr>
            <p:nvPr userDrawn="1"/>
          </p:nvSpPr>
          <p:spPr bwMode="hidden">
            <a:xfrm>
              <a:off x="182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71" name="Rectangle 23"/>
            <p:cNvSpPr>
              <a:spLocks noChangeArrowheads="1"/>
            </p:cNvSpPr>
            <p:nvPr userDrawn="1"/>
          </p:nvSpPr>
          <p:spPr bwMode="hidden">
            <a:xfrm>
              <a:off x="192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72" name="Rectangle 24"/>
            <p:cNvSpPr>
              <a:spLocks noChangeArrowheads="1"/>
            </p:cNvSpPr>
            <p:nvPr userDrawn="1"/>
          </p:nvSpPr>
          <p:spPr bwMode="hidden">
            <a:xfrm>
              <a:off x="201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73" name="Rectangle 25"/>
            <p:cNvSpPr>
              <a:spLocks noChangeArrowheads="1"/>
            </p:cNvSpPr>
            <p:nvPr userDrawn="1"/>
          </p:nvSpPr>
          <p:spPr bwMode="hidden">
            <a:xfrm>
              <a:off x="211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74" name="Rectangle 26"/>
            <p:cNvSpPr>
              <a:spLocks noChangeArrowheads="1"/>
            </p:cNvSpPr>
            <p:nvPr userDrawn="1"/>
          </p:nvSpPr>
          <p:spPr bwMode="hidden">
            <a:xfrm>
              <a:off x="220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75" name="Rectangle 27"/>
            <p:cNvSpPr>
              <a:spLocks noChangeArrowheads="1"/>
            </p:cNvSpPr>
            <p:nvPr userDrawn="1"/>
          </p:nvSpPr>
          <p:spPr bwMode="hidden">
            <a:xfrm>
              <a:off x="230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76" name="Rectangle 28"/>
            <p:cNvSpPr>
              <a:spLocks noChangeArrowheads="1"/>
            </p:cNvSpPr>
            <p:nvPr userDrawn="1"/>
          </p:nvSpPr>
          <p:spPr bwMode="hidden">
            <a:xfrm>
              <a:off x="240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77" name="Rectangle 29"/>
            <p:cNvSpPr>
              <a:spLocks noChangeArrowheads="1"/>
            </p:cNvSpPr>
            <p:nvPr userDrawn="1"/>
          </p:nvSpPr>
          <p:spPr bwMode="hidden">
            <a:xfrm>
              <a:off x="249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78" name="Rectangle 30"/>
            <p:cNvSpPr>
              <a:spLocks noChangeArrowheads="1"/>
            </p:cNvSpPr>
            <p:nvPr userDrawn="1"/>
          </p:nvSpPr>
          <p:spPr bwMode="hidden">
            <a:xfrm>
              <a:off x="259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79" name="Rectangle 31"/>
            <p:cNvSpPr>
              <a:spLocks noChangeArrowheads="1"/>
            </p:cNvSpPr>
            <p:nvPr userDrawn="1"/>
          </p:nvSpPr>
          <p:spPr bwMode="hidden">
            <a:xfrm>
              <a:off x="268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80" name="Rectangle 32"/>
            <p:cNvSpPr>
              <a:spLocks noChangeArrowheads="1"/>
            </p:cNvSpPr>
            <p:nvPr userDrawn="1"/>
          </p:nvSpPr>
          <p:spPr bwMode="hidden">
            <a:xfrm>
              <a:off x="278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81" name="Rectangle 33"/>
            <p:cNvSpPr>
              <a:spLocks noChangeArrowheads="1"/>
            </p:cNvSpPr>
            <p:nvPr userDrawn="1"/>
          </p:nvSpPr>
          <p:spPr bwMode="hidden">
            <a:xfrm>
              <a:off x="288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82" name="Rectangle 34"/>
            <p:cNvSpPr>
              <a:spLocks noChangeArrowheads="1"/>
            </p:cNvSpPr>
            <p:nvPr userDrawn="1"/>
          </p:nvSpPr>
          <p:spPr bwMode="hidden">
            <a:xfrm>
              <a:off x="297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83" name="Rectangle 35"/>
            <p:cNvSpPr>
              <a:spLocks noChangeArrowheads="1"/>
            </p:cNvSpPr>
            <p:nvPr userDrawn="1"/>
          </p:nvSpPr>
          <p:spPr bwMode="hidden">
            <a:xfrm>
              <a:off x="307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84" name="Rectangle 36"/>
            <p:cNvSpPr>
              <a:spLocks noChangeArrowheads="1"/>
            </p:cNvSpPr>
            <p:nvPr userDrawn="1"/>
          </p:nvSpPr>
          <p:spPr bwMode="hidden">
            <a:xfrm>
              <a:off x="316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85" name="Rectangle 37"/>
            <p:cNvSpPr>
              <a:spLocks noChangeArrowheads="1"/>
            </p:cNvSpPr>
            <p:nvPr userDrawn="1"/>
          </p:nvSpPr>
          <p:spPr bwMode="hidden">
            <a:xfrm>
              <a:off x="326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86" name="Rectangle 38"/>
            <p:cNvSpPr>
              <a:spLocks noChangeArrowheads="1"/>
            </p:cNvSpPr>
            <p:nvPr userDrawn="1"/>
          </p:nvSpPr>
          <p:spPr bwMode="hidden">
            <a:xfrm>
              <a:off x="336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87" name="Rectangle 39"/>
            <p:cNvSpPr>
              <a:spLocks noChangeArrowheads="1"/>
            </p:cNvSpPr>
            <p:nvPr userDrawn="1"/>
          </p:nvSpPr>
          <p:spPr bwMode="hidden">
            <a:xfrm>
              <a:off x="345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88" name="Rectangle 40"/>
            <p:cNvSpPr>
              <a:spLocks noChangeArrowheads="1"/>
            </p:cNvSpPr>
            <p:nvPr userDrawn="1"/>
          </p:nvSpPr>
          <p:spPr bwMode="hidden">
            <a:xfrm>
              <a:off x="355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89" name="Rectangle 41"/>
            <p:cNvSpPr>
              <a:spLocks noChangeArrowheads="1"/>
            </p:cNvSpPr>
            <p:nvPr userDrawn="1"/>
          </p:nvSpPr>
          <p:spPr bwMode="hidden">
            <a:xfrm>
              <a:off x="364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90" name="Rectangle 42"/>
            <p:cNvSpPr>
              <a:spLocks noChangeArrowheads="1"/>
            </p:cNvSpPr>
            <p:nvPr userDrawn="1"/>
          </p:nvSpPr>
          <p:spPr bwMode="hidden">
            <a:xfrm>
              <a:off x="374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91" name="Rectangle 43"/>
            <p:cNvSpPr>
              <a:spLocks noChangeArrowheads="1"/>
            </p:cNvSpPr>
            <p:nvPr userDrawn="1"/>
          </p:nvSpPr>
          <p:spPr bwMode="hidden">
            <a:xfrm>
              <a:off x="384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92" name="Rectangle 44"/>
            <p:cNvSpPr>
              <a:spLocks noChangeArrowheads="1"/>
            </p:cNvSpPr>
            <p:nvPr userDrawn="1"/>
          </p:nvSpPr>
          <p:spPr bwMode="hidden">
            <a:xfrm>
              <a:off x="393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93" name="Rectangle 45"/>
            <p:cNvSpPr>
              <a:spLocks noChangeArrowheads="1"/>
            </p:cNvSpPr>
            <p:nvPr userDrawn="1"/>
          </p:nvSpPr>
          <p:spPr bwMode="hidden">
            <a:xfrm>
              <a:off x="403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94" name="Rectangle 46"/>
            <p:cNvSpPr>
              <a:spLocks noChangeArrowheads="1"/>
            </p:cNvSpPr>
            <p:nvPr userDrawn="1"/>
          </p:nvSpPr>
          <p:spPr bwMode="hidden">
            <a:xfrm>
              <a:off x="412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95" name="Rectangle 47"/>
            <p:cNvSpPr>
              <a:spLocks noChangeArrowheads="1"/>
            </p:cNvSpPr>
            <p:nvPr userDrawn="1"/>
          </p:nvSpPr>
          <p:spPr bwMode="hidden">
            <a:xfrm>
              <a:off x="422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96" name="Rectangle 48"/>
            <p:cNvSpPr>
              <a:spLocks noChangeArrowheads="1"/>
            </p:cNvSpPr>
            <p:nvPr userDrawn="1"/>
          </p:nvSpPr>
          <p:spPr bwMode="hidden">
            <a:xfrm>
              <a:off x="432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97" name="Rectangle 49"/>
            <p:cNvSpPr>
              <a:spLocks noChangeArrowheads="1"/>
            </p:cNvSpPr>
            <p:nvPr userDrawn="1"/>
          </p:nvSpPr>
          <p:spPr bwMode="hidden">
            <a:xfrm>
              <a:off x="441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98" name="Rectangle 50"/>
            <p:cNvSpPr>
              <a:spLocks noChangeArrowheads="1"/>
            </p:cNvSpPr>
            <p:nvPr userDrawn="1"/>
          </p:nvSpPr>
          <p:spPr bwMode="hidden">
            <a:xfrm>
              <a:off x="451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299" name="Rectangle 51"/>
            <p:cNvSpPr>
              <a:spLocks noChangeArrowheads="1"/>
            </p:cNvSpPr>
            <p:nvPr userDrawn="1"/>
          </p:nvSpPr>
          <p:spPr bwMode="hidden">
            <a:xfrm>
              <a:off x="460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300" name="Rectangle 52"/>
            <p:cNvSpPr>
              <a:spLocks noChangeArrowheads="1"/>
            </p:cNvSpPr>
            <p:nvPr userDrawn="1"/>
          </p:nvSpPr>
          <p:spPr bwMode="hidden">
            <a:xfrm>
              <a:off x="470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301" name="Rectangle 53"/>
            <p:cNvSpPr>
              <a:spLocks noChangeArrowheads="1"/>
            </p:cNvSpPr>
            <p:nvPr userDrawn="1"/>
          </p:nvSpPr>
          <p:spPr bwMode="hidden">
            <a:xfrm>
              <a:off x="480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302" name="Rectangle 54"/>
            <p:cNvSpPr>
              <a:spLocks noChangeArrowheads="1"/>
            </p:cNvSpPr>
            <p:nvPr userDrawn="1"/>
          </p:nvSpPr>
          <p:spPr bwMode="hidden">
            <a:xfrm>
              <a:off x="489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303" name="Rectangle 55"/>
            <p:cNvSpPr>
              <a:spLocks noChangeArrowheads="1"/>
            </p:cNvSpPr>
            <p:nvPr userDrawn="1"/>
          </p:nvSpPr>
          <p:spPr bwMode="hidden">
            <a:xfrm>
              <a:off x="499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304" name="Rectangle 56"/>
            <p:cNvSpPr>
              <a:spLocks noChangeArrowheads="1"/>
            </p:cNvSpPr>
            <p:nvPr userDrawn="1"/>
          </p:nvSpPr>
          <p:spPr bwMode="hidden">
            <a:xfrm>
              <a:off x="508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305" name="Rectangle 57"/>
            <p:cNvSpPr>
              <a:spLocks noChangeArrowheads="1"/>
            </p:cNvSpPr>
            <p:nvPr userDrawn="1"/>
          </p:nvSpPr>
          <p:spPr bwMode="hidden">
            <a:xfrm>
              <a:off x="518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306" name="Rectangle 58"/>
            <p:cNvSpPr>
              <a:spLocks noChangeArrowheads="1"/>
            </p:cNvSpPr>
            <p:nvPr userDrawn="1"/>
          </p:nvSpPr>
          <p:spPr bwMode="hidden">
            <a:xfrm>
              <a:off x="5280"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307" name="Rectangle 59"/>
            <p:cNvSpPr>
              <a:spLocks noChangeArrowheads="1"/>
            </p:cNvSpPr>
            <p:nvPr userDrawn="1"/>
          </p:nvSpPr>
          <p:spPr bwMode="hidden">
            <a:xfrm>
              <a:off x="5376"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308" name="Rectangle 60"/>
            <p:cNvSpPr>
              <a:spLocks noChangeArrowheads="1"/>
            </p:cNvSpPr>
            <p:nvPr userDrawn="1"/>
          </p:nvSpPr>
          <p:spPr bwMode="hidden">
            <a:xfrm>
              <a:off x="5472"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309" name="Rectangle 61"/>
            <p:cNvSpPr>
              <a:spLocks noChangeArrowheads="1"/>
            </p:cNvSpPr>
            <p:nvPr userDrawn="1"/>
          </p:nvSpPr>
          <p:spPr bwMode="hidden">
            <a:xfrm>
              <a:off x="5568"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310" name="Rectangle 62"/>
            <p:cNvSpPr>
              <a:spLocks noChangeArrowheads="1"/>
            </p:cNvSpPr>
            <p:nvPr userDrawn="1"/>
          </p:nvSpPr>
          <p:spPr bwMode="hidden">
            <a:xfrm>
              <a:off x="5664" y="6"/>
              <a:ext cx="48" cy="4320"/>
            </a:xfrm>
            <a:prstGeom prst="rect">
              <a:avLst/>
            </a:prstGeom>
            <a:solidFill>
              <a:schemeClr val="accent2"/>
            </a:solidFill>
            <a:ln w="9525">
              <a:noFill/>
              <a:miter lim="800000"/>
              <a:headEnd/>
              <a:tailEnd/>
            </a:ln>
            <a:effectLst/>
          </p:spPr>
          <p:txBody>
            <a:bodyPr wrap="none" anchor="ctr"/>
            <a:lstStyle/>
            <a:p>
              <a:endParaRPr lang="en-US"/>
            </a:p>
          </p:txBody>
        </p:sp>
        <p:sp>
          <p:nvSpPr>
            <p:cNvPr id="53311" name="Rectangle 63"/>
            <p:cNvSpPr>
              <a:spLocks noChangeArrowheads="1"/>
            </p:cNvSpPr>
            <p:nvPr userDrawn="1"/>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endParaRPr lang="en-US"/>
            </a:p>
          </p:txBody>
        </p:sp>
        <p:sp>
          <p:nvSpPr>
            <p:cNvPr id="53312" name="Rectangle 64"/>
            <p:cNvSpPr>
              <a:spLocks noChangeArrowheads="1"/>
            </p:cNvSpPr>
            <p:nvPr userDrawn="1"/>
          </p:nvSpPr>
          <p:spPr bwMode="blackGray">
            <a:xfrm>
              <a:off x="0" y="1081"/>
              <a:ext cx="4378" cy="47"/>
            </a:xfrm>
            <a:prstGeom prst="rect">
              <a:avLst/>
            </a:prstGeom>
            <a:solidFill>
              <a:schemeClr val="hlink">
                <a:alpha val="50000"/>
              </a:schemeClr>
            </a:solidFill>
            <a:ln w="9525">
              <a:noFill/>
              <a:miter lim="800000"/>
              <a:headEnd/>
              <a:tailEnd/>
            </a:ln>
            <a:effectLst/>
          </p:spPr>
          <p:txBody>
            <a:bodyPr wrap="none" anchor="ctr"/>
            <a:lstStyle/>
            <a:p>
              <a:endParaRPr lang="en-US"/>
            </a:p>
          </p:txBody>
        </p:sp>
      </p:grpSp>
      <p:sp>
        <p:nvSpPr>
          <p:cNvPr id="53313" name="Rectangle 65"/>
          <p:cNvSpPr>
            <a:spLocks noGrp="1" noChangeArrowheads="1"/>
          </p:cNvSpPr>
          <p:nvPr>
            <p:ph type="title"/>
          </p:nvPr>
        </p:nvSpPr>
        <p:spPr bwMode="auto">
          <a:xfrm>
            <a:off x="871538" y="982663"/>
            <a:ext cx="8162925" cy="641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53314" name="Rectangle 66"/>
          <p:cNvSpPr>
            <a:spLocks noGrp="1" noChangeArrowheads="1"/>
          </p:cNvSpPr>
          <p:nvPr>
            <p:ph type="body" idx="1"/>
          </p:nvPr>
        </p:nvSpPr>
        <p:spPr bwMode="auto">
          <a:xfrm>
            <a:off x="912813" y="1905000"/>
            <a:ext cx="811053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 name="Rectangle 70"/>
          <p:cNvSpPr/>
          <p:nvPr userDrawn="1"/>
        </p:nvSpPr>
        <p:spPr>
          <a:xfrm>
            <a:off x="0" y="6381328"/>
            <a:ext cx="9144000" cy="476672"/>
          </a:xfrm>
          <a:prstGeom prst="rect">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72" name="Picture 2" descr="ELE_SP_CMYK_Blue_300ppi"/>
          <p:cNvPicPr>
            <a:picLocks noChangeAspect="1" noChangeArrowheads="1"/>
          </p:cNvPicPr>
          <p:nvPr userDrawn="1"/>
        </p:nvPicPr>
        <p:blipFill>
          <a:blip r:embed="rId5" cstate="print"/>
          <a:srcRect/>
          <a:stretch>
            <a:fillRect/>
          </a:stretch>
        </p:blipFill>
        <p:spPr bwMode="auto">
          <a:xfrm>
            <a:off x="107504" y="6429375"/>
            <a:ext cx="1714500" cy="428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63" r:id="rId3"/>
  </p:sldLayoutIdLst>
  <p:timing>
    <p:tnLst>
      <p:par>
        <p:cTn id="1" dur="indefinite" restart="never" nodeType="tmRoot"/>
      </p:par>
    </p:tnLst>
  </p:timing>
  <p:hf hdr="0" ft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Verdana" pitchFamily="34" charset="0"/>
        </a:defRPr>
      </a:lvl2pPr>
      <a:lvl3pPr algn="l" rtl="0" fontAlgn="base">
        <a:spcBef>
          <a:spcPct val="0"/>
        </a:spcBef>
        <a:spcAft>
          <a:spcPct val="0"/>
        </a:spcAft>
        <a:defRPr sz="3600">
          <a:solidFill>
            <a:schemeClr val="tx2"/>
          </a:solidFill>
          <a:latin typeface="Verdana" pitchFamily="34" charset="0"/>
        </a:defRPr>
      </a:lvl3pPr>
      <a:lvl4pPr algn="l" rtl="0" fontAlgn="base">
        <a:spcBef>
          <a:spcPct val="0"/>
        </a:spcBef>
        <a:spcAft>
          <a:spcPct val="0"/>
        </a:spcAft>
        <a:defRPr sz="3600">
          <a:solidFill>
            <a:schemeClr val="tx2"/>
          </a:solidFill>
          <a:latin typeface="Verdana" pitchFamily="34" charset="0"/>
        </a:defRPr>
      </a:lvl4pPr>
      <a:lvl5pPr algn="l" rtl="0" fontAlgn="base">
        <a:spcBef>
          <a:spcPct val="0"/>
        </a:spcBef>
        <a:spcAft>
          <a:spcPct val="0"/>
        </a:spcAft>
        <a:defRPr sz="3600">
          <a:solidFill>
            <a:schemeClr val="tx2"/>
          </a:solidFill>
          <a:latin typeface="Verdana" pitchFamily="34" charset="0"/>
        </a:defRPr>
      </a:lvl5pPr>
      <a:lvl6pPr marL="457200" algn="l" rtl="0" fontAlgn="base">
        <a:spcBef>
          <a:spcPct val="0"/>
        </a:spcBef>
        <a:spcAft>
          <a:spcPct val="0"/>
        </a:spcAft>
        <a:defRPr sz="3600">
          <a:solidFill>
            <a:schemeClr val="tx2"/>
          </a:solidFill>
          <a:latin typeface="Verdana" pitchFamily="34" charset="0"/>
        </a:defRPr>
      </a:lvl6pPr>
      <a:lvl7pPr marL="914400" algn="l" rtl="0" fontAlgn="base">
        <a:spcBef>
          <a:spcPct val="0"/>
        </a:spcBef>
        <a:spcAft>
          <a:spcPct val="0"/>
        </a:spcAft>
        <a:defRPr sz="3600">
          <a:solidFill>
            <a:schemeClr val="tx2"/>
          </a:solidFill>
          <a:latin typeface="Verdana" pitchFamily="34" charset="0"/>
        </a:defRPr>
      </a:lvl7pPr>
      <a:lvl8pPr marL="1371600" algn="l" rtl="0" fontAlgn="base">
        <a:spcBef>
          <a:spcPct val="0"/>
        </a:spcBef>
        <a:spcAft>
          <a:spcPct val="0"/>
        </a:spcAft>
        <a:defRPr sz="3600">
          <a:solidFill>
            <a:schemeClr val="tx2"/>
          </a:solidFill>
          <a:latin typeface="Verdana" pitchFamily="34" charset="0"/>
        </a:defRPr>
      </a:lvl8pPr>
      <a:lvl9pPr marL="1828800" algn="l" rtl="0" fontAlgn="base">
        <a:spcBef>
          <a:spcPct val="0"/>
        </a:spcBef>
        <a:spcAft>
          <a:spcPct val="0"/>
        </a:spcAft>
        <a:defRPr sz="3600">
          <a:solidFill>
            <a:schemeClr val="tx2"/>
          </a:solidFill>
          <a:latin typeface="Verdana" pitchFamily="34" charset="0"/>
        </a:defRPr>
      </a:lvl9pPr>
    </p:titleStyle>
    <p:bodyStyle>
      <a:lvl1pPr marL="342900" indent="-342900" algn="l" rtl="0" fontAlgn="base">
        <a:spcBef>
          <a:spcPct val="20000"/>
        </a:spcBef>
        <a:spcAft>
          <a:spcPct val="0"/>
        </a:spcAft>
        <a:buClr>
          <a:schemeClr val="folHlink"/>
        </a:buClr>
        <a:buSzPct val="75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hlink"/>
        </a:buClr>
        <a:buChar char="•"/>
        <a:defRPr sz="2000">
          <a:solidFill>
            <a:schemeClr val="tx1"/>
          </a:solidFill>
          <a:latin typeface="+mn-lt"/>
        </a:defRPr>
      </a:lvl4pPr>
      <a:lvl5pPr marL="2057400" indent="-228600" algn="l" rtl="0" fontAlgn="base">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779463" y="1082338"/>
            <a:ext cx="7678737" cy="1446550"/>
          </a:xfrm>
        </p:spPr>
        <p:txBody>
          <a:bodyPr/>
          <a:lstStyle/>
          <a:p>
            <a:r>
              <a:rPr lang="en-US" dirty="0" smtClean="0"/>
              <a:t>System Strength Assessment of the Panhandle System</a:t>
            </a:r>
            <a:r>
              <a:rPr lang="en-US" dirty="0"/>
              <a:t/>
            </a:r>
            <a:br>
              <a:rPr lang="en-US" dirty="0"/>
            </a:br>
            <a:endParaRPr lang="en-US" sz="1600" dirty="0"/>
          </a:p>
        </p:txBody>
      </p:sp>
      <p:sp>
        <p:nvSpPr>
          <p:cNvPr id="86019" name="Rectangle 3"/>
          <p:cNvSpPr>
            <a:spLocks noGrp="1" noChangeArrowheads="1"/>
          </p:cNvSpPr>
          <p:nvPr>
            <p:ph type="subTitle" idx="1"/>
          </p:nvPr>
        </p:nvSpPr>
        <p:spPr>
          <a:xfrm>
            <a:off x="4788024" y="4077072"/>
            <a:ext cx="3500438" cy="2016125"/>
          </a:xfrm>
        </p:spPr>
        <p:txBody>
          <a:bodyPr/>
          <a:lstStyle/>
          <a:p>
            <a:pPr algn="r">
              <a:lnSpc>
                <a:spcPct val="80000"/>
              </a:lnSpc>
            </a:pPr>
            <a:endParaRPr lang="en-US" sz="1600" dirty="0"/>
          </a:p>
          <a:p>
            <a:pPr algn="r">
              <a:lnSpc>
                <a:spcPct val="80000"/>
              </a:lnSpc>
            </a:pPr>
            <a:endParaRPr lang="en-US" sz="1600" dirty="0"/>
          </a:p>
          <a:p>
            <a:pPr algn="r">
              <a:lnSpc>
                <a:spcPct val="80000"/>
              </a:lnSpc>
            </a:pPr>
            <a:endParaRPr lang="en-US" sz="1600" b="1" dirty="0"/>
          </a:p>
          <a:p>
            <a:pPr algn="r">
              <a:lnSpc>
                <a:spcPct val="80000"/>
              </a:lnSpc>
            </a:pPr>
            <a:endParaRPr lang="en-US" sz="1600" b="1" dirty="0"/>
          </a:p>
          <a:p>
            <a:pPr algn="r">
              <a:lnSpc>
                <a:spcPct val="80000"/>
              </a:lnSpc>
            </a:pPr>
            <a:endParaRPr lang="en-US" sz="1600" b="1" dirty="0"/>
          </a:p>
          <a:p>
            <a:pPr algn="r">
              <a:lnSpc>
                <a:spcPct val="80000"/>
              </a:lnSpc>
            </a:pPr>
            <a:r>
              <a:rPr lang="en-US" sz="1600" dirty="0" smtClean="0"/>
              <a:t>Electranix Corporation </a:t>
            </a:r>
          </a:p>
          <a:p>
            <a:pPr algn="r">
              <a:lnSpc>
                <a:spcPct val="80000"/>
              </a:lnSpc>
            </a:pPr>
            <a:r>
              <a:rPr lang="en-US" sz="1600" dirty="0" smtClean="0"/>
              <a:t>February 4, 2016</a:t>
            </a:r>
            <a:endParaRPr lang="en-US" sz="2400" dirty="0"/>
          </a:p>
        </p:txBody>
      </p:sp>
      <p:pic>
        <p:nvPicPr>
          <p:cNvPr id="86021" name="Picture 5" descr="novar"/>
          <p:cNvPicPr>
            <a:picLocks noChangeAspect="1" noChangeArrowheads="1"/>
          </p:cNvPicPr>
          <p:nvPr/>
        </p:nvPicPr>
        <p:blipFill>
          <a:blip r:embed="rId3" cstate="print"/>
          <a:srcRect/>
          <a:stretch>
            <a:fillRect/>
          </a:stretch>
        </p:blipFill>
        <p:spPr bwMode="auto">
          <a:xfrm>
            <a:off x="1219200" y="3429000"/>
            <a:ext cx="3200400" cy="2617788"/>
          </a:xfrm>
          <a:prstGeom prst="rect">
            <a:avLst/>
          </a:prstGeom>
          <a:noFill/>
        </p:spPr>
      </p:pic>
      <p:sp>
        <p:nvSpPr>
          <p:cNvPr id="86022" name="Rectangle 6"/>
          <p:cNvSpPr>
            <a:spLocks noChangeArrowheads="1"/>
          </p:cNvSpPr>
          <p:nvPr/>
        </p:nvSpPr>
        <p:spPr bwMode="auto">
          <a:xfrm>
            <a:off x="0" y="2278063"/>
            <a:ext cx="9144000" cy="0"/>
          </a:xfrm>
          <a:prstGeom prst="rect">
            <a:avLst/>
          </a:prstGeom>
          <a:noFill/>
          <a:ln w="9525">
            <a:noFill/>
            <a:miter lim="800000"/>
            <a:headEnd/>
            <a:tailEnd/>
          </a:ln>
          <a:effectLst/>
        </p:spPr>
        <p:txBody>
          <a:bodyPr>
            <a:spAutoFit/>
          </a:bodyPr>
          <a:lstStyle/>
          <a:p>
            <a:endParaRPr lang="en-US" dirty="0"/>
          </a:p>
        </p:txBody>
      </p:sp>
      <p:grpSp>
        <p:nvGrpSpPr>
          <p:cNvPr id="86026" name="Group 10"/>
          <p:cNvGrpSpPr>
            <a:grpSpLocks/>
          </p:cNvGrpSpPr>
          <p:nvPr/>
        </p:nvGrpSpPr>
        <p:grpSpPr bwMode="auto">
          <a:xfrm>
            <a:off x="712788" y="2278063"/>
            <a:ext cx="7718425" cy="2301875"/>
            <a:chOff x="0" y="0"/>
            <a:chExt cx="4862" cy="1450"/>
          </a:xfrm>
        </p:grpSpPr>
        <p:sp>
          <p:nvSpPr>
            <p:cNvPr id="86023" name="Rectangle 7"/>
            <p:cNvSpPr>
              <a:spLocks noChangeArrowheads="1"/>
            </p:cNvSpPr>
            <p:nvPr/>
          </p:nvSpPr>
          <p:spPr bwMode="auto">
            <a:xfrm>
              <a:off x="0" y="0"/>
              <a:ext cx="3830" cy="0"/>
            </a:xfrm>
            <a:prstGeom prst="rect">
              <a:avLst/>
            </a:prstGeom>
            <a:noFill/>
            <a:ln w="9525">
              <a:noFill/>
              <a:miter lim="800000"/>
              <a:headEnd/>
              <a:tailEnd/>
            </a:ln>
            <a:effectLst/>
          </p:spPr>
          <p:txBody>
            <a:bodyPr>
              <a:spAutoFit/>
            </a:bodyPr>
            <a:lstStyle/>
            <a:p>
              <a:endParaRPr lang="en-US" dirty="0"/>
            </a:p>
          </p:txBody>
        </p:sp>
        <p:sp>
          <p:nvSpPr>
            <p:cNvPr id="86024" name="Rectangle 8"/>
            <p:cNvSpPr>
              <a:spLocks noChangeArrowheads="1"/>
            </p:cNvSpPr>
            <p:nvPr/>
          </p:nvSpPr>
          <p:spPr bwMode="auto">
            <a:xfrm>
              <a:off x="0" y="0"/>
              <a:ext cx="4862" cy="1450"/>
            </a:xfrm>
            <a:prstGeom prst="rect">
              <a:avLst/>
            </a:prstGeom>
            <a:noFill/>
            <a:ln w="9525">
              <a:noFill/>
              <a:miter lim="800000"/>
              <a:headEnd/>
              <a:tailEnd/>
            </a:ln>
            <a:effectLst/>
          </p:spPr>
          <p:txBody>
            <a:bodyPr/>
            <a:lstStyle/>
            <a:p>
              <a:r>
                <a:rPr lang="en-US" sz="1200" dirty="0">
                  <a:latin typeface="Arial" charset="0"/>
                </a:rPr>
                <a:t>  </a:t>
              </a:r>
              <a:r>
                <a:rPr lang="en-US" sz="13300" dirty="0">
                  <a:latin typeface="Arial" charset="0"/>
                </a:rPr>
                <a:t> </a:t>
              </a:r>
              <a:r>
                <a:rPr lang="en-US" sz="1200" dirty="0">
                  <a:latin typeface="Arial" charset="0"/>
                </a:rPr>
                <a:t>                                       </a:t>
              </a:r>
              <a:endParaRPr lang="en-US" sz="1000" dirty="0"/>
            </a:p>
            <a:p>
              <a:pPr eaLnBrk="0" hangingPunct="0"/>
              <a:endParaRPr lang="en-US" sz="1200" dirty="0">
                <a:latin typeface="Arial" charset="0"/>
              </a:endParaRPr>
            </a:p>
          </p:txBody>
        </p:sp>
      </p:grpSp>
      <p:pic>
        <p:nvPicPr>
          <p:cNvPr id="86025" name="Picture 9" descr="picture of transmission lines"/>
          <p:cNvPicPr>
            <a:picLocks noChangeAspect="1" noChangeArrowheads="1"/>
          </p:cNvPicPr>
          <p:nvPr/>
        </p:nvPicPr>
        <p:blipFill>
          <a:blip r:embed="rId4" cstate="print"/>
          <a:srcRect/>
          <a:stretch>
            <a:fillRect/>
          </a:stretch>
        </p:blipFill>
        <p:spPr bwMode="auto">
          <a:xfrm>
            <a:off x="701257" y="2654937"/>
            <a:ext cx="1714500" cy="2125662"/>
          </a:xfrm>
          <a:prstGeom prst="rect">
            <a:avLst/>
          </a:prstGeom>
          <a:noFill/>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2589" y="3068960"/>
            <a:ext cx="2935046" cy="187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i="1" dirty="0" smtClean="0"/>
              <a:t>weak</a:t>
            </a:r>
            <a:r>
              <a:rPr lang="en-US" dirty="0" smtClean="0"/>
              <a:t> system?</a:t>
            </a:r>
            <a:endParaRPr lang="en-US"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21510"/>
            <a:ext cx="6624736" cy="443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10</a:t>
            </a:fld>
            <a:endParaRPr lang="en-US" sz="2000" dirty="0"/>
          </a:p>
        </p:txBody>
      </p:sp>
    </p:spTree>
    <p:extLst>
      <p:ext uri="{BB962C8B-B14F-4D97-AF65-F5344CB8AC3E}">
        <p14:creationId xmlns:p14="http://schemas.microsoft.com/office/powerpoint/2010/main" val="556877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423684"/>
            <a:ext cx="8162925" cy="1200329"/>
          </a:xfrm>
        </p:spPr>
        <p:txBody>
          <a:bodyPr/>
          <a:lstStyle/>
          <a:p>
            <a:r>
              <a:rPr lang="en-US" dirty="0" smtClean="0"/>
              <a:t>What is a </a:t>
            </a:r>
            <a:r>
              <a:rPr lang="en-US" i="1" dirty="0" smtClean="0"/>
              <a:t>weak</a:t>
            </a:r>
            <a:r>
              <a:rPr lang="en-US" dirty="0" smtClean="0"/>
              <a:t> system in a place like Texas?</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923" y="1641701"/>
            <a:ext cx="6897045" cy="460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420888"/>
            <a:ext cx="303210" cy="51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844824"/>
            <a:ext cx="303210" cy="51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725144"/>
            <a:ext cx="303210" cy="51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5301208"/>
            <a:ext cx="303210" cy="51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5309337"/>
            <a:ext cx="303210" cy="51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283656" y="2141802"/>
            <a:ext cx="303210" cy="51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292438" y="3351794"/>
            <a:ext cx="303210" cy="51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2607543"/>
            <a:ext cx="303210" cy="51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1285" y="3172052"/>
            <a:ext cx="303210" cy="51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9556" y="2036989"/>
            <a:ext cx="303210" cy="51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2766" y="2628131"/>
            <a:ext cx="303210" cy="51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5309337"/>
            <a:ext cx="303210" cy="51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758819"/>
            <a:ext cx="303210" cy="51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394" y="5309337"/>
            <a:ext cx="303210" cy="51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4894" y="5327431"/>
            <a:ext cx="303210" cy="51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7246" y="2065379"/>
            <a:ext cx="620429" cy="104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1896204"/>
            <a:ext cx="620429" cy="104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0464" y="4772806"/>
            <a:ext cx="620429" cy="104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4449" y="4750111"/>
            <a:ext cx="620429" cy="104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11</a:t>
            </a:fld>
            <a:endParaRPr lang="en-US" sz="2000" dirty="0"/>
          </a:p>
        </p:txBody>
      </p:sp>
    </p:spTree>
    <p:extLst>
      <p:ext uri="{BB962C8B-B14F-4D97-AF65-F5344CB8AC3E}">
        <p14:creationId xmlns:p14="http://schemas.microsoft.com/office/powerpoint/2010/main" val="2713564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network weak or strong?</a:t>
            </a:r>
            <a:endParaRPr lang="en-US" dirty="0"/>
          </a:p>
        </p:txBody>
      </p:sp>
      <p:sp>
        <p:nvSpPr>
          <p:cNvPr id="3" name="Content Placeholder 2"/>
          <p:cNvSpPr>
            <a:spLocks noGrp="1"/>
          </p:cNvSpPr>
          <p:nvPr>
            <p:ph idx="1"/>
          </p:nvPr>
        </p:nvSpPr>
        <p:spPr/>
        <p:txBody>
          <a:bodyPr/>
          <a:lstStyle/>
          <a:p>
            <a:pPr>
              <a:lnSpc>
                <a:spcPct val="100000"/>
              </a:lnSpc>
            </a:pPr>
            <a:r>
              <a:rPr lang="en-US" sz="2200" dirty="0" smtClean="0"/>
              <a:t>Imagine putting a fault on the system, and measuring the current in the fault…   strong systems will have lots of current!  </a:t>
            </a:r>
          </a:p>
          <a:p>
            <a:pPr>
              <a:lnSpc>
                <a:spcPct val="100000"/>
              </a:lnSpc>
            </a:pPr>
            <a:r>
              <a:rPr lang="en-US" sz="2200" dirty="0" smtClean="0"/>
              <a:t>We calculate an MVA number based on this current, called “Short Circuit MVA”, or SCMVA</a:t>
            </a:r>
          </a:p>
          <a:p>
            <a:pPr>
              <a:lnSpc>
                <a:spcPct val="100000"/>
              </a:lnSpc>
            </a:pPr>
            <a:endParaRPr lang="en-US" sz="2800" dirty="0" smtClean="0">
              <a:solidFill>
                <a:srgbClr val="FF0000"/>
              </a:solidFill>
            </a:endParaRPr>
          </a:p>
          <a:p>
            <a:pPr>
              <a:lnSpc>
                <a:spcPct val="100000"/>
              </a:lnSpc>
            </a:pPr>
            <a:r>
              <a:rPr lang="en-US" sz="2800" dirty="0" smtClean="0">
                <a:solidFill>
                  <a:srgbClr val="FF0000"/>
                </a:solidFill>
              </a:rPr>
              <a:t>STRONG SYSTEM = Big SCMVA</a:t>
            </a:r>
          </a:p>
          <a:p>
            <a:pPr>
              <a:lnSpc>
                <a:spcPct val="100000"/>
              </a:lnSpc>
            </a:pPr>
            <a:r>
              <a:rPr lang="en-US" sz="2800" dirty="0" smtClean="0">
                <a:solidFill>
                  <a:srgbClr val="FF0000"/>
                </a:solidFill>
              </a:rPr>
              <a:t>Weak System = Little SCMVA</a:t>
            </a:r>
            <a:endParaRPr lang="en-US" sz="2800" dirty="0">
              <a:solidFill>
                <a:srgbClr val="FF0000"/>
              </a:solidFill>
            </a:endParaRPr>
          </a:p>
        </p:txBody>
      </p:sp>
      <p:sp>
        <p:nvSpPr>
          <p:cNvPr id="5"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12</a:t>
            </a:fld>
            <a:endParaRPr lang="en-US" sz="2000" dirty="0"/>
          </a:p>
        </p:txBody>
      </p:sp>
    </p:spTree>
    <p:extLst>
      <p:ext uri="{BB962C8B-B14F-4D97-AF65-F5344CB8AC3E}">
        <p14:creationId xmlns:p14="http://schemas.microsoft.com/office/powerpoint/2010/main" val="3098390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Is the network </a:t>
            </a:r>
            <a:r>
              <a:rPr lang="en-US" sz="3600" i="1" dirty="0" smtClean="0"/>
              <a:t>relatively</a:t>
            </a:r>
            <a:br>
              <a:rPr lang="en-US" sz="3600" i="1" dirty="0" smtClean="0"/>
            </a:br>
            <a:r>
              <a:rPr lang="en-US" sz="3600" dirty="0" smtClean="0"/>
              <a:t>weak or strong?</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ct val="100000"/>
                  </a:lnSpc>
                </a:pPr>
                <a:r>
                  <a:rPr lang="en-US" sz="2000" dirty="0" smtClean="0"/>
                  <a:t>The size of the wind farm relative to the strength of the system is a useful metric…  </a:t>
                </a:r>
              </a:p>
              <a:p>
                <a:pPr>
                  <a:lnSpc>
                    <a:spcPct val="100000"/>
                  </a:lnSpc>
                </a:pPr>
                <a:r>
                  <a:rPr lang="en-US" sz="2000" dirty="0" smtClean="0"/>
                  <a:t>We calculate a relative metric called “Short Circuit Ratio”, or SCR.  This is not a perfect metric…  only a guide.</a:t>
                </a:r>
              </a:p>
              <a:p>
                <a:pPr>
                  <a:lnSpc>
                    <a:spcPct val="100000"/>
                  </a:lnSpc>
                </a:pPr>
                <a:endParaRPr lang="en-US" sz="2000" dirty="0" smtClean="0"/>
              </a:p>
              <a:p>
                <a:pPr marL="36512" indent="0">
                  <a:lnSpc>
                    <a:spcPct val="100000"/>
                  </a:lnSpc>
                  <a:buNone/>
                </a:pPr>
                <a14:m>
                  <m:oMath xmlns:m="http://schemas.openxmlformats.org/officeDocument/2006/math">
                    <m:r>
                      <a:rPr lang="en-US" sz="2400" b="0" i="1" smtClean="0">
                        <a:solidFill>
                          <a:srgbClr val="FF0000"/>
                        </a:solidFill>
                        <a:latin typeface="Cambria Math"/>
                      </a:rPr>
                      <m:t>𝑆𝐶𝑅</m:t>
                    </m:r>
                    <m:r>
                      <a:rPr lang="en-US" sz="2400" b="0" i="1" smtClean="0">
                        <a:solidFill>
                          <a:srgbClr val="FF0000"/>
                        </a:solidFill>
                        <a:latin typeface="Cambria Math"/>
                      </a:rPr>
                      <m:t>= </m:t>
                    </m:r>
                    <m:f>
                      <m:fPr>
                        <m:ctrlPr>
                          <a:rPr lang="en-US" sz="2400" b="0" i="1" smtClean="0">
                            <a:solidFill>
                              <a:srgbClr val="FF0000"/>
                            </a:solidFill>
                            <a:latin typeface="Cambria Math"/>
                          </a:rPr>
                        </m:ctrlPr>
                      </m:fPr>
                      <m:num>
                        <m:r>
                          <a:rPr lang="en-US" sz="2400" b="0" i="1" smtClean="0">
                            <a:solidFill>
                              <a:srgbClr val="FF0000"/>
                            </a:solidFill>
                            <a:latin typeface="Cambria Math"/>
                          </a:rPr>
                          <m:t>𝑆𝐶𝑀𝑉𝐴</m:t>
                        </m:r>
                      </m:num>
                      <m:den>
                        <m:r>
                          <a:rPr lang="en-US" sz="2400" b="0" i="1" smtClean="0">
                            <a:solidFill>
                              <a:srgbClr val="FF0000"/>
                            </a:solidFill>
                            <a:latin typeface="Cambria Math"/>
                          </a:rPr>
                          <m:t>𝑊𝑖𝑛𝑑</m:t>
                        </m:r>
                        <m:r>
                          <a:rPr lang="en-US" sz="2400" b="0" i="1" smtClean="0">
                            <a:solidFill>
                              <a:srgbClr val="FF0000"/>
                            </a:solidFill>
                            <a:latin typeface="Cambria Math"/>
                          </a:rPr>
                          <m:t> </m:t>
                        </m:r>
                        <m:r>
                          <a:rPr lang="en-US" sz="2400" b="0" i="1" smtClean="0">
                            <a:solidFill>
                              <a:srgbClr val="FF0000"/>
                            </a:solidFill>
                            <a:latin typeface="Cambria Math"/>
                          </a:rPr>
                          <m:t>𝑃𝑙𝑎𝑛𝑡</m:t>
                        </m:r>
                        <m:r>
                          <a:rPr lang="en-US" sz="2400" b="0" i="1" smtClean="0">
                            <a:solidFill>
                              <a:srgbClr val="FF0000"/>
                            </a:solidFill>
                            <a:latin typeface="Cambria Math"/>
                          </a:rPr>
                          <m:t> </m:t>
                        </m:r>
                        <m:r>
                          <a:rPr lang="en-US" sz="2400" b="0" i="1" smtClean="0">
                            <a:solidFill>
                              <a:srgbClr val="FF0000"/>
                            </a:solidFill>
                            <a:latin typeface="Cambria Math"/>
                          </a:rPr>
                          <m:t>𝑀𝑊</m:t>
                        </m:r>
                      </m:den>
                    </m:f>
                  </m:oMath>
                </a14:m>
                <a:r>
                  <a:rPr lang="en-US" sz="2400" b="0" dirty="0" smtClean="0">
                    <a:solidFill>
                      <a:srgbClr val="FF0000"/>
                    </a:solidFill>
                  </a:rPr>
                  <a:t>  	</a:t>
                </a:r>
                <a:r>
                  <a:rPr lang="en-US" sz="1800" b="0" dirty="0" smtClean="0">
                    <a:solidFill>
                      <a:srgbClr val="FF0000"/>
                    </a:solidFill>
                  </a:rPr>
                  <a:t>(Note: </a:t>
                </a:r>
                <a:r>
                  <a:rPr lang="en-US" sz="1800" b="1" i="1" dirty="0" smtClean="0">
                    <a:solidFill>
                      <a:srgbClr val="FF0000"/>
                    </a:solidFill>
                  </a:rPr>
                  <a:t>W</a:t>
                </a:r>
                <a:r>
                  <a:rPr lang="en-US" sz="1800" b="1" dirty="0" smtClean="0">
                    <a:solidFill>
                      <a:srgbClr val="FF0000"/>
                    </a:solidFill>
                  </a:rPr>
                  <a:t>SCR</a:t>
                </a:r>
                <a:r>
                  <a:rPr lang="en-US" sz="1800" b="0" dirty="0" smtClean="0">
                    <a:solidFill>
                      <a:srgbClr val="FF0000"/>
                    </a:solidFill>
                  </a:rPr>
                  <a:t> is a similar metric 				which attempts to account for 					many distributed wind sources, 				for areas like the Panhandle)</a:t>
                </a:r>
              </a:p>
              <a:p>
                <a:pPr>
                  <a:lnSpc>
                    <a:spcPct val="100000"/>
                  </a:lnSpc>
                </a:pPr>
                <a:endParaRPr lang="en-US" sz="2400" dirty="0" smtClean="0">
                  <a:solidFill>
                    <a:srgbClr val="FF0000"/>
                  </a:solidFill>
                </a:endParaRPr>
              </a:p>
              <a:p>
                <a:pPr>
                  <a:lnSpc>
                    <a:spcPct val="100000"/>
                  </a:lnSpc>
                </a:pPr>
                <a:r>
                  <a:rPr lang="en-US" sz="2400" dirty="0" smtClean="0">
                    <a:solidFill>
                      <a:srgbClr val="FF0000"/>
                    </a:solidFill>
                  </a:rPr>
                  <a:t>Relatively Weak = Low SCR or WSCR</a:t>
                </a:r>
              </a:p>
              <a:p>
                <a:pPr>
                  <a:lnSpc>
                    <a:spcPct val="100000"/>
                  </a:lnSpc>
                </a:pPr>
                <a:r>
                  <a:rPr lang="en-US" sz="2400" dirty="0" smtClean="0">
                    <a:solidFill>
                      <a:srgbClr val="FF0000"/>
                    </a:solidFill>
                  </a:rPr>
                  <a:t>Relatively Strong = High SCR or WSCR</a:t>
                </a:r>
                <a:endParaRPr lang="en-US" sz="2400"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26" t="-728" b="-10626"/>
                </a:stretch>
              </a:blipFill>
            </p:spPr>
            <p:txBody>
              <a:bodyPr/>
              <a:lstStyle/>
              <a:p>
                <a:r>
                  <a:rPr lang="en-US">
                    <a:noFill/>
                  </a:rPr>
                  <a:t> </a:t>
                </a:r>
              </a:p>
            </p:txBody>
          </p:sp>
        </mc:Fallback>
      </mc:AlternateContent>
      <p:sp>
        <p:nvSpPr>
          <p:cNvPr id="5"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13</a:t>
            </a:fld>
            <a:endParaRPr lang="en-US" sz="2000" dirty="0"/>
          </a:p>
        </p:txBody>
      </p:sp>
    </p:spTree>
    <p:extLst>
      <p:ext uri="{BB962C8B-B14F-4D97-AF65-F5344CB8AC3E}">
        <p14:creationId xmlns:p14="http://schemas.microsoft.com/office/powerpoint/2010/main" val="1144232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467600" cy="1143000"/>
          </a:xfrm>
        </p:spPr>
        <p:txBody>
          <a:bodyPr/>
          <a:lstStyle/>
          <a:p>
            <a:r>
              <a:rPr lang="en-US" dirty="0" smtClean="0"/>
              <a:t>Why is low SCR a problem?</a:t>
            </a:r>
            <a:endParaRPr lang="en-US" dirty="0"/>
          </a:p>
        </p:txBody>
      </p:sp>
      <p:sp>
        <p:nvSpPr>
          <p:cNvPr id="3" name="Content Placeholder 2"/>
          <p:cNvSpPr>
            <a:spLocks noGrp="1"/>
          </p:cNvSpPr>
          <p:nvPr>
            <p:ph idx="1"/>
          </p:nvPr>
        </p:nvSpPr>
        <p:spPr/>
        <p:txBody>
          <a:bodyPr/>
          <a:lstStyle/>
          <a:p>
            <a:pPr>
              <a:lnSpc>
                <a:spcPct val="100000"/>
              </a:lnSpc>
            </a:pPr>
            <a:r>
              <a:rPr lang="en-US" sz="2400" dirty="0" smtClean="0"/>
              <a:t>If the wind plant is relatively large with respect to the system strength (low SCR):</a:t>
            </a:r>
          </a:p>
          <a:p>
            <a:pPr lvl="1"/>
            <a:r>
              <a:rPr lang="en-US" sz="2000" dirty="0" smtClean="0"/>
              <a:t>Wind plant has a large capacity to affect, or </a:t>
            </a:r>
            <a:r>
              <a:rPr lang="en-US" sz="2000" i="1" dirty="0" smtClean="0"/>
              <a:t>move</a:t>
            </a:r>
            <a:r>
              <a:rPr lang="en-US" sz="2000" dirty="0" smtClean="0"/>
              <a:t> the system</a:t>
            </a:r>
          </a:p>
          <a:p>
            <a:pPr lvl="1"/>
            <a:r>
              <a:rPr lang="en-US" sz="2000" dirty="0" smtClean="0"/>
              <a:t>Fast power electronics require a steady voltage and frequency to operate in a stable way</a:t>
            </a:r>
          </a:p>
          <a:p>
            <a:pPr lvl="1"/>
            <a:r>
              <a:rPr lang="en-US" sz="2000" dirty="0" smtClean="0"/>
              <a:t>Conventional power systems study tools may not be sufficiently detailed to represent controls in weak systems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45223"/>
            <a:ext cx="2835399" cy="74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14</a:t>
            </a:fld>
            <a:endParaRPr lang="en-US" sz="2000" dirty="0"/>
          </a:p>
        </p:txBody>
      </p:sp>
    </p:spTree>
    <p:extLst>
      <p:ext uri="{BB962C8B-B14F-4D97-AF65-F5344CB8AC3E}">
        <p14:creationId xmlns:p14="http://schemas.microsoft.com/office/powerpoint/2010/main" val="3724178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977682"/>
            <a:ext cx="8162925" cy="646331"/>
          </a:xfrm>
        </p:spPr>
        <p:txBody>
          <a:bodyPr/>
          <a:lstStyle/>
          <a:p>
            <a:r>
              <a:rPr lang="en-US" dirty="0" smtClean="0"/>
              <a:t>Panhandle Study Objectives</a:t>
            </a:r>
            <a:endParaRPr lang="en-US" dirty="0"/>
          </a:p>
        </p:txBody>
      </p:sp>
      <p:sp>
        <p:nvSpPr>
          <p:cNvPr id="3" name="Content Placeholder 2"/>
          <p:cNvSpPr>
            <a:spLocks noGrp="1"/>
          </p:cNvSpPr>
          <p:nvPr>
            <p:ph idx="1"/>
          </p:nvPr>
        </p:nvSpPr>
        <p:spPr>
          <a:xfrm>
            <a:off x="683568" y="1916832"/>
            <a:ext cx="8110537" cy="4191000"/>
          </a:xfrm>
        </p:spPr>
        <p:txBody>
          <a:bodyPr/>
          <a:lstStyle/>
          <a:p>
            <a:pPr lvl="1"/>
            <a:endParaRPr lang="en-US" sz="800" dirty="0" smtClean="0"/>
          </a:p>
          <a:p>
            <a:pPr marL="342900" lvl="1" indent="-342900">
              <a:buSzPct val="75000"/>
            </a:pPr>
            <a:r>
              <a:rPr lang="en-US" sz="1800" dirty="0"/>
              <a:t>Perform an detailed EMTP type analysis for the Panhandle region to </a:t>
            </a:r>
            <a:r>
              <a:rPr lang="en-US" sz="1800" dirty="0" smtClean="0"/>
              <a:t>validate </a:t>
            </a:r>
            <a:r>
              <a:rPr lang="en-US" sz="1800" dirty="0"/>
              <a:t>the WSCR-based planning and operating thresholds proposed by ERCOT, and propose adjustments if necessary.</a:t>
            </a:r>
          </a:p>
          <a:p>
            <a:pPr marL="342900" lvl="1" indent="-342900">
              <a:buSzPct val="75000"/>
            </a:pPr>
            <a:r>
              <a:rPr lang="en-US" sz="1800" dirty="0" smtClean="0"/>
              <a:t>Provide </a:t>
            </a:r>
            <a:r>
              <a:rPr lang="en-US" sz="1800" dirty="0"/>
              <a:t>recommendations and information relating to simulation tool </a:t>
            </a:r>
            <a:r>
              <a:rPr lang="en-US" sz="1800" dirty="0" smtClean="0"/>
              <a:t>adequacy.</a:t>
            </a:r>
          </a:p>
          <a:p>
            <a:pPr marL="342900" lvl="1" indent="-342900">
              <a:buSzPct val="75000"/>
            </a:pPr>
            <a:r>
              <a:rPr lang="en-US" sz="1800" dirty="0"/>
              <a:t>Using very detailed models, validate the effectiveness of ERCOT proposed transmission </a:t>
            </a:r>
            <a:r>
              <a:rPr lang="en-US" sz="1800" dirty="0" err="1" smtClean="0"/>
              <a:t>buildout</a:t>
            </a:r>
            <a:r>
              <a:rPr lang="en-US" sz="1800" dirty="0" smtClean="0"/>
              <a:t> </a:t>
            </a:r>
            <a:r>
              <a:rPr lang="en-US" sz="1800" dirty="0"/>
              <a:t>for near-term wind expansion up to 4300 </a:t>
            </a:r>
            <a:r>
              <a:rPr lang="en-US" sz="1800" dirty="0" smtClean="0"/>
              <a:t>MW.</a:t>
            </a:r>
            <a:endParaRPr lang="en-US" sz="1800" dirty="0"/>
          </a:p>
          <a:p>
            <a:pPr marL="342900" lvl="1" indent="-342900">
              <a:buSzPct val="75000"/>
            </a:pPr>
            <a:r>
              <a:rPr lang="en-US" sz="1800" dirty="0"/>
              <a:t>Provide recommendations on area-wide voltage regulation </a:t>
            </a:r>
            <a:r>
              <a:rPr lang="en-US" sz="1800" dirty="0" smtClean="0"/>
              <a:t>strategies.</a:t>
            </a:r>
          </a:p>
          <a:p>
            <a:pPr marL="342900" lvl="1" indent="-342900">
              <a:buSzPct val="75000"/>
            </a:pPr>
            <a:r>
              <a:rPr lang="en-US" sz="1800" dirty="0" smtClean="0"/>
              <a:t>Transfer study tools and knowledge to ERCOT engineers.</a:t>
            </a:r>
            <a:endParaRPr lang="en-US" sz="1800" dirty="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15</a:t>
            </a:fld>
            <a:endParaRPr lang="en-US" sz="2000" dirty="0"/>
          </a:p>
        </p:txBody>
      </p:sp>
    </p:spTree>
    <p:extLst>
      <p:ext uri="{BB962C8B-B14F-4D97-AF65-F5344CB8AC3E}">
        <p14:creationId xmlns:p14="http://schemas.microsoft.com/office/powerpoint/2010/main" val="1613284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669906"/>
            <a:ext cx="8162925" cy="954107"/>
          </a:xfrm>
        </p:spPr>
        <p:txBody>
          <a:bodyPr/>
          <a:lstStyle/>
          <a:p>
            <a:r>
              <a:rPr lang="en-US" dirty="0" smtClean="0"/>
              <a:t>Modeling Background:</a:t>
            </a:r>
            <a:br>
              <a:rPr lang="en-US" dirty="0" smtClean="0"/>
            </a:br>
            <a:r>
              <a:rPr lang="en-US" sz="2000" dirty="0" smtClean="0"/>
              <a:t>Development of the world’s largest working PSCAD model.</a:t>
            </a:r>
            <a:endParaRPr lang="en-US" dirty="0"/>
          </a:p>
        </p:txBody>
      </p:sp>
      <p:sp>
        <p:nvSpPr>
          <p:cNvPr id="3" name="Content Placeholder 2"/>
          <p:cNvSpPr>
            <a:spLocks noGrp="1"/>
          </p:cNvSpPr>
          <p:nvPr>
            <p:ph idx="1"/>
          </p:nvPr>
        </p:nvSpPr>
        <p:spPr/>
        <p:txBody>
          <a:bodyPr/>
          <a:lstStyle/>
          <a:p>
            <a:pPr marL="0" indent="0">
              <a:buNone/>
            </a:pPr>
            <a:r>
              <a:rPr lang="en-US" sz="2000" i="1" dirty="0" smtClean="0"/>
              <a:t>Pure </a:t>
            </a:r>
            <a:r>
              <a:rPr lang="en-US" sz="2000" i="1" dirty="0"/>
              <a:t>PSS/E </a:t>
            </a:r>
            <a:r>
              <a:rPr lang="en-US" sz="2000" i="1" dirty="0" smtClean="0"/>
              <a:t>Model (Used for Prior ERCOT analysis)</a:t>
            </a:r>
          </a:p>
          <a:p>
            <a:pPr marL="0" indent="0">
              <a:buNone/>
            </a:pPr>
            <a:endParaRPr lang="en-US" sz="2000" dirty="0"/>
          </a:p>
          <a:p>
            <a:pPr marL="457200" lvl="1" indent="0">
              <a:buNone/>
            </a:pPr>
            <a:r>
              <a:rPr lang="en-US" sz="1600" dirty="0"/>
              <a:t>Advantages:</a:t>
            </a:r>
          </a:p>
          <a:p>
            <a:pPr lvl="1"/>
            <a:r>
              <a:rPr lang="en-US" sz="1600" dirty="0"/>
              <a:t>Widely understood and embedded in industry </a:t>
            </a:r>
            <a:r>
              <a:rPr lang="en-US" sz="1600" dirty="0" smtClean="0"/>
              <a:t>understanding</a:t>
            </a:r>
            <a:endParaRPr lang="en-US" sz="1600" dirty="0"/>
          </a:p>
          <a:p>
            <a:pPr lvl="1"/>
            <a:r>
              <a:rPr lang="en-US" sz="1600" dirty="0"/>
              <a:t>Runs quickly, allowing many cases to be automated and run</a:t>
            </a:r>
          </a:p>
          <a:p>
            <a:pPr lvl="1"/>
            <a:r>
              <a:rPr lang="en-US" sz="1600" dirty="0"/>
              <a:t>Represents wide-area dynamics</a:t>
            </a:r>
          </a:p>
          <a:p>
            <a:pPr marL="457200" lvl="1" indent="0">
              <a:buNone/>
            </a:pPr>
            <a:r>
              <a:rPr lang="en-US" sz="1600" dirty="0"/>
              <a:t>Disadvantages:</a:t>
            </a:r>
          </a:p>
          <a:p>
            <a:pPr lvl="1"/>
            <a:r>
              <a:rPr lang="en-US" sz="1600" dirty="0">
                <a:solidFill>
                  <a:srgbClr val="FF0000"/>
                </a:solidFill>
              </a:rPr>
              <a:t>Unable to represent detailed control and protection behaviour in weak systems</a:t>
            </a:r>
          </a:p>
          <a:p>
            <a:pPr lvl="1"/>
            <a:r>
              <a:rPr lang="en-US" sz="1600" dirty="0">
                <a:solidFill>
                  <a:srgbClr val="FF0000"/>
                </a:solidFill>
              </a:rPr>
              <a:t>Approximates control functionality, giving rise to some uncertainty in model behaviour</a:t>
            </a:r>
          </a:p>
          <a:p>
            <a:pPr lvl="1"/>
            <a:r>
              <a:rPr lang="en-US" sz="1600" dirty="0"/>
              <a:t>Unable to represent unbalanced conditions, </a:t>
            </a:r>
            <a:r>
              <a:rPr lang="en-US" sz="1600" dirty="0" smtClean="0"/>
              <a:t>or </a:t>
            </a:r>
            <a:r>
              <a:rPr lang="en-US" sz="1600" dirty="0"/>
              <a:t>any phenomena other than 60 Hz phenomena.</a:t>
            </a:r>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16</a:t>
            </a:fld>
            <a:endParaRPr lang="en-US" sz="2000" dirty="0"/>
          </a:p>
        </p:txBody>
      </p:sp>
    </p:spTree>
    <p:extLst>
      <p:ext uri="{BB962C8B-B14F-4D97-AF65-F5344CB8AC3E}">
        <p14:creationId xmlns:p14="http://schemas.microsoft.com/office/powerpoint/2010/main" val="2956404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669906"/>
            <a:ext cx="8162925" cy="954107"/>
          </a:xfrm>
        </p:spPr>
        <p:txBody>
          <a:bodyPr/>
          <a:lstStyle/>
          <a:p>
            <a:r>
              <a:rPr lang="en-US" dirty="0" smtClean="0"/>
              <a:t>Modeling Background:</a:t>
            </a:r>
            <a:br>
              <a:rPr lang="en-US" dirty="0" smtClean="0"/>
            </a:br>
            <a:r>
              <a:rPr lang="en-US" sz="2000" dirty="0" smtClean="0"/>
              <a:t>Development of the world’s largest working PSCAD model.</a:t>
            </a:r>
            <a:endParaRPr lang="en-US" dirty="0"/>
          </a:p>
        </p:txBody>
      </p:sp>
      <p:sp>
        <p:nvSpPr>
          <p:cNvPr id="3" name="Content Placeholder 2"/>
          <p:cNvSpPr>
            <a:spLocks noGrp="1"/>
          </p:cNvSpPr>
          <p:nvPr>
            <p:ph idx="1"/>
          </p:nvPr>
        </p:nvSpPr>
        <p:spPr>
          <a:xfrm>
            <a:off x="1259633" y="1988840"/>
            <a:ext cx="7200800" cy="4191000"/>
          </a:xfrm>
        </p:spPr>
        <p:txBody>
          <a:bodyPr/>
          <a:lstStyle/>
          <a:p>
            <a:pPr marL="0" indent="0">
              <a:buNone/>
            </a:pPr>
            <a:r>
              <a:rPr lang="en-US" sz="2000" i="1" dirty="0" smtClean="0"/>
              <a:t>Pure PSCAD Model</a:t>
            </a:r>
          </a:p>
          <a:p>
            <a:pPr marL="0" indent="0">
              <a:buNone/>
            </a:pPr>
            <a:r>
              <a:rPr lang="en-US" sz="1400" dirty="0"/>
              <a:t>Advantages:</a:t>
            </a:r>
          </a:p>
          <a:p>
            <a:pPr lvl="0"/>
            <a:r>
              <a:rPr lang="en-US" sz="1400" dirty="0">
                <a:solidFill>
                  <a:srgbClr val="FF0000"/>
                </a:solidFill>
              </a:rPr>
              <a:t>Very accurate within study region</a:t>
            </a:r>
          </a:p>
          <a:p>
            <a:pPr lvl="0"/>
            <a:r>
              <a:rPr lang="en-US" sz="1400" dirty="0">
                <a:solidFill>
                  <a:srgbClr val="FF0000"/>
                </a:solidFill>
              </a:rPr>
              <a:t>Correctly represents control and protection of power electronics (assuming accurate models are used)</a:t>
            </a:r>
          </a:p>
          <a:p>
            <a:pPr lvl="0"/>
            <a:r>
              <a:rPr lang="en-US" sz="1400" dirty="0"/>
              <a:t>Correctly represents unbalanced conditions (</a:t>
            </a:r>
            <a:r>
              <a:rPr lang="en-US" sz="1400" dirty="0" err="1"/>
              <a:t>eg</a:t>
            </a:r>
            <a:r>
              <a:rPr lang="en-US" sz="1400" dirty="0"/>
              <a:t>. SLG faults)</a:t>
            </a:r>
          </a:p>
          <a:p>
            <a:pPr lvl="0"/>
            <a:r>
              <a:rPr lang="en-US" sz="1400" dirty="0"/>
              <a:t>Accounts for phenomena at sub-synchronous and super-synchronous frequencies</a:t>
            </a:r>
          </a:p>
          <a:p>
            <a:pPr marL="0" indent="0">
              <a:buNone/>
            </a:pPr>
            <a:r>
              <a:rPr lang="en-US" sz="1400" dirty="0"/>
              <a:t>Disadvantages:</a:t>
            </a:r>
          </a:p>
          <a:p>
            <a:pPr lvl="0"/>
            <a:r>
              <a:rPr lang="en-US" sz="1400" dirty="0">
                <a:solidFill>
                  <a:srgbClr val="FF0000"/>
                </a:solidFill>
              </a:rPr>
              <a:t>Computationally intensive, requiring care in selecting study area and study cases.  </a:t>
            </a:r>
            <a:r>
              <a:rPr lang="en-US" sz="1400" dirty="0"/>
              <a:t>This may be mitigated to some extent using parallelization software (E-Tran Plus for PSCAD).</a:t>
            </a:r>
          </a:p>
          <a:p>
            <a:pPr lvl="0"/>
            <a:r>
              <a:rPr lang="en-US" sz="1400" dirty="0"/>
              <a:t>Requires advanced training for correct end-use</a:t>
            </a:r>
          </a:p>
          <a:p>
            <a:pPr lvl="0"/>
            <a:r>
              <a:rPr lang="en-US" sz="1400" dirty="0"/>
              <a:t>Requires very detailed models which require specialists to produce, and may contain proprietary data</a:t>
            </a:r>
          </a:p>
          <a:p>
            <a:pPr lvl="0"/>
            <a:r>
              <a:rPr lang="en-US" sz="1400" dirty="0">
                <a:solidFill>
                  <a:srgbClr val="FF0000"/>
                </a:solidFill>
              </a:rPr>
              <a:t>Requires approximations at the edge of study area (difficult to represent very large systems)</a:t>
            </a:r>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17</a:t>
            </a:fld>
            <a:endParaRPr lang="en-US" sz="2000" dirty="0"/>
          </a:p>
        </p:txBody>
      </p:sp>
    </p:spTree>
    <p:extLst>
      <p:ext uri="{BB962C8B-B14F-4D97-AF65-F5344CB8AC3E}">
        <p14:creationId xmlns:p14="http://schemas.microsoft.com/office/powerpoint/2010/main" val="1761911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669906"/>
            <a:ext cx="8162925" cy="954107"/>
          </a:xfrm>
        </p:spPr>
        <p:txBody>
          <a:bodyPr/>
          <a:lstStyle/>
          <a:p>
            <a:r>
              <a:rPr lang="en-US" dirty="0" smtClean="0"/>
              <a:t>Modeling Background:</a:t>
            </a:r>
            <a:br>
              <a:rPr lang="en-US" dirty="0" smtClean="0"/>
            </a:br>
            <a:r>
              <a:rPr lang="en-US" sz="2000" dirty="0" smtClean="0"/>
              <a:t>Development of the world’s largest working PSCAD model.</a:t>
            </a:r>
            <a:endParaRPr lang="en-US" dirty="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18</a:t>
            </a:fld>
            <a:endParaRPr lang="en-US" sz="20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916831"/>
            <a:ext cx="6264696" cy="437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575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669906"/>
            <a:ext cx="8162925" cy="954107"/>
          </a:xfrm>
        </p:spPr>
        <p:txBody>
          <a:bodyPr/>
          <a:lstStyle/>
          <a:p>
            <a:r>
              <a:rPr lang="en-US" dirty="0" smtClean="0"/>
              <a:t>Modeling Background:</a:t>
            </a:r>
            <a:br>
              <a:rPr lang="en-US" dirty="0" smtClean="0"/>
            </a:br>
            <a:r>
              <a:rPr lang="en-US" sz="2000" dirty="0" smtClean="0"/>
              <a:t>Development of the world’s largest working PSCAD model.</a:t>
            </a:r>
            <a:endParaRPr lang="en-US" dirty="0"/>
          </a:p>
        </p:txBody>
      </p:sp>
      <p:sp>
        <p:nvSpPr>
          <p:cNvPr id="3" name="Content Placeholder 2"/>
          <p:cNvSpPr>
            <a:spLocks noGrp="1"/>
          </p:cNvSpPr>
          <p:nvPr>
            <p:ph idx="1"/>
          </p:nvPr>
        </p:nvSpPr>
        <p:spPr>
          <a:xfrm>
            <a:off x="1259633" y="1988840"/>
            <a:ext cx="7200800" cy="4191000"/>
          </a:xfrm>
        </p:spPr>
        <p:txBody>
          <a:bodyPr/>
          <a:lstStyle/>
          <a:p>
            <a:pPr marL="0" indent="0">
              <a:buNone/>
            </a:pPr>
            <a:r>
              <a:rPr lang="en-US" sz="2000" i="1" dirty="0" smtClean="0"/>
              <a:t>Hybrid PSCAD/PSSE Model</a:t>
            </a:r>
          </a:p>
          <a:p>
            <a:pPr marL="0" indent="0">
              <a:buNone/>
            </a:pPr>
            <a:r>
              <a:rPr lang="en-US" sz="1600" dirty="0" smtClean="0"/>
              <a:t>Advantages</a:t>
            </a:r>
            <a:r>
              <a:rPr lang="en-US" sz="1600" dirty="0"/>
              <a:t>:</a:t>
            </a:r>
          </a:p>
          <a:p>
            <a:pPr lvl="0"/>
            <a:r>
              <a:rPr lang="en-US" sz="1600" dirty="0">
                <a:solidFill>
                  <a:srgbClr val="FF0000"/>
                </a:solidFill>
              </a:rPr>
              <a:t>Most accurate model</a:t>
            </a:r>
            <a:r>
              <a:rPr lang="en-US" sz="1600" dirty="0"/>
              <a:t>, removing approximations at the edge of the study area, and allowing very large system models to be used and wide-area dynamics to be represented.</a:t>
            </a:r>
          </a:p>
          <a:p>
            <a:pPr lvl="0"/>
            <a:r>
              <a:rPr lang="en-US" sz="1600" dirty="0"/>
              <a:t>All the advantages of the pure PSCAD model.</a:t>
            </a:r>
          </a:p>
          <a:p>
            <a:pPr marL="0" indent="0">
              <a:buNone/>
            </a:pPr>
            <a:r>
              <a:rPr lang="en-US" sz="1600" dirty="0"/>
              <a:t>Disadvantages:</a:t>
            </a:r>
          </a:p>
          <a:p>
            <a:pPr lvl="0"/>
            <a:r>
              <a:rPr lang="en-US" sz="1600" dirty="0"/>
              <a:t>Requires special software and additional training for engineers.</a:t>
            </a:r>
          </a:p>
          <a:p>
            <a:pPr lvl="0"/>
            <a:r>
              <a:rPr lang="en-US" sz="1600" dirty="0"/>
              <a:t>Requires detailed models.</a:t>
            </a:r>
          </a:p>
          <a:p>
            <a:pPr lvl="0"/>
            <a:r>
              <a:rPr lang="en-US" sz="1600" dirty="0"/>
              <a:t>Computationally intensive.</a:t>
            </a:r>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19</a:t>
            </a:fld>
            <a:endParaRPr lang="en-US" sz="2000" dirty="0"/>
          </a:p>
        </p:txBody>
      </p:sp>
    </p:spTree>
    <p:extLst>
      <p:ext uri="{BB962C8B-B14F-4D97-AF65-F5344CB8AC3E}">
        <p14:creationId xmlns:p14="http://schemas.microsoft.com/office/powerpoint/2010/main" val="257227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dirty="0" smtClean="0"/>
              <a:t>Presentation Overview</a:t>
            </a:r>
            <a:endParaRPr lang="en-US" dirty="0"/>
          </a:p>
        </p:txBody>
      </p:sp>
      <p:sp>
        <p:nvSpPr>
          <p:cNvPr id="104451" name="Rectangle 3"/>
          <p:cNvSpPr>
            <a:spLocks noGrp="1" noChangeArrowheads="1"/>
          </p:cNvSpPr>
          <p:nvPr>
            <p:ph type="body" idx="1"/>
          </p:nvPr>
        </p:nvSpPr>
        <p:spPr>
          <a:xfrm>
            <a:off x="864635" y="1916832"/>
            <a:ext cx="6083630" cy="3528392"/>
          </a:xfrm>
        </p:spPr>
        <p:txBody>
          <a:bodyPr/>
          <a:lstStyle/>
          <a:p>
            <a:pPr>
              <a:buSzPct val="55000"/>
            </a:pPr>
            <a:r>
              <a:rPr lang="en-US" sz="2400" dirty="0" smtClean="0"/>
              <a:t>Introduction to </a:t>
            </a:r>
            <a:r>
              <a:rPr lang="en-US" sz="2400" dirty="0" err="1" smtClean="0"/>
              <a:t>Electranix</a:t>
            </a:r>
            <a:endParaRPr lang="en-US" sz="2400" dirty="0" smtClean="0"/>
          </a:p>
          <a:p>
            <a:pPr>
              <a:buSzPct val="55000"/>
            </a:pPr>
            <a:r>
              <a:rPr lang="en-US" sz="2400" dirty="0" smtClean="0"/>
              <a:t>Background on Study</a:t>
            </a:r>
          </a:p>
          <a:p>
            <a:pPr>
              <a:buSzPct val="55000"/>
            </a:pPr>
            <a:r>
              <a:rPr lang="en-US" sz="2400" dirty="0" smtClean="0"/>
              <a:t>Study Objectives</a:t>
            </a:r>
          </a:p>
          <a:p>
            <a:pPr>
              <a:buSzPct val="55000"/>
            </a:pPr>
            <a:r>
              <a:rPr lang="en-US" sz="2400" dirty="0" smtClean="0"/>
              <a:t>Modeling Background</a:t>
            </a:r>
          </a:p>
          <a:p>
            <a:pPr>
              <a:buSzPct val="55000"/>
            </a:pPr>
            <a:r>
              <a:rPr lang="en-US" sz="2400" dirty="0" smtClean="0"/>
              <a:t>Key Results</a:t>
            </a:r>
          </a:p>
          <a:p>
            <a:pPr>
              <a:buSzPct val="55000"/>
            </a:pPr>
            <a:r>
              <a:rPr lang="en-US" sz="2400" dirty="0" smtClean="0"/>
              <a:t>Recommendations</a:t>
            </a:r>
          </a:p>
          <a:p>
            <a:pPr>
              <a:buSzPct val="55000"/>
            </a:pPr>
            <a:r>
              <a:rPr lang="en-US" sz="2400" dirty="0" smtClean="0"/>
              <a:t>Questions</a:t>
            </a:r>
          </a:p>
          <a:p>
            <a:pPr marL="0" indent="0">
              <a:buSzPct val="55000"/>
              <a:buNone/>
            </a:pPr>
            <a:endParaRPr lang="en-US" sz="1600" dirty="0"/>
          </a:p>
          <a:p>
            <a:pPr>
              <a:lnSpc>
                <a:spcPct val="80000"/>
              </a:lnSpc>
              <a:buSzPct val="55000"/>
              <a:buFont typeface="Wingdings" pitchFamily="2" charset="2"/>
              <a:buNone/>
            </a:pPr>
            <a:endParaRPr lang="en-US" sz="1800" dirty="0"/>
          </a:p>
          <a:p>
            <a:pPr>
              <a:lnSpc>
                <a:spcPct val="80000"/>
              </a:lnSpc>
              <a:buSzPct val="55000"/>
              <a:buFont typeface="Wingdings" pitchFamily="2" charset="2"/>
              <a:buNone/>
            </a:pPr>
            <a:endParaRPr lang="en-US" sz="1800" dirty="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2</a:t>
            </a:fld>
            <a:endParaRPr lang="en-US" sz="2000" dirty="0"/>
          </a:p>
        </p:txBody>
      </p:sp>
    </p:spTree>
    <p:extLst>
      <p:ext uri="{BB962C8B-B14F-4D97-AF65-F5344CB8AC3E}">
        <p14:creationId xmlns:p14="http://schemas.microsoft.com/office/powerpoint/2010/main" val="1125387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669906"/>
            <a:ext cx="8162925" cy="954107"/>
          </a:xfrm>
        </p:spPr>
        <p:txBody>
          <a:bodyPr/>
          <a:lstStyle/>
          <a:p>
            <a:r>
              <a:rPr lang="en-US" dirty="0" smtClean="0"/>
              <a:t>Modeling Background:</a:t>
            </a:r>
            <a:br>
              <a:rPr lang="en-US" dirty="0" smtClean="0"/>
            </a:br>
            <a:r>
              <a:rPr lang="en-US" sz="2000" dirty="0" smtClean="0"/>
              <a:t>Development of the world’s largest working PSCAD model.</a:t>
            </a:r>
            <a:endParaRPr lang="en-US" dirty="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20</a:t>
            </a:fld>
            <a:endParaRPr lang="en-US" sz="20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916832"/>
            <a:ext cx="5446861" cy="427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531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115908"/>
            <a:ext cx="8162925" cy="1508105"/>
          </a:xfrm>
        </p:spPr>
        <p:txBody>
          <a:bodyPr/>
          <a:lstStyle/>
          <a:p>
            <a:r>
              <a:rPr lang="en-US" dirty="0" smtClean="0"/>
              <a:t>ERCOT Panhandle Region Overview:</a:t>
            </a:r>
            <a:br>
              <a:rPr lang="en-US" dirty="0" smtClean="0"/>
            </a:br>
            <a:r>
              <a:rPr lang="en-US" sz="2000" dirty="0" smtClean="0"/>
              <a:t>Development of the world’s largest working PSCAD model.</a:t>
            </a:r>
            <a:endParaRPr lang="en-US" dirty="0"/>
          </a:p>
        </p:txBody>
      </p:sp>
      <p:sp>
        <p:nvSpPr>
          <p:cNvPr id="3" name="Content Placeholder 2"/>
          <p:cNvSpPr>
            <a:spLocks noGrp="1"/>
          </p:cNvSpPr>
          <p:nvPr>
            <p:ph idx="1"/>
          </p:nvPr>
        </p:nvSpPr>
        <p:spPr>
          <a:xfrm>
            <a:off x="1259633" y="1988840"/>
            <a:ext cx="7200800" cy="4191000"/>
          </a:xfrm>
          <a:noFill/>
        </p:spPr>
        <p:txBody>
          <a:bodyPr/>
          <a:lstStyle/>
          <a:p>
            <a:pPr lvl="0"/>
            <a:r>
              <a:rPr lang="en-US" sz="1600" dirty="0" smtClean="0"/>
              <a:t>20 wind generation projects with total of 4300 MW capacity will be interconnected to the 345 kV transmission grid in Panhandle.</a:t>
            </a:r>
          </a:p>
          <a:p>
            <a:pPr lvl="0"/>
            <a:endParaRPr lang="en-US" sz="1600" dirty="0" smtClean="0"/>
          </a:p>
          <a:p>
            <a:pPr lvl="0"/>
            <a:r>
              <a:rPr lang="en-US" sz="1600" dirty="0" smtClean="0"/>
              <a:t>Models in the PSCAD include:</a:t>
            </a:r>
          </a:p>
          <a:p>
            <a:pPr lvl="1"/>
            <a:r>
              <a:rPr lang="en-US" sz="1600" dirty="0" smtClean="0">
                <a:solidFill>
                  <a:srgbClr val="C00000"/>
                </a:solidFill>
              </a:rPr>
              <a:t>13 </a:t>
            </a:r>
            <a:r>
              <a:rPr lang="en-US" sz="1600" dirty="0" smtClean="0"/>
              <a:t>wind projects with developer provided PSCAD models</a:t>
            </a:r>
          </a:p>
          <a:p>
            <a:pPr lvl="1"/>
            <a:r>
              <a:rPr lang="en-US" sz="1600" dirty="0" smtClean="0">
                <a:solidFill>
                  <a:srgbClr val="C00000"/>
                </a:solidFill>
              </a:rPr>
              <a:t>7 </a:t>
            </a:r>
            <a:r>
              <a:rPr lang="en-US" sz="1600" dirty="0" smtClean="0"/>
              <a:t>projects that no PSCAD provided were modeled based on similar technology and size of a wind project with proper adjustment.</a:t>
            </a:r>
          </a:p>
          <a:p>
            <a:pPr lvl="1"/>
            <a:r>
              <a:rPr lang="en-US" sz="1600" dirty="0" smtClean="0"/>
              <a:t>DVAR models if provided</a:t>
            </a:r>
          </a:p>
          <a:p>
            <a:pPr lvl="1"/>
            <a:r>
              <a:rPr lang="en-US" sz="1600" dirty="0" smtClean="0"/>
              <a:t>Transmission grid in Panhandle</a:t>
            </a:r>
          </a:p>
          <a:p>
            <a:pPr lvl="1"/>
            <a:r>
              <a:rPr lang="en-US" sz="1600" dirty="0" smtClean="0"/>
              <a:t>SVCs in Panhandle</a:t>
            </a:r>
          </a:p>
          <a:p>
            <a:pPr lvl="1"/>
            <a:r>
              <a:rPr lang="en-US" sz="1600" dirty="0" smtClean="0"/>
              <a:t>Synchronous Condensers in Panhandle</a:t>
            </a:r>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21</a:t>
            </a:fld>
            <a:endParaRPr lang="en-US" sz="2000" dirty="0"/>
          </a:p>
        </p:txBody>
      </p:sp>
    </p:spTree>
    <p:extLst>
      <p:ext uri="{BB962C8B-B14F-4D97-AF65-F5344CB8AC3E}">
        <p14:creationId xmlns:p14="http://schemas.microsoft.com/office/powerpoint/2010/main" val="989030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2520280" cy="2123658"/>
          </a:xfrm>
        </p:spPr>
        <p:txBody>
          <a:bodyPr/>
          <a:lstStyle/>
          <a:p>
            <a:r>
              <a:rPr lang="en-US" sz="2800" dirty="0" smtClean="0"/>
              <a:t>Modeling Background:</a:t>
            </a:r>
            <a:r>
              <a:rPr lang="en-US" dirty="0" smtClean="0"/>
              <a:t/>
            </a:r>
            <a:br>
              <a:rPr lang="en-US" dirty="0" smtClean="0"/>
            </a:br>
            <a:r>
              <a:rPr lang="en-US" dirty="0" smtClean="0"/>
              <a:t/>
            </a:r>
            <a:br>
              <a:rPr lang="en-US" dirty="0" smtClean="0"/>
            </a:br>
            <a:r>
              <a:rPr lang="en-US" sz="2000" dirty="0" smtClean="0"/>
              <a:t>ERCOT Panhandle Wind Farms</a:t>
            </a:r>
            <a:endParaRPr lang="en-US" dirty="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22</a:t>
            </a:fld>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2003992190"/>
              </p:ext>
            </p:extLst>
          </p:nvPr>
        </p:nvGraphicFramePr>
        <p:xfrm>
          <a:off x="3491469" y="404673"/>
          <a:ext cx="5278000" cy="5848587"/>
        </p:xfrm>
        <a:graphic>
          <a:graphicData uri="http://schemas.openxmlformats.org/drawingml/2006/table">
            <a:tbl>
              <a:tblPr firstRow="1" firstCol="1" bandRow="1"/>
              <a:tblGrid>
                <a:gridCol w="448493"/>
                <a:gridCol w="884201"/>
                <a:gridCol w="1152708"/>
                <a:gridCol w="946469"/>
                <a:gridCol w="946469"/>
                <a:gridCol w="899660"/>
              </a:tblGrid>
              <a:tr h="190254">
                <a:tc gridSpan="6">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Wind Farm/DVAR</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381">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Code</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Panhandle Wind </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Name</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Size (MW/MVAR)</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Dispatch (3700 MW) (MW/MVAR)</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Location</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0921">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WK</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Wake</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299.3</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257.3</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Cottonwood</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0921">
                <a:tc rowSpan="3">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SP</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2</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South Plains 1</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200</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172</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3">
                  <a:txBody>
                    <a:bodyPr/>
                    <a:lstStyle/>
                    <a:p>
                      <a:pPr marL="0" marR="0" algn="ctr">
                        <a:spcBef>
                          <a:spcPts val="0"/>
                        </a:spcBef>
                        <a:spcAft>
                          <a:spcPts val="0"/>
                        </a:spcAft>
                      </a:pPr>
                      <a:r>
                        <a:rPr lang="en-US" sz="1200">
                          <a:solidFill>
                            <a:schemeClr val="tx1"/>
                          </a:solidFill>
                          <a:effectLst/>
                          <a:latin typeface="Calibri"/>
                          <a:ea typeface="Times New Roman"/>
                          <a:cs typeface="Times New Roman"/>
                        </a:rPr>
                        <a:t>White River</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0921">
                <a:tc vMerge="1">
                  <a:txBody>
                    <a:bodyPr/>
                    <a:lstStyle/>
                    <a:p>
                      <a:endParaRPr lang="en-US"/>
                    </a:p>
                  </a:txBody>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3</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South Plains 2</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150</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130.5</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xBody>
                    <a:bodyPr/>
                    <a:lstStyle/>
                    <a:p>
                      <a:endParaRPr lang="en-US"/>
                    </a:p>
                  </a:txBody>
                  <a:tcPr/>
                </a:tc>
              </a:tr>
              <a:tr h="260921">
                <a:tc vMerge="1">
                  <a:txBody>
                    <a:bodyPr/>
                    <a:lstStyle/>
                    <a:p>
                      <a:endParaRPr lang="en-US"/>
                    </a:p>
                  </a:txBody>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4</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South Plains 3</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150</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127.7</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xBody>
                    <a:bodyPr/>
                    <a:lstStyle/>
                    <a:p>
                      <a:endParaRPr lang="en-US"/>
                    </a:p>
                  </a:txBody>
                  <a:tcPr/>
                </a:tc>
              </a:tr>
              <a:tr h="260921">
                <a:tc rowSpan="2">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CP</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5</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CottonPlains1</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50.4</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43.3</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marL="0" marR="0" algn="ctr">
                        <a:spcBef>
                          <a:spcPts val="0"/>
                        </a:spcBef>
                        <a:spcAft>
                          <a:spcPts val="0"/>
                        </a:spcAft>
                      </a:pPr>
                      <a:r>
                        <a:rPr lang="en-US" sz="1200">
                          <a:solidFill>
                            <a:schemeClr val="tx1"/>
                          </a:solidFill>
                          <a:effectLst/>
                          <a:latin typeface="Calibri"/>
                          <a:ea typeface="Times New Roman"/>
                          <a:cs typeface="Times New Roman"/>
                        </a:rPr>
                        <a:t>White River</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90254">
                <a:tc vMerge="1">
                  <a:txBody>
                    <a:bodyPr/>
                    <a:lstStyle/>
                    <a:p>
                      <a:endParaRPr lang="en-US"/>
                    </a:p>
                  </a:txBody>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6</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Old Settler</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151.2</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130</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xBody>
                    <a:bodyPr/>
                    <a:lstStyle/>
                    <a:p>
                      <a:endParaRPr lang="en-US"/>
                    </a:p>
                  </a:txBody>
                  <a:tcPr/>
                </a:tc>
              </a:tr>
              <a:tr h="260921">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BR</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7</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Briscoe</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149.9</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128.9</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Tule Canyon</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0921">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LH</a:t>
                      </a:r>
                    </a:p>
                  </a:txBody>
                  <a:tcPr marL="48034" marR="480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8</a:t>
                      </a:r>
                    </a:p>
                  </a:txBody>
                  <a:tcPr marL="48034" marR="4803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Longhorn</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360</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309.6</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Tule Canyon</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r>
              <a:tr h="190254">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SW</a:t>
                      </a:r>
                    </a:p>
                  </a:txBody>
                  <a:tcPr marL="48034" marR="480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9</a:t>
                      </a:r>
                    </a:p>
                  </a:txBody>
                  <a:tcPr marL="48034" marR="4803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Swisher</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299.5</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257.5</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Ogallala</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solidFill>
                  </a:tcPr>
                </a:tc>
              </a:tr>
              <a:tr h="190254">
                <a:tc rowSpan="3">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HF</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10</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smtClean="0">
                          <a:solidFill>
                            <a:schemeClr val="tx1"/>
                          </a:solidFill>
                          <a:effectLst/>
                          <a:latin typeface="Calibri"/>
                          <a:ea typeface="Times New Roman"/>
                          <a:cs typeface="Times New Roman"/>
                        </a:rPr>
                        <a:t>Hereford</a:t>
                      </a:r>
                      <a:endParaRPr lang="en-US" sz="1200" dirty="0">
                        <a:solidFill>
                          <a:schemeClr val="tx1"/>
                        </a:solidFill>
                        <a:effectLst/>
                        <a:latin typeface="Calibri"/>
                        <a:ea typeface="Times New Roman"/>
                        <a:cs typeface="Times New Roman"/>
                      </a:endParaRP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99.9</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85.9</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3">
                  <a:txBody>
                    <a:bodyPr/>
                    <a:lstStyle/>
                    <a:p>
                      <a:pPr marL="0" marR="0" algn="ctr">
                        <a:spcBef>
                          <a:spcPts val="0"/>
                        </a:spcBef>
                        <a:spcAft>
                          <a:spcPts val="0"/>
                        </a:spcAft>
                      </a:pPr>
                      <a:r>
                        <a:rPr lang="en-US" sz="1200">
                          <a:solidFill>
                            <a:schemeClr val="tx1"/>
                          </a:solidFill>
                          <a:effectLst/>
                          <a:latin typeface="Calibri"/>
                          <a:ea typeface="Times New Roman"/>
                          <a:cs typeface="Times New Roman"/>
                        </a:rPr>
                        <a:t>Windmill</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0921">
                <a:tc vMerge="1">
                  <a:txBody>
                    <a:bodyPr/>
                    <a:lstStyle/>
                    <a:p>
                      <a:endParaRPr lang="en-US"/>
                    </a:p>
                  </a:txBody>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10</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smtClean="0">
                          <a:solidFill>
                            <a:schemeClr val="tx1"/>
                          </a:solidFill>
                          <a:effectLst/>
                          <a:latin typeface="Calibri"/>
                          <a:ea typeface="Times New Roman"/>
                          <a:cs typeface="Times New Roman"/>
                        </a:rPr>
                        <a:t>Hereford</a:t>
                      </a:r>
                      <a:endParaRPr lang="en-US" sz="1200" dirty="0">
                        <a:solidFill>
                          <a:schemeClr val="tx1"/>
                        </a:solidFill>
                        <a:effectLst/>
                        <a:latin typeface="Calibri"/>
                        <a:ea typeface="Times New Roman"/>
                        <a:cs typeface="Times New Roman"/>
                      </a:endParaRP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100</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86</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xBody>
                    <a:bodyPr/>
                    <a:lstStyle/>
                    <a:p>
                      <a:endParaRPr lang="en-US"/>
                    </a:p>
                  </a:txBody>
                  <a:tcPr/>
                </a:tc>
              </a:tr>
              <a:tr h="190254">
                <a:tc vMerge="1">
                  <a:txBody>
                    <a:bodyPr/>
                    <a:lstStyle/>
                    <a:p>
                      <a:endParaRPr lang="en-US"/>
                    </a:p>
                  </a:txBody>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11</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JumboRd</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299.7</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257.8</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xBody>
                    <a:bodyPr/>
                    <a:lstStyle/>
                    <a:p>
                      <a:endParaRPr lang="en-US"/>
                    </a:p>
                  </a:txBody>
                  <a:tcPr/>
                </a:tc>
              </a:tr>
              <a:tr h="260921">
                <a:tc rowSpan="2">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SS</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12</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SpinningSpur2</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161</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138.4</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marL="0" marR="0" algn="ctr">
                        <a:spcBef>
                          <a:spcPts val="0"/>
                        </a:spcBef>
                        <a:spcAft>
                          <a:spcPts val="0"/>
                        </a:spcAft>
                      </a:pPr>
                      <a:r>
                        <a:rPr lang="en-US" sz="1200">
                          <a:solidFill>
                            <a:schemeClr val="tx1"/>
                          </a:solidFill>
                          <a:effectLst/>
                          <a:latin typeface="Calibri"/>
                          <a:ea typeface="Times New Roman"/>
                          <a:cs typeface="Times New Roman"/>
                        </a:rPr>
                        <a:t>AJ Swope</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0921">
                <a:tc vMerge="1">
                  <a:txBody>
                    <a:bodyPr/>
                    <a:lstStyle/>
                    <a:p>
                      <a:endParaRPr lang="en-US"/>
                    </a:p>
                  </a:txBody>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13</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SpinningSpur3</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194</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166.8</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xBody>
                    <a:bodyPr/>
                    <a:lstStyle/>
                    <a:p>
                      <a:endParaRPr lang="en-US"/>
                    </a:p>
                  </a:txBody>
                  <a:tcPr/>
                </a:tc>
              </a:tr>
              <a:tr h="190254">
                <a:tc rowSpan="2">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CW</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14</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Conway1</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211.22</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181.7</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marL="0" marR="0" algn="ctr">
                        <a:spcBef>
                          <a:spcPts val="0"/>
                        </a:spcBef>
                        <a:spcAft>
                          <a:spcPts val="0"/>
                        </a:spcAft>
                      </a:pPr>
                      <a:r>
                        <a:rPr lang="en-US" sz="1200">
                          <a:solidFill>
                            <a:schemeClr val="tx1"/>
                          </a:solidFill>
                          <a:effectLst/>
                          <a:latin typeface="Calibri"/>
                          <a:ea typeface="Times New Roman"/>
                          <a:cs typeface="Times New Roman"/>
                        </a:rPr>
                        <a:t>Alibates</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90254">
                <a:tc vMerge="1">
                  <a:txBody>
                    <a:bodyPr/>
                    <a:lstStyle/>
                    <a:p>
                      <a:endParaRPr lang="en-US"/>
                    </a:p>
                  </a:txBody>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15</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Conway2</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390.22</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335.6</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xBody>
                    <a:bodyPr/>
                    <a:lstStyle/>
                    <a:p>
                      <a:endParaRPr lang="en-US"/>
                    </a:p>
                  </a:txBody>
                  <a:tcPr/>
                </a:tc>
              </a:tr>
              <a:tr h="190254">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R6</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16</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Route66</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150</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129</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Alibates</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90254">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PH1</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17</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Panhandle1</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218.3</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187.8</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marL="0" marR="0" algn="ctr">
                        <a:spcBef>
                          <a:spcPts val="0"/>
                        </a:spcBef>
                        <a:spcAft>
                          <a:spcPts val="0"/>
                        </a:spcAft>
                      </a:pPr>
                      <a:r>
                        <a:rPr lang="en-US" sz="1200">
                          <a:solidFill>
                            <a:schemeClr val="tx1"/>
                          </a:solidFill>
                          <a:effectLst/>
                          <a:latin typeface="Calibri"/>
                          <a:ea typeface="Times New Roman"/>
                          <a:cs typeface="Times New Roman"/>
                        </a:rPr>
                        <a:t>Railhead</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90254">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PH2</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18</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Panhandle2</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181.7</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156.2</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xBody>
                    <a:bodyPr/>
                    <a:lstStyle/>
                    <a:p>
                      <a:endParaRPr lang="en-US"/>
                    </a:p>
                  </a:txBody>
                  <a:tcPr/>
                </a:tc>
              </a:tr>
              <a:tr h="190254">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MM</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19</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Miami1a</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288.6</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248.2</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Gray</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90254">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SF</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20</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Salt Fork</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200</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172</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Gray</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7435">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BS</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latin typeface="Calibri"/>
                          <a:ea typeface="Times New Roman"/>
                          <a:cs typeface="Times New Roman"/>
                        </a:rPr>
                        <a:t> </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Blue Summit</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135.4 </a:t>
                      </a:r>
                      <a:r>
                        <a:rPr lang="en-US" sz="1200" baseline="30000">
                          <a:solidFill>
                            <a:schemeClr val="tx1"/>
                          </a:solidFill>
                          <a:effectLst/>
                          <a:latin typeface="Calibri"/>
                          <a:ea typeface="Times New Roman"/>
                          <a:cs typeface="Times New Roman"/>
                        </a:rPr>
                        <a:t>Note1</a:t>
                      </a:r>
                      <a:endParaRPr lang="en-US" sz="1200">
                        <a:solidFill>
                          <a:schemeClr val="tx1"/>
                        </a:solidFill>
                        <a:effectLst/>
                        <a:latin typeface="Calibri"/>
                        <a:ea typeface="Times New Roman"/>
                        <a:cs typeface="Times New Roman"/>
                      </a:endParaRP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108.3 </a:t>
                      </a:r>
                      <a:r>
                        <a:rPr lang="en-US" sz="1200" baseline="30000">
                          <a:solidFill>
                            <a:schemeClr val="tx1"/>
                          </a:solidFill>
                          <a:effectLst/>
                          <a:latin typeface="Calibri"/>
                          <a:ea typeface="Times New Roman"/>
                          <a:cs typeface="Times New Roman"/>
                        </a:rPr>
                        <a:t>Note1</a:t>
                      </a:r>
                      <a:endParaRPr lang="en-US" sz="1200">
                        <a:solidFill>
                          <a:schemeClr val="tx1"/>
                        </a:solidFill>
                        <a:effectLst/>
                        <a:latin typeface="Calibri"/>
                        <a:ea typeface="Times New Roman"/>
                        <a:cs typeface="Times New Roman"/>
                      </a:endParaRP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a:solidFill>
                            <a:schemeClr val="tx1"/>
                          </a:solidFill>
                          <a:effectLst/>
                          <a:latin typeface="Calibri"/>
                          <a:ea typeface="Times New Roman"/>
                          <a:cs typeface="Times New Roman"/>
                        </a:rPr>
                        <a:t>Jimtree</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90254">
                <a:tc gridSpan="3">
                  <a:txBody>
                    <a:bodyPr/>
                    <a:lstStyle/>
                    <a:p>
                      <a:pPr marL="0" marR="0" algn="ctr">
                        <a:spcBef>
                          <a:spcPts val="0"/>
                        </a:spcBef>
                        <a:spcAft>
                          <a:spcPts val="0"/>
                        </a:spcAft>
                      </a:pPr>
                      <a:r>
                        <a:rPr lang="en-US" sz="1200" b="1" dirty="0">
                          <a:solidFill>
                            <a:schemeClr val="tx1"/>
                          </a:solidFill>
                          <a:effectLst/>
                          <a:latin typeface="Calibri"/>
                          <a:ea typeface="Times New Roman"/>
                          <a:cs typeface="Times New Roman"/>
                        </a:rPr>
                        <a:t>Total</a:t>
                      </a:r>
                      <a:endParaRPr lang="en-US" sz="1200" dirty="0">
                        <a:solidFill>
                          <a:schemeClr val="tx1"/>
                        </a:solidFill>
                        <a:effectLst/>
                        <a:latin typeface="Calibri"/>
                        <a:ea typeface="Times New Roman"/>
                        <a:cs typeface="Times New Roman"/>
                      </a:endParaRPr>
                    </a:p>
                  </a:txBody>
                  <a:tcPr marL="48034" marR="4803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200" b="1" dirty="0">
                          <a:solidFill>
                            <a:schemeClr val="tx1"/>
                          </a:solidFill>
                          <a:effectLst/>
                          <a:latin typeface="Calibri"/>
                          <a:ea typeface="Times New Roman"/>
                          <a:cs typeface="Times New Roman"/>
                        </a:rPr>
                        <a:t>4304.8</a:t>
                      </a:r>
                      <a:endParaRPr lang="en-US" sz="1200" dirty="0">
                        <a:solidFill>
                          <a:schemeClr val="tx1"/>
                        </a:solidFill>
                        <a:effectLst/>
                        <a:latin typeface="Calibri"/>
                        <a:ea typeface="Times New Roman"/>
                        <a:cs typeface="Times New Roman"/>
                      </a:endParaRPr>
                    </a:p>
                  </a:txBody>
                  <a:tcPr marL="48034" marR="480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b="1" dirty="0">
                          <a:solidFill>
                            <a:schemeClr val="tx1"/>
                          </a:solidFill>
                          <a:effectLst/>
                          <a:latin typeface="Calibri"/>
                          <a:ea typeface="Times New Roman"/>
                          <a:cs typeface="Times New Roman"/>
                        </a:rPr>
                        <a:t>3702.2</a:t>
                      </a:r>
                      <a:endParaRPr lang="en-US" sz="1200" dirty="0">
                        <a:solidFill>
                          <a:schemeClr val="tx1"/>
                        </a:solidFill>
                        <a:effectLst/>
                        <a:latin typeface="Calibri"/>
                        <a:ea typeface="Times New Roman"/>
                        <a:cs typeface="Times New Roman"/>
                      </a:endParaRP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spcBef>
                          <a:spcPts val="0"/>
                        </a:spcBef>
                        <a:spcAft>
                          <a:spcPts val="0"/>
                        </a:spcAft>
                      </a:pPr>
                      <a:r>
                        <a:rPr lang="en-US" sz="1200" dirty="0">
                          <a:solidFill>
                            <a:schemeClr val="tx1"/>
                          </a:solidFill>
                          <a:effectLst/>
                          <a:latin typeface="Calibri"/>
                          <a:ea typeface="Times New Roman"/>
                          <a:cs typeface="Times New Roman"/>
                        </a:rPr>
                        <a:t>  </a:t>
                      </a:r>
                    </a:p>
                  </a:txBody>
                  <a:tcPr marL="48034" marR="48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Tree>
    <p:extLst>
      <p:ext uri="{BB962C8B-B14F-4D97-AF65-F5344CB8AC3E}">
        <p14:creationId xmlns:p14="http://schemas.microsoft.com/office/powerpoint/2010/main" val="3790511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669906"/>
            <a:ext cx="8162925" cy="954107"/>
          </a:xfrm>
        </p:spPr>
        <p:txBody>
          <a:bodyPr/>
          <a:lstStyle/>
          <a:p>
            <a:r>
              <a:rPr lang="en-US" dirty="0" smtClean="0"/>
              <a:t>Modeling Background:</a:t>
            </a:r>
            <a:br>
              <a:rPr lang="en-US" dirty="0" smtClean="0"/>
            </a:br>
            <a:r>
              <a:rPr lang="en-US" sz="2000" dirty="0" smtClean="0"/>
              <a:t>ERCOT Hybrid PSCAD/PSSE model.</a:t>
            </a:r>
            <a:endParaRPr lang="en-US" dirty="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23</a:t>
            </a:fld>
            <a:endParaRPr lang="en-US" sz="2000" dirty="0"/>
          </a:p>
        </p:txBody>
      </p:sp>
      <p:pic>
        <p:nvPicPr>
          <p:cNvPr id="7" name="Picture 6"/>
          <p:cNvPicPr/>
          <p:nvPr/>
        </p:nvPicPr>
        <p:blipFill>
          <a:blip r:embed="rId2" cstate="print"/>
          <a:srcRect/>
          <a:stretch>
            <a:fillRect/>
          </a:stretch>
        </p:blipFill>
        <p:spPr bwMode="auto">
          <a:xfrm>
            <a:off x="251520" y="2229018"/>
            <a:ext cx="5915025" cy="3235325"/>
          </a:xfrm>
          <a:prstGeom prst="rect">
            <a:avLst/>
          </a:prstGeom>
          <a:solidFill>
            <a:schemeClr val="accent1"/>
          </a:solidFill>
          <a:ln w="12700">
            <a:solidFill>
              <a:schemeClr val="tx1"/>
            </a:solid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3" cstate="print"/>
          <a:srcRect/>
          <a:stretch>
            <a:fillRect/>
          </a:stretch>
        </p:blipFill>
        <p:spPr bwMode="auto">
          <a:xfrm>
            <a:off x="6732240" y="1196752"/>
            <a:ext cx="2027237" cy="4830763"/>
          </a:xfrm>
          <a:prstGeom prst="rect">
            <a:avLst/>
          </a:prstGeom>
          <a:noFill/>
          <a:ln w="9525">
            <a:noFill/>
            <a:miter lim="800000"/>
            <a:headEnd/>
            <a:tailEnd/>
          </a:ln>
          <a:effectLst/>
        </p:spPr>
      </p:pic>
    </p:spTree>
    <p:extLst>
      <p:ext uri="{BB962C8B-B14F-4D97-AF65-F5344CB8AC3E}">
        <p14:creationId xmlns:p14="http://schemas.microsoft.com/office/powerpoint/2010/main" val="785115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7" y="548680"/>
            <a:ext cx="7632848" cy="1077218"/>
          </a:xfrm>
        </p:spPr>
        <p:txBody>
          <a:bodyPr/>
          <a:lstStyle/>
          <a:p>
            <a:r>
              <a:rPr lang="en-US" dirty="0" smtClean="0"/>
              <a:t>Key Results: </a:t>
            </a:r>
            <a:br>
              <a:rPr lang="en-US" dirty="0" smtClean="0"/>
            </a:br>
            <a:r>
              <a:rPr lang="en-US" sz="2800" dirty="0" smtClean="0"/>
              <a:t>Dynamic Performance</a:t>
            </a:r>
            <a:endParaRPr lang="en-US" dirty="0"/>
          </a:p>
        </p:txBody>
      </p:sp>
      <p:sp>
        <p:nvSpPr>
          <p:cNvPr id="12" name="TextBox 11"/>
          <p:cNvSpPr txBox="1"/>
          <p:nvPr/>
        </p:nvSpPr>
        <p:spPr>
          <a:xfrm>
            <a:off x="2267744" y="5517232"/>
            <a:ext cx="4536504" cy="1077218"/>
          </a:xfrm>
          <a:prstGeom prst="rect">
            <a:avLst/>
          </a:prstGeom>
          <a:noFill/>
        </p:spPr>
        <p:txBody>
          <a:bodyPr wrap="square" rtlCol="0">
            <a:spAutoFit/>
          </a:bodyPr>
          <a:lstStyle/>
          <a:p>
            <a:r>
              <a:rPr lang="en-US" sz="3200" dirty="0" smtClean="0">
                <a:solidFill>
                  <a:srgbClr val="FF0000"/>
                </a:solidFill>
              </a:rPr>
              <a:t>WSCR = 1.5 </a:t>
            </a:r>
            <a:r>
              <a:rPr lang="en-US" sz="3200" i="1" dirty="0" smtClean="0">
                <a:solidFill>
                  <a:srgbClr val="FF0000"/>
                </a:solidFill>
              </a:rPr>
              <a:t>prior to fault</a:t>
            </a:r>
            <a:r>
              <a:rPr lang="en-US" sz="3200" dirty="0" smtClean="0">
                <a:solidFill>
                  <a:srgbClr val="FF0000"/>
                </a:solidFill>
              </a:rPr>
              <a:t> performs well!</a:t>
            </a:r>
            <a:endParaRPr lang="en-US" sz="32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5686167"/>
              </p:ext>
            </p:extLst>
          </p:nvPr>
        </p:nvGraphicFramePr>
        <p:xfrm>
          <a:off x="303145" y="1844824"/>
          <a:ext cx="8373311" cy="2987040"/>
        </p:xfrm>
        <a:graphic>
          <a:graphicData uri="http://schemas.openxmlformats.org/drawingml/2006/table">
            <a:tbl>
              <a:tblPr firstRow="1" firstCol="1" bandRow="1"/>
              <a:tblGrid>
                <a:gridCol w="555727"/>
                <a:gridCol w="986501"/>
                <a:gridCol w="942014"/>
                <a:gridCol w="1014476"/>
                <a:gridCol w="1014476"/>
                <a:gridCol w="942014"/>
                <a:gridCol w="797088"/>
                <a:gridCol w="579700"/>
                <a:gridCol w="821235"/>
                <a:gridCol w="720080"/>
              </a:tblGrid>
              <a:tr h="813629">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Case </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Panhandle Wind Capacity (MW)</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Panhandle Wind Dispatch (MW)</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Upgrades (Second Circuit + 150 MVA x2 </a:t>
                      </a:r>
                      <a:r>
                        <a:rPr lang="en-US" sz="1400" dirty="0" err="1">
                          <a:solidFill>
                            <a:srgbClr val="FFFFFF"/>
                          </a:solidFill>
                          <a:effectLst/>
                          <a:latin typeface="Calibri"/>
                          <a:ea typeface="Times New Roman"/>
                          <a:cs typeface="Times New Roman"/>
                        </a:rPr>
                        <a:t>Sync.Cond</a:t>
                      </a:r>
                      <a:r>
                        <a:rPr lang="en-US" sz="1400" dirty="0">
                          <a:solidFill>
                            <a:srgbClr val="FFFFFF"/>
                          </a:solidFill>
                          <a:effectLst/>
                          <a:latin typeface="Calibri"/>
                          <a:ea typeface="Times New Roman"/>
                          <a:cs typeface="Times New Roman"/>
                        </a:rPr>
                        <a:t>.)</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Upgrades  (Second Circuit + 150 MVA x2 STATCOM)</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Upgrades (Second Circuit + 150 MVA x2 SVC)</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dirty="0" smtClean="0">
                          <a:solidFill>
                            <a:srgbClr val="FFFFFF"/>
                          </a:solidFill>
                          <a:effectLst/>
                          <a:latin typeface="Calibri"/>
                          <a:ea typeface="Times New Roman"/>
                          <a:cs typeface="Times New Roman"/>
                        </a:rPr>
                        <a:t>Plant </a:t>
                      </a:r>
                      <a:r>
                        <a:rPr lang="en-US" sz="1400" dirty="0">
                          <a:solidFill>
                            <a:srgbClr val="FFFFFF"/>
                          </a:solidFill>
                          <a:effectLst/>
                          <a:latin typeface="Calibri"/>
                          <a:ea typeface="Times New Roman"/>
                          <a:cs typeface="Times New Roman"/>
                        </a:rPr>
                        <a:t>Voltage Controls </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WSCR </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Results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Total Wind Tripped (MW)</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1.2</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Fail</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≈3150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2</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a:ea typeface="Times New Roman"/>
                          <a:cs typeface="Times New Roman"/>
                        </a:rPr>
                        <a:t>No</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1.2</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Wind Trips</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≈250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1.5</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6100"/>
                          </a:solidFill>
                          <a:effectLst/>
                          <a:latin typeface="Calibri"/>
                          <a:ea typeface="Times New Roman"/>
                          <a:cs typeface="Times New Roman"/>
                        </a:rPr>
                        <a:t>Good</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400">
                          <a:solidFill>
                            <a:srgbClr val="006100"/>
                          </a:solidFill>
                          <a:effectLst/>
                          <a:latin typeface="Calibri"/>
                          <a:ea typeface="Times New Roman"/>
                          <a:cs typeface="Times New Roman"/>
                        </a:rPr>
                        <a:t>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1.3</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Wind Trips</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≈375</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5</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1.3</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Wind Trips</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≈150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6</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3900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1.4</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Marginal</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400" dirty="0">
                          <a:effectLst/>
                          <a:latin typeface="Calibri"/>
                          <a:ea typeface="Times New Roman"/>
                          <a:cs typeface="Times New Roman"/>
                        </a:rPr>
                        <a:t>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bl>
          </a:graphicData>
        </a:graphic>
      </p:graphicFrame>
      <p:sp>
        <p:nvSpPr>
          <p:cNvPr id="4" name="Rectangle 3"/>
          <p:cNvSpPr/>
          <p:nvPr/>
        </p:nvSpPr>
        <p:spPr>
          <a:xfrm>
            <a:off x="251520" y="4941168"/>
            <a:ext cx="8280920" cy="523220"/>
          </a:xfrm>
          <a:prstGeom prst="rect">
            <a:avLst/>
          </a:prstGeom>
        </p:spPr>
        <p:txBody>
          <a:bodyPr wrap="square">
            <a:spAutoFit/>
          </a:bodyPr>
          <a:lstStyle/>
          <a:p>
            <a:pPr marL="0" marR="0">
              <a:spcBef>
                <a:spcPts val="0"/>
              </a:spcBef>
              <a:spcAft>
                <a:spcPts val="0"/>
              </a:spcAft>
            </a:pPr>
            <a:r>
              <a:rPr lang="en-US" sz="1400" dirty="0">
                <a:latin typeface="Calibri"/>
                <a:ea typeface="Times New Roman"/>
                <a:cs typeface="Times New Roman"/>
              </a:rPr>
              <a:t>(*) default Plant Control Voltage setting based on the submitted models</a:t>
            </a:r>
          </a:p>
          <a:p>
            <a:pPr marL="0" marR="0">
              <a:spcBef>
                <a:spcPts val="0"/>
              </a:spcBef>
              <a:spcAft>
                <a:spcPts val="0"/>
              </a:spcAft>
            </a:pPr>
            <a:r>
              <a:rPr lang="en-US" sz="1400" dirty="0">
                <a:latin typeface="Calibri"/>
                <a:ea typeface="Times New Roman"/>
                <a:cs typeface="Times New Roman"/>
              </a:rPr>
              <a:t>(**) Plant voltage controller tuned to </a:t>
            </a:r>
            <a:r>
              <a:rPr lang="en-US" sz="1400" dirty="0" smtClean="0">
                <a:latin typeface="Calibri"/>
                <a:ea typeface="Times New Roman"/>
                <a:cs typeface="Times New Roman"/>
              </a:rPr>
              <a:t>respond with reactive power in approximately </a:t>
            </a:r>
            <a:r>
              <a:rPr lang="en-US" sz="1400" dirty="0">
                <a:latin typeface="Calibri"/>
                <a:ea typeface="Times New Roman"/>
                <a:cs typeface="Times New Roman"/>
              </a:rPr>
              <a:t>3 </a:t>
            </a:r>
            <a:r>
              <a:rPr lang="en-US" sz="1400" dirty="0" smtClean="0">
                <a:latin typeface="Calibri"/>
                <a:ea typeface="Times New Roman"/>
                <a:cs typeface="Times New Roman"/>
              </a:rPr>
              <a:t>seconds</a:t>
            </a:r>
            <a:endParaRPr lang="en-US" sz="1400" dirty="0">
              <a:effectLst/>
              <a:latin typeface="Calibri"/>
              <a:ea typeface="Times New Roman"/>
              <a:cs typeface="Times New Roman"/>
            </a:endParaRPr>
          </a:p>
        </p:txBody>
      </p:sp>
      <p:sp>
        <p:nvSpPr>
          <p:cNvPr id="6"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24</a:t>
            </a:fld>
            <a:endParaRPr lang="en-US" sz="2000" dirty="0"/>
          </a:p>
        </p:txBody>
      </p:sp>
    </p:spTree>
    <p:extLst>
      <p:ext uri="{BB962C8B-B14F-4D97-AF65-F5344CB8AC3E}">
        <p14:creationId xmlns:p14="http://schemas.microsoft.com/office/powerpoint/2010/main" val="2759167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977682"/>
            <a:ext cx="8162925" cy="646331"/>
          </a:xfrm>
        </p:spPr>
        <p:txBody>
          <a:bodyPr/>
          <a:lstStyle/>
          <a:p>
            <a:r>
              <a:rPr lang="en-US" dirty="0" smtClean="0"/>
              <a:t>Contingencies</a:t>
            </a:r>
            <a:endParaRPr lang="en-US" dirty="0"/>
          </a:p>
        </p:txBody>
      </p:sp>
      <p:sp>
        <p:nvSpPr>
          <p:cNvPr id="3" name="Content Placeholder 2"/>
          <p:cNvSpPr>
            <a:spLocks noGrp="1"/>
          </p:cNvSpPr>
          <p:nvPr>
            <p:ph idx="1"/>
          </p:nvPr>
        </p:nvSpPr>
        <p:spPr>
          <a:xfrm>
            <a:off x="1259633" y="1988840"/>
            <a:ext cx="7200800" cy="4191000"/>
          </a:xfrm>
          <a:noFill/>
        </p:spPr>
        <p:txBody>
          <a:bodyPr/>
          <a:lstStyle/>
          <a:p>
            <a:pPr lvl="0"/>
            <a:r>
              <a:rPr lang="en-US" sz="1800" dirty="0" smtClean="0"/>
              <a:t>Dynamic Analysis (PSS/E)</a:t>
            </a:r>
          </a:p>
          <a:p>
            <a:pPr lvl="1"/>
            <a:r>
              <a:rPr lang="en-US" sz="1800" dirty="0"/>
              <a:t>~200 </a:t>
            </a:r>
            <a:r>
              <a:rPr lang="en-US" sz="1800" dirty="0" smtClean="0"/>
              <a:t>contingencies were tested in and close to Panhandle region</a:t>
            </a:r>
          </a:p>
          <a:p>
            <a:pPr lvl="1"/>
            <a:r>
              <a:rPr lang="en-US" sz="1800" dirty="0" smtClean="0"/>
              <a:t>3-phase fault, single-line-to-ground (SLG) fault</a:t>
            </a:r>
          </a:p>
          <a:p>
            <a:pPr lvl="1"/>
            <a:r>
              <a:rPr lang="en-US" sz="1800" dirty="0" smtClean="0"/>
              <a:t>Normal clearing and delayed clearing (breaker failure)</a:t>
            </a:r>
          </a:p>
          <a:p>
            <a:pPr lvl="0"/>
            <a:r>
              <a:rPr lang="en-US" sz="1800" dirty="0" smtClean="0"/>
              <a:t>PSCAD</a:t>
            </a:r>
          </a:p>
          <a:p>
            <a:pPr lvl="1"/>
            <a:r>
              <a:rPr lang="en-US" sz="1800" dirty="0"/>
              <a:t>18 </a:t>
            </a:r>
            <a:r>
              <a:rPr lang="en-US" sz="1800" dirty="0" smtClean="0"/>
              <a:t>contingencies identified in the dynamic analysis were tested in and close to Panhandle region</a:t>
            </a:r>
          </a:p>
          <a:p>
            <a:pPr lvl="1"/>
            <a:r>
              <a:rPr lang="en-US" sz="1800" dirty="0"/>
              <a:t>3-phase fault, single-line-to-ground (SLG) fault</a:t>
            </a:r>
          </a:p>
          <a:p>
            <a:pPr lvl="1"/>
            <a:r>
              <a:rPr lang="en-US" sz="1800" dirty="0"/>
              <a:t>Normal clearing and </a:t>
            </a:r>
            <a:r>
              <a:rPr lang="en-US" sz="1800" dirty="0" smtClean="0"/>
              <a:t>delayed </a:t>
            </a:r>
            <a:r>
              <a:rPr lang="en-US" sz="1800" dirty="0"/>
              <a:t>clearing (breaker failure)</a:t>
            </a:r>
          </a:p>
          <a:p>
            <a:pPr lvl="1"/>
            <a:endParaRPr lang="en-US" sz="1800" dirty="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25</a:t>
            </a:fld>
            <a:endParaRPr lang="en-US" sz="2000" dirty="0"/>
          </a:p>
        </p:txBody>
      </p:sp>
    </p:spTree>
    <p:extLst>
      <p:ext uri="{BB962C8B-B14F-4D97-AF65-F5344CB8AC3E}">
        <p14:creationId xmlns:p14="http://schemas.microsoft.com/office/powerpoint/2010/main" val="2702214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99738509"/>
              </p:ext>
            </p:extLst>
          </p:nvPr>
        </p:nvGraphicFramePr>
        <p:xfrm>
          <a:off x="303145" y="1844824"/>
          <a:ext cx="8373311" cy="2987040"/>
        </p:xfrm>
        <a:graphic>
          <a:graphicData uri="http://schemas.openxmlformats.org/drawingml/2006/table">
            <a:tbl>
              <a:tblPr firstRow="1" firstCol="1" bandRow="1"/>
              <a:tblGrid>
                <a:gridCol w="555727"/>
                <a:gridCol w="986501"/>
                <a:gridCol w="942014"/>
                <a:gridCol w="1014476"/>
                <a:gridCol w="1014476"/>
                <a:gridCol w="942014"/>
                <a:gridCol w="797088"/>
                <a:gridCol w="579700"/>
                <a:gridCol w="821235"/>
                <a:gridCol w="720080"/>
              </a:tblGrid>
              <a:tr h="813629">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Case </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Panhandle Wind Capacity (MW)</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Panhandle Wind Dispatch (MW)</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Upgrades (Second Circuit + 150 MVA x2 </a:t>
                      </a:r>
                      <a:r>
                        <a:rPr lang="en-US" sz="1400" dirty="0" err="1">
                          <a:solidFill>
                            <a:srgbClr val="FFFFFF"/>
                          </a:solidFill>
                          <a:effectLst/>
                          <a:latin typeface="Calibri"/>
                          <a:ea typeface="Times New Roman"/>
                          <a:cs typeface="Times New Roman"/>
                        </a:rPr>
                        <a:t>Sync.Cond</a:t>
                      </a:r>
                      <a:r>
                        <a:rPr lang="en-US" sz="1400" dirty="0">
                          <a:solidFill>
                            <a:srgbClr val="FFFFFF"/>
                          </a:solidFill>
                          <a:effectLst/>
                          <a:latin typeface="Calibri"/>
                          <a:ea typeface="Times New Roman"/>
                          <a:cs typeface="Times New Roman"/>
                        </a:rPr>
                        <a:t>.)</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Upgrades  (Second Circuit + 150 MVA x2 STATCOM)</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Upgrades (Second Circuit + 150 MVA x2 SVC)</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dirty="0" smtClean="0">
                          <a:solidFill>
                            <a:srgbClr val="FFFFFF"/>
                          </a:solidFill>
                          <a:effectLst/>
                          <a:latin typeface="Calibri"/>
                          <a:ea typeface="Times New Roman"/>
                          <a:cs typeface="Times New Roman"/>
                        </a:rPr>
                        <a:t>Plant </a:t>
                      </a:r>
                      <a:r>
                        <a:rPr lang="en-US" sz="1400" dirty="0">
                          <a:solidFill>
                            <a:srgbClr val="FFFFFF"/>
                          </a:solidFill>
                          <a:effectLst/>
                          <a:latin typeface="Calibri"/>
                          <a:ea typeface="Times New Roman"/>
                          <a:cs typeface="Times New Roman"/>
                        </a:rPr>
                        <a:t>Voltage Controls </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WSCR </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Results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Total Wind Tripped (MW)</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1.2</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Fail</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≈3150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2</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a:ea typeface="Times New Roman"/>
                          <a:cs typeface="Times New Roman"/>
                        </a:rPr>
                        <a:t>No</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1.2</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Wind Trips</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≈250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1.5</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6100"/>
                          </a:solidFill>
                          <a:effectLst/>
                          <a:latin typeface="Calibri"/>
                          <a:ea typeface="Times New Roman"/>
                          <a:cs typeface="Times New Roman"/>
                        </a:rPr>
                        <a:t>Good</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400">
                          <a:solidFill>
                            <a:srgbClr val="006100"/>
                          </a:solidFill>
                          <a:effectLst/>
                          <a:latin typeface="Calibri"/>
                          <a:ea typeface="Times New Roman"/>
                          <a:cs typeface="Times New Roman"/>
                        </a:rPr>
                        <a:t>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1.3</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Wind Trips</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≈375</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5</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1.3</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Wind Trips</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≈150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6</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3900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1.4</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Marginal</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400" dirty="0">
                          <a:effectLst/>
                          <a:latin typeface="Calibri"/>
                          <a:ea typeface="Times New Roman"/>
                          <a:cs typeface="Times New Roman"/>
                        </a:rPr>
                        <a:t>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bl>
          </a:graphicData>
        </a:graphic>
      </p:graphicFrame>
      <p:sp>
        <p:nvSpPr>
          <p:cNvPr id="2" name="Title 1"/>
          <p:cNvSpPr>
            <a:spLocks noGrp="1"/>
          </p:cNvSpPr>
          <p:nvPr>
            <p:ph type="title"/>
          </p:nvPr>
        </p:nvSpPr>
        <p:spPr>
          <a:xfrm>
            <a:off x="755577" y="548680"/>
            <a:ext cx="7632848" cy="1077218"/>
          </a:xfrm>
        </p:spPr>
        <p:txBody>
          <a:bodyPr/>
          <a:lstStyle/>
          <a:p>
            <a:r>
              <a:rPr lang="en-US" dirty="0" smtClean="0"/>
              <a:t>Key Results: </a:t>
            </a:r>
            <a:br>
              <a:rPr lang="en-US" dirty="0" smtClean="0"/>
            </a:br>
            <a:r>
              <a:rPr lang="en-US" sz="2800" dirty="0" smtClean="0"/>
              <a:t>Dynamic Performance</a:t>
            </a:r>
            <a:endParaRPr lang="en-US" dirty="0"/>
          </a:p>
        </p:txBody>
      </p:sp>
      <p:sp>
        <p:nvSpPr>
          <p:cNvPr id="3" name="Rectangle 2"/>
          <p:cNvSpPr/>
          <p:nvPr/>
        </p:nvSpPr>
        <p:spPr bwMode="auto">
          <a:xfrm>
            <a:off x="143335" y="2852936"/>
            <a:ext cx="8784976" cy="360040"/>
          </a:xfrm>
          <a:prstGeom prst="rect">
            <a:avLst/>
          </a:prstGeom>
          <a:noFill/>
          <a:ln w="698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4" name="Rectangle 3"/>
          <p:cNvSpPr/>
          <p:nvPr/>
        </p:nvSpPr>
        <p:spPr bwMode="auto">
          <a:xfrm>
            <a:off x="251520" y="3212976"/>
            <a:ext cx="8784976" cy="1656184"/>
          </a:xfrm>
          <a:prstGeom prst="rect">
            <a:avLst/>
          </a:prstGeom>
          <a:solidFill>
            <a:schemeClr val="accent1">
              <a:alpha val="79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861048"/>
            <a:ext cx="4240535" cy="164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633"/>
          <a:stretch/>
        </p:blipFill>
        <p:spPr bwMode="auto">
          <a:xfrm>
            <a:off x="143013" y="3861048"/>
            <a:ext cx="4176464" cy="176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26</a:t>
            </a:fld>
            <a:endParaRPr lang="en-US" sz="2000" dirty="0"/>
          </a:p>
        </p:txBody>
      </p:sp>
    </p:spTree>
    <p:extLst>
      <p:ext uri="{BB962C8B-B14F-4D97-AF65-F5344CB8AC3E}">
        <p14:creationId xmlns:p14="http://schemas.microsoft.com/office/powerpoint/2010/main" val="1066208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63190273"/>
              </p:ext>
            </p:extLst>
          </p:nvPr>
        </p:nvGraphicFramePr>
        <p:xfrm>
          <a:off x="367188" y="99276"/>
          <a:ext cx="8373311" cy="2987040"/>
        </p:xfrm>
        <a:graphic>
          <a:graphicData uri="http://schemas.openxmlformats.org/drawingml/2006/table">
            <a:tbl>
              <a:tblPr firstRow="1" firstCol="1" bandRow="1"/>
              <a:tblGrid>
                <a:gridCol w="555727"/>
                <a:gridCol w="986501"/>
                <a:gridCol w="942014"/>
                <a:gridCol w="1014476"/>
                <a:gridCol w="1014476"/>
                <a:gridCol w="942014"/>
                <a:gridCol w="797088"/>
                <a:gridCol w="579700"/>
                <a:gridCol w="821235"/>
                <a:gridCol w="720080"/>
              </a:tblGrid>
              <a:tr h="813629">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Case </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Panhandle Wind Capacity (MW)</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Panhandle Wind Dispatch (MW)</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Upgrades (Second Circuit + 150 MVA x2 </a:t>
                      </a:r>
                      <a:r>
                        <a:rPr lang="en-US" sz="1400" dirty="0" err="1">
                          <a:solidFill>
                            <a:srgbClr val="FFFFFF"/>
                          </a:solidFill>
                          <a:effectLst/>
                          <a:latin typeface="Calibri"/>
                          <a:ea typeface="Times New Roman"/>
                          <a:cs typeface="Times New Roman"/>
                        </a:rPr>
                        <a:t>Sync.Cond</a:t>
                      </a:r>
                      <a:r>
                        <a:rPr lang="en-US" sz="1400" dirty="0">
                          <a:solidFill>
                            <a:srgbClr val="FFFFFF"/>
                          </a:solidFill>
                          <a:effectLst/>
                          <a:latin typeface="Calibri"/>
                          <a:ea typeface="Times New Roman"/>
                          <a:cs typeface="Times New Roman"/>
                        </a:rPr>
                        <a:t>.)</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Upgrades  (Second Circuit + 150 MVA x2 STATCOM)</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Upgrades (Second Circuit + 150 MVA x2 SVC)</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dirty="0" smtClean="0">
                          <a:solidFill>
                            <a:srgbClr val="FFFFFF"/>
                          </a:solidFill>
                          <a:effectLst/>
                          <a:latin typeface="Calibri"/>
                          <a:ea typeface="Times New Roman"/>
                          <a:cs typeface="Times New Roman"/>
                        </a:rPr>
                        <a:t>Plant </a:t>
                      </a:r>
                      <a:r>
                        <a:rPr lang="en-US" sz="1400" dirty="0">
                          <a:solidFill>
                            <a:srgbClr val="FFFFFF"/>
                          </a:solidFill>
                          <a:effectLst/>
                          <a:latin typeface="Calibri"/>
                          <a:ea typeface="Times New Roman"/>
                          <a:cs typeface="Times New Roman"/>
                        </a:rPr>
                        <a:t>Voltage Controls </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WSCR </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Results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Total Wind Tripped (MW)</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1.2</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Fail</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≈3150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2</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a:ea typeface="Times New Roman"/>
                          <a:cs typeface="Times New Roman"/>
                        </a:rPr>
                        <a:t>No</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1.2</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Wind Trips</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≈250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1.5</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6100"/>
                          </a:solidFill>
                          <a:effectLst/>
                          <a:latin typeface="Calibri"/>
                          <a:ea typeface="Times New Roman"/>
                          <a:cs typeface="Times New Roman"/>
                        </a:rPr>
                        <a:t>Good</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400">
                          <a:solidFill>
                            <a:srgbClr val="006100"/>
                          </a:solidFill>
                          <a:effectLst/>
                          <a:latin typeface="Calibri"/>
                          <a:ea typeface="Times New Roman"/>
                          <a:cs typeface="Times New Roman"/>
                        </a:rPr>
                        <a:t>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1.3</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Wind Trips</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≈375</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5</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1.3</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Wind Trips</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≈150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6</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3900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1.4</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Marginal</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400" dirty="0">
                          <a:effectLst/>
                          <a:latin typeface="Calibri"/>
                          <a:ea typeface="Times New Roman"/>
                          <a:cs typeface="Times New Roman"/>
                        </a:rPr>
                        <a:t>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bl>
          </a:graphicData>
        </a:graphic>
      </p:graphicFrame>
      <p:sp>
        <p:nvSpPr>
          <p:cNvPr id="3" name="Rectangle 2"/>
          <p:cNvSpPr/>
          <p:nvPr/>
        </p:nvSpPr>
        <p:spPr bwMode="auto">
          <a:xfrm>
            <a:off x="372843" y="1412776"/>
            <a:ext cx="8784976" cy="360040"/>
          </a:xfrm>
          <a:prstGeom prst="rect">
            <a:avLst/>
          </a:prstGeom>
          <a:noFill/>
          <a:ln w="698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10" name="Rectangle 9"/>
          <p:cNvSpPr/>
          <p:nvPr/>
        </p:nvSpPr>
        <p:spPr bwMode="auto">
          <a:xfrm>
            <a:off x="251520" y="1844824"/>
            <a:ext cx="8568952" cy="1296144"/>
          </a:xfrm>
          <a:prstGeom prst="rect">
            <a:avLst/>
          </a:prstGeom>
          <a:solidFill>
            <a:schemeClr val="accent1">
              <a:alpha val="79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988840"/>
            <a:ext cx="4536504" cy="4583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27</a:t>
            </a:fld>
            <a:endParaRPr lang="en-US" sz="2000" dirty="0"/>
          </a:p>
        </p:txBody>
      </p:sp>
    </p:spTree>
    <p:extLst>
      <p:ext uri="{BB962C8B-B14F-4D97-AF65-F5344CB8AC3E}">
        <p14:creationId xmlns:p14="http://schemas.microsoft.com/office/powerpoint/2010/main" val="2784655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66512266"/>
              </p:ext>
            </p:extLst>
          </p:nvPr>
        </p:nvGraphicFramePr>
        <p:xfrm>
          <a:off x="359024" y="44624"/>
          <a:ext cx="8373311" cy="2987040"/>
        </p:xfrm>
        <a:graphic>
          <a:graphicData uri="http://schemas.openxmlformats.org/drawingml/2006/table">
            <a:tbl>
              <a:tblPr firstRow="1" firstCol="1" bandRow="1"/>
              <a:tblGrid>
                <a:gridCol w="555727"/>
                <a:gridCol w="986501"/>
                <a:gridCol w="942014"/>
                <a:gridCol w="1014476"/>
                <a:gridCol w="1014476"/>
                <a:gridCol w="942014"/>
                <a:gridCol w="797088"/>
                <a:gridCol w="579700"/>
                <a:gridCol w="821235"/>
                <a:gridCol w="720080"/>
              </a:tblGrid>
              <a:tr h="813629">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Case </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Panhandle Wind Capacity (MW)</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Panhandle Wind Dispatch (MW)</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dirty="0">
                          <a:solidFill>
                            <a:srgbClr val="FFFFFF"/>
                          </a:solidFill>
                          <a:effectLst/>
                          <a:latin typeface="Calibri"/>
                          <a:ea typeface="Times New Roman"/>
                          <a:cs typeface="Times New Roman"/>
                        </a:rPr>
                        <a:t>Upgrades (Second Circuit + 150 MVA x2 </a:t>
                      </a:r>
                      <a:r>
                        <a:rPr lang="en-US" sz="1400" dirty="0" err="1">
                          <a:solidFill>
                            <a:srgbClr val="FFFFFF"/>
                          </a:solidFill>
                          <a:effectLst/>
                          <a:latin typeface="Calibri"/>
                          <a:ea typeface="Times New Roman"/>
                          <a:cs typeface="Times New Roman"/>
                        </a:rPr>
                        <a:t>Sync.Cond</a:t>
                      </a:r>
                      <a:r>
                        <a:rPr lang="en-US" sz="1400" dirty="0">
                          <a:solidFill>
                            <a:srgbClr val="FFFFFF"/>
                          </a:solidFill>
                          <a:effectLst/>
                          <a:latin typeface="Calibri"/>
                          <a:ea typeface="Times New Roman"/>
                          <a:cs typeface="Times New Roman"/>
                        </a:rPr>
                        <a:t>.)</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Upgrades  (Second Circuit + 150 MVA x2 STATCOM)</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Upgrades (Second Circuit + 150 MVA x2 SVC)</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dirty="0" smtClean="0">
                          <a:solidFill>
                            <a:srgbClr val="FFFFFF"/>
                          </a:solidFill>
                          <a:effectLst/>
                          <a:latin typeface="Calibri"/>
                          <a:ea typeface="Times New Roman"/>
                          <a:cs typeface="Times New Roman"/>
                        </a:rPr>
                        <a:t>Plant </a:t>
                      </a:r>
                      <a:r>
                        <a:rPr lang="en-US" sz="1400" dirty="0">
                          <a:solidFill>
                            <a:srgbClr val="FFFFFF"/>
                          </a:solidFill>
                          <a:effectLst/>
                          <a:latin typeface="Calibri"/>
                          <a:ea typeface="Times New Roman"/>
                          <a:cs typeface="Times New Roman"/>
                        </a:rPr>
                        <a:t>Voltage Controls </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WSCR </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Results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US" sz="1400">
                          <a:solidFill>
                            <a:srgbClr val="FFFFFF"/>
                          </a:solidFill>
                          <a:effectLst/>
                          <a:latin typeface="Calibri"/>
                          <a:ea typeface="Times New Roman"/>
                          <a:cs typeface="Times New Roman"/>
                        </a:rPr>
                        <a:t>Total Wind Tripped (MW)</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1.2</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Fail</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≈3150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2</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Calibri"/>
                          <a:ea typeface="Times New Roman"/>
                          <a:cs typeface="Times New Roman"/>
                        </a:rPr>
                        <a:t>No</a:t>
                      </a:r>
                      <a:endParaRPr lang="en-US" sz="1400" dirty="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1.2</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Wind Trips</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≈250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1.5</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6100"/>
                          </a:solidFill>
                          <a:effectLst/>
                          <a:latin typeface="Calibri"/>
                          <a:ea typeface="Times New Roman"/>
                          <a:cs typeface="Times New Roman"/>
                        </a:rPr>
                        <a:t>Good</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400">
                          <a:solidFill>
                            <a:srgbClr val="006100"/>
                          </a:solidFill>
                          <a:effectLst/>
                          <a:latin typeface="Calibri"/>
                          <a:ea typeface="Times New Roman"/>
                          <a:cs typeface="Times New Roman"/>
                        </a:rPr>
                        <a:t>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1.3</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Wind Trips</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≈375</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5</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3700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1.3</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Wind Trips</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400">
                          <a:effectLst/>
                          <a:latin typeface="Calibri"/>
                          <a:ea typeface="Times New Roman"/>
                          <a:cs typeface="Times New Roman"/>
                        </a:rPr>
                        <a:t>≈150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4916">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6</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4300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3900</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Yes</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No</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1.4</a:t>
                      </a:r>
                      <a:endParaRPr lang="en-US" sz="1400">
                        <a:effectLst/>
                        <a:latin typeface="Calibri"/>
                        <a:ea typeface="Times New Roman"/>
                        <a:cs typeface="Times New Roman"/>
                      </a:endParaRP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Times New Roman"/>
                        </a:rPr>
                        <a:t>Marginal</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400" dirty="0">
                          <a:effectLst/>
                          <a:latin typeface="Calibri"/>
                          <a:ea typeface="Times New Roman"/>
                          <a:cs typeface="Times New Roman"/>
                        </a:rPr>
                        <a:t>0</a:t>
                      </a:r>
                    </a:p>
                  </a:txBody>
                  <a:tcPr marL="66570" marR="66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bl>
          </a:graphicData>
        </a:graphic>
      </p:graphicFrame>
      <p:sp>
        <p:nvSpPr>
          <p:cNvPr id="3" name="Rectangle 2"/>
          <p:cNvSpPr/>
          <p:nvPr/>
        </p:nvSpPr>
        <p:spPr bwMode="auto">
          <a:xfrm>
            <a:off x="359024" y="1700808"/>
            <a:ext cx="8784976" cy="316756"/>
          </a:xfrm>
          <a:prstGeom prst="rect">
            <a:avLst/>
          </a:prstGeom>
          <a:noFill/>
          <a:ln w="698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7" name="Rectangle 6"/>
          <p:cNvSpPr/>
          <p:nvPr/>
        </p:nvSpPr>
        <p:spPr bwMode="auto">
          <a:xfrm>
            <a:off x="359024" y="2132856"/>
            <a:ext cx="8568952" cy="1296144"/>
          </a:xfrm>
          <a:prstGeom prst="rect">
            <a:avLst/>
          </a:prstGeom>
          <a:solidFill>
            <a:schemeClr val="accent1">
              <a:alpha val="79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204864"/>
            <a:ext cx="4185693" cy="430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28</a:t>
            </a:fld>
            <a:endParaRPr lang="en-US" sz="2000" dirty="0"/>
          </a:p>
        </p:txBody>
      </p:sp>
    </p:spTree>
    <p:extLst>
      <p:ext uri="{BB962C8B-B14F-4D97-AF65-F5344CB8AC3E}">
        <p14:creationId xmlns:p14="http://schemas.microsoft.com/office/powerpoint/2010/main" val="2439323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7" y="548680"/>
            <a:ext cx="7632848" cy="1077218"/>
          </a:xfrm>
        </p:spPr>
        <p:txBody>
          <a:bodyPr/>
          <a:lstStyle/>
          <a:p>
            <a:r>
              <a:rPr lang="en-US" dirty="0" smtClean="0"/>
              <a:t>Key Results: </a:t>
            </a:r>
            <a:br>
              <a:rPr lang="en-US" dirty="0" smtClean="0"/>
            </a:br>
            <a:r>
              <a:rPr lang="en-US" sz="2800" dirty="0" smtClean="0"/>
              <a:t>Parametric SCR Reduction</a:t>
            </a:r>
            <a:endParaRPr lang="en-US" dirty="0"/>
          </a:p>
        </p:txBody>
      </p:sp>
      <p:pic>
        <p:nvPicPr>
          <p:cNvPr id="4" name="Picture 3"/>
          <p:cNvPicPr/>
          <p:nvPr/>
        </p:nvPicPr>
        <p:blipFill>
          <a:blip r:embed="rId2" cstate="print"/>
          <a:srcRect/>
          <a:stretch>
            <a:fillRect/>
          </a:stretch>
        </p:blipFill>
        <p:spPr bwMode="auto">
          <a:xfrm>
            <a:off x="4716016" y="1916832"/>
            <a:ext cx="4140200" cy="3906520"/>
          </a:xfrm>
          <a:prstGeom prst="rect">
            <a:avLst/>
          </a:prstGeom>
          <a:ln w="12700">
            <a:solidFill>
              <a:schemeClr val="tx1"/>
            </a:solidFill>
          </a:ln>
          <a:effectLst>
            <a:outerShdw blurRad="190500" algn="tl" rotWithShape="0">
              <a:srgbClr val="000000">
                <a:alpha val="70000"/>
              </a:srgbClr>
            </a:outerShdw>
          </a:effectLst>
        </p:spPr>
      </p:pic>
      <p:sp>
        <p:nvSpPr>
          <p:cNvPr id="6" name="Content Placeholder 2"/>
          <p:cNvSpPr>
            <a:spLocks noGrp="1"/>
          </p:cNvSpPr>
          <p:nvPr>
            <p:ph idx="1"/>
          </p:nvPr>
        </p:nvSpPr>
        <p:spPr>
          <a:xfrm>
            <a:off x="755576" y="2204864"/>
            <a:ext cx="3384376" cy="2880320"/>
          </a:xfrm>
        </p:spPr>
        <p:txBody>
          <a:bodyPr/>
          <a:lstStyle/>
          <a:p>
            <a:pPr marL="0" indent="0">
              <a:buNone/>
            </a:pPr>
            <a:r>
              <a:rPr lang="en-US" sz="2000" i="1" dirty="0" smtClean="0"/>
              <a:t>Concept:  Leave the Panhandle alone, and weaken the ERCOT source linearly</a:t>
            </a:r>
          </a:p>
        </p:txBody>
      </p:sp>
      <p:pic>
        <p:nvPicPr>
          <p:cNvPr id="7" name="Picture 6"/>
          <p:cNvPicPr/>
          <p:nvPr/>
        </p:nvPicPr>
        <p:blipFill>
          <a:blip r:embed="rId3" cstate="print"/>
          <a:srcRect/>
          <a:stretch>
            <a:fillRect/>
          </a:stretch>
        </p:blipFill>
        <p:spPr bwMode="auto">
          <a:xfrm>
            <a:off x="361008" y="3870092"/>
            <a:ext cx="4104456" cy="1307797"/>
          </a:xfrm>
          <a:prstGeom prst="rect">
            <a:avLst/>
          </a:prstGeom>
          <a:solidFill>
            <a:schemeClr val="accent1"/>
          </a:solidFill>
          <a:ln w="12700">
            <a:solidFill>
              <a:schemeClr val="tx1"/>
            </a:solidFill>
          </a:ln>
          <a:effectLst>
            <a:outerShdw blurRad="190500" algn="tl" rotWithShape="0">
              <a:srgbClr val="000000">
                <a:alpha val="70000"/>
              </a:srgbClr>
            </a:outerShdw>
          </a:effectLst>
        </p:spPr>
      </p:pic>
      <p:sp>
        <p:nvSpPr>
          <p:cNvPr id="8"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29</a:t>
            </a:fld>
            <a:endParaRPr lang="en-US" sz="2000" dirty="0"/>
          </a:p>
        </p:txBody>
      </p:sp>
    </p:spTree>
    <p:extLst>
      <p:ext uri="{BB962C8B-B14F-4D97-AF65-F5344CB8AC3E}">
        <p14:creationId xmlns:p14="http://schemas.microsoft.com/office/powerpoint/2010/main" val="600625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smtClean="0"/>
              <a:t>Introduction and Overview</a:t>
            </a:r>
            <a:endParaRPr lang="en-US" dirty="0"/>
          </a:p>
        </p:txBody>
      </p:sp>
      <p:sp>
        <p:nvSpPr>
          <p:cNvPr id="87043" name="Rectangle 3"/>
          <p:cNvSpPr>
            <a:spLocks noGrp="1" noChangeArrowheads="1"/>
          </p:cNvSpPr>
          <p:nvPr>
            <p:ph type="body" idx="1"/>
          </p:nvPr>
        </p:nvSpPr>
        <p:spPr>
          <a:xfrm>
            <a:off x="899592" y="1988840"/>
            <a:ext cx="7188200" cy="1296144"/>
          </a:xfrm>
        </p:spPr>
        <p:txBody>
          <a:bodyPr/>
          <a:lstStyle/>
          <a:p>
            <a:pPr marL="0" indent="0">
              <a:buNone/>
            </a:pPr>
            <a:r>
              <a:rPr lang="en-US" sz="1600" i="1" dirty="0" smtClean="0"/>
              <a:t>ELECTRANIX Corporation is an independent specialist engineering company providing services in transmission and distribution studies and simulation, HVDC transmission, FACTS, modeling and simulation tools, training, and  renewable energy generation. </a:t>
            </a:r>
          </a:p>
          <a:p>
            <a:pPr>
              <a:buNone/>
            </a:pPr>
            <a:endParaRPr lang="en-US" sz="1800" dirty="0" smtClean="0"/>
          </a:p>
          <a:p>
            <a:pPr marL="0" indent="0">
              <a:buNone/>
            </a:pPr>
            <a:endParaRPr lang="en-US" sz="1600" dirty="0" smtClean="0"/>
          </a:p>
          <a:p>
            <a:pPr marL="457200" lvl="1" indent="0">
              <a:buNone/>
            </a:pPr>
            <a:endParaRPr lang="en-US" sz="1400" dirty="0" smtClean="0"/>
          </a:p>
          <a:p>
            <a:pPr>
              <a:lnSpc>
                <a:spcPct val="90000"/>
              </a:lnSpc>
              <a:buFont typeface="Wingdings" pitchFamily="2" charset="2"/>
              <a:buNone/>
            </a:pPr>
            <a:endParaRPr lang="en-US" sz="2000" dirty="0" smtClean="0"/>
          </a:p>
          <a:p>
            <a:pPr lvl="1">
              <a:lnSpc>
                <a:spcPct val="90000"/>
              </a:lnSpc>
            </a:pPr>
            <a:endParaRPr lang="en-US" sz="1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140965"/>
            <a:ext cx="5544616" cy="312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3494399"/>
            <a:ext cx="4433814" cy="242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3</a:t>
            </a:fld>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7" y="548680"/>
            <a:ext cx="7632848" cy="1077218"/>
          </a:xfrm>
        </p:spPr>
        <p:txBody>
          <a:bodyPr/>
          <a:lstStyle/>
          <a:p>
            <a:r>
              <a:rPr lang="en-US" dirty="0" smtClean="0"/>
              <a:t>Key Results: </a:t>
            </a:r>
            <a:br>
              <a:rPr lang="en-US" dirty="0" smtClean="0"/>
            </a:br>
            <a:r>
              <a:rPr lang="en-US" sz="2800" dirty="0" smtClean="0"/>
              <a:t>Parametric SCR Reduction</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030442024"/>
              </p:ext>
            </p:extLst>
          </p:nvPr>
        </p:nvGraphicFramePr>
        <p:xfrm>
          <a:off x="323528" y="1988840"/>
          <a:ext cx="6480720" cy="3612537"/>
        </p:xfrm>
        <a:graphic>
          <a:graphicData uri="http://schemas.openxmlformats.org/drawingml/2006/table">
            <a:tbl>
              <a:tblPr/>
              <a:tblGrid>
                <a:gridCol w="2160240"/>
                <a:gridCol w="2160240"/>
                <a:gridCol w="2160240"/>
              </a:tblGrid>
              <a:tr h="259611">
                <a:tc>
                  <a:txBody>
                    <a:bodyPr/>
                    <a:lstStyle/>
                    <a:p>
                      <a:pPr algn="ctr" fontAlgn="ctr"/>
                      <a:r>
                        <a:rPr lang="en-US" sz="1600" b="0" i="0" u="none" strike="noStrike" dirty="0">
                          <a:solidFill>
                            <a:srgbClr val="FFFFFF"/>
                          </a:solidFill>
                          <a:effectLst/>
                          <a:latin typeface="Calibri"/>
                        </a:rPr>
                        <a:t>WSCR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600" b="0" i="0" u="none" strike="noStrike" dirty="0">
                          <a:solidFill>
                            <a:srgbClr val="FFFFFF"/>
                          </a:solidFill>
                          <a:effectLst/>
                          <a:latin typeface="Calibri"/>
                        </a:rPr>
                        <a:t>Small Signal Stable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600" b="0" i="0" u="none" strike="noStrike">
                          <a:solidFill>
                            <a:srgbClr val="FFFFFF"/>
                          </a:solidFill>
                          <a:effectLst/>
                          <a:latin typeface="Calibri"/>
                        </a:rPr>
                        <a:t>Large Signal Stable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259611">
                <a:tc>
                  <a:txBody>
                    <a:bodyPr/>
                    <a:lstStyle/>
                    <a:p>
                      <a:pPr algn="ctr" fontAlgn="ctr"/>
                      <a:r>
                        <a:rPr lang="en-US" sz="1600" b="1" i="0" u="none" strike="noStrike" dirty="0" smtClean="0">
                          <a:solidFill>
                            <a:srgbClr val="000000"/>
                          </a:solidFill>
                          <a:effectLst/>
                          <a:latin typeface="Calibri"/>
                        </a:rPr>
                        <a:t>1.5</a:t>
                      </a:r>
                      <a:endParaRPr lang="en-US"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6100"/>
                          </a:solidFill>
                          <a:effectLst/>
                          <a:latin typeface="Calibri"/>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600" b="0" i="0" u="none" strike="noStrike">
                          <a:solidFill>
                            <a:srgbClr val="006100"/>
                          </a:solidFill>
                          <a:effectLst/>
                          <a:latin typeface="Calibri"/>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59611">
                <a:tc>
                  <a:txBody>
                    <a:bodyPr/>
                    <a:lstStyle/>
                    <a:p>
                      <a:pPr algn="ctr" fontAlgn="ctr"/>
                      <a:r>
                        <a:rPr lang="en-US" sz="1600" b="0" i="0" u="none" strike="noStrike" dirty="0" smtClean="0">
                          <a:solidFill>
                            <a:srgbClr val="000000"/>
                          </a:solidFill>
                          <a:effectLst/>
                          <a:latin typeface="Calibri"/>
                        </a:rPr>
                        <a:t>1.4</a:t>
                      </a: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6100"/>
                          </a:solidFill>
                          <a:effectLst/>
                          <a:latin typeface="Calibri"/>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600" b="0" i="0" u="none" strike="noStrike">
                          <a:solidFill>
                            <a:srgbClr val="006100"/>
                          </a:solidFill>
                          <a:effectLst/>
                          <a:latin typeface="Calibri"/>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59611">
                <a:tc>
                  <a:txBody>
                    <a:bodyPr/>
                    <a:lstStyle/>
                    <a:p>
                      <a:pPr algn="ctr" fontAlgn="ctr"/>
                      <a:r>
                        <a:rPr lang="en-US" sz="1600" b="1" i="0" u="none" strike="noStrike" dirty="0" smtClean="0">
                          <a:solidFill>
                            <a:srgbClr val="000000"/>
                          </a:solidFill>
                          <a:effectLst/>
                          <a:latin typeface="Calibri"/>
                        </a:rPr>
                        <a:t>1.35</a:t>
                      </a:r>
                      <a:endParaRPr lang="en-US"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6100"/>
                          </a:solidFill>
                          <a:effectLst/>
                          <a:latin typeface="Calibri"/>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600" b="0" i="0" u="none" strike="noStrike" dirty="0">
                          <a:solidFill>
                            <a:srgbClr val="006100"/>
                          </a:solidFill>
                          <a:effectLst/>
                          <a:latin typeface="Calibri"/>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59611">
                <a:tc>
                  <a:txBody>
                    <a:bodyPr/>
                    <a:lstStyle/>
                    <a:p>
                      <a:pPr algn="ctr" fontAlgn="ctr"/>
                      <a:r>
                        <a:rPr lang="en-US" sz="1600" b="0" i="0" u="none" strike="noStrike" dirty="0" smtClean="0">
                          <a:solidFill>
                            <a:srgbClr val="000000"/>
                          </a:solidFill>
                          <a:effectLst/>
                          <a:latin typeface="Calibri"/>
                        </a:rPr>
                        <a:t>1.25</a:t>
                      </a: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6100"/>
                          </a:solidFill>
                          <a:effectLst/>
                          <a:latin typeface="Calibri"/>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600" b="0" i="0" u="none" strike="noStrike">
                          <a:solidFill>
                            <a:srgbClr val="9C0006"/>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59611">
                <a:tc>
                  <a:txBody>
                    <a:bodyPr/>
                    <a:lstStyle/>
                    <a:p>
                      <a:pPr algn="ctr" fontAlgn="ctr"/>
                      <a:r>
                        <a:rPr lang="en-US" sz="1600" b="0" i="0" u="none" strike="noStrike" dirty="0" smtClean="0">
                          <a:solidFill>
                            <a:srgbClr val="000000"/>
                          </a:solidFill>
                          <a:effectLst/>
                          <a:latin typeface="Calibri"/>
                        </a:rPr>
                        <a:t>1.1</a:t>
                      </a: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6100"/>
                          </a:solidFill>
                          <a:effectLst/>
                          <a:latin typeface="Calibri"/>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600" b="0" i="0" u="none" strike="noStrike">
                          <a:solidFill>
                            <a:srgbClr val="9C0006"/>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59611">
                <a:tc>
                  <a:txBody>
                    <a:bodyPr/>
                    <a:lstStyle/>
                    <a:p>
                      <a:pPr algn="ctr" fontAlgn="ctr"/>
                      <a:r>
                        <a:rPr lang="en-US" sz="1600" b="1" i="0" u="none" strike="noStrike" dirty="0">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6100"/>
                          </a:solidFill>
                          <a:effectLst/>
                          <a:latin typeface="Calibri"/>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600" b="0" i="0" u="none" strike="noStrike">
                          <a:solidFill>
                            <a:srgbClr val="9C0006"/>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59611">
                <a:tc>
                  <a:txBody>
                    <a:bodyPr/>
                    <a:lstStyle/>
                    <a:p>
                      <a:pPr algn="ctr" fontAlgn="ctr"/>
                      <a:r>
                        <a:rPr lang="en-US" sz="1600" b="0" i="0" u="none" strike="noStrike" dirty="0" smtClean="0">
                          <a:solidFill>
                            <a:srgbClr val="000000"/>
                          </a:solidFill>
                          <a:effectLst/>
                          <a:latin typeface="Calibri"/>
                        </a:rPr>
                        <a:t>0.9</a:t>
                      </a: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9C0006"/>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600" b="0" i="0" u="none" strike="noStrike">
                          <a:solidFill>
                            <a:srgbClr val="9C0006"/>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59611">
                <a:tc gridSpan="3">
                  <a:txBody>
                    <a:bodyPr/>
                    <a:lstStyle/>
                    <a:p>
                      <a:pPr algn="ctr" fontAlgn="ctr"/>
                      <a:r>
                        <a:rPr lang="en-US" sz="1600" b="0" i="0" u="none" strike="noStrike" dirty="0">
                          <a:solidFill>
                            <a:srgbClr val="FFFFFF"/>
                          </a:solidFill>
                          <a:effectLst/>
                          <a:latin typeface="Calibri"/>
                        </a:rPr>
                        <a:t>Replace Sync. Condenser with STATCOM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r>
              <a:tr h="259611">
                <a:tc>
                  <a:txBody>
                    <a:bodyPr/>
                    <a:lstStyle/>
                    <a:p>
                      <a:pPr algn="ctr" fontAlgn="ctr"/>
                      <a:r>
                        <a:rPr lang="en-US" sz="1600" b="1" i="0" u="none" strike="noStrike" dirty="0" smtClean="0">
                          <a:solidFill>
                            <a:srgbClr val="000000"/>
                          </a:solidFill>
                          <a:effectLst/>
                          <a:latin typeface="Calibri"/>
                        </a:rPr>
                        <a:t>1.3*</a:t>
                      </a:r>
                      <a:endParaRPr lang="en-US"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6100"/>
                          </a:solidFill>
                          <a:effectLst/>
                          <a:latin typeface="Calibri"/>
                        </a:rPr>
                        <a:t>Not done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9C0006"/>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59611">
                <a:tc gridSpan="3">
                  <a:txBody>
                    <a:bodyPr/>
                    <a:lstStyle/>
                    <a:p>
                      <a:pPr algn="ctr" fontAlgn="ctr"/>
                      <a:r>
                        <a:rPr lang="en-US" sz="1600" b="0" i="0" u="none" strike="noStrike" dirty="0">
                          <a:solidFill>
                            <a:srgbClr val="FFFFFF"/>
                          </a:solidFill>
                          <a:effectLst/>
                          <a:latin typeface="Calibri"/>
                        </a:rPr>
                        <a:t>Replace Sync. Condenser with SVC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r>
              <a:tr h="259611">
                <a:tc>
                  <a:txBody>
                    <a:bodyPr/>
                    <a:lstStyle/>
                    <a:p>
                      <a:pPr algn="ctr" fontAlgn="ctr"/>
                      <a:r>
                        <a:rPr lang="en-US" sz="1600" b="1" i="0" u="none" strike="noStrike" dirty="0" smtClean="0">
                          <a:solidFill>
                            <a:srgbClr val="000000"/>
                          </a:solidFill>
                          <a:effectLst/>
                          <a:latin typeface="Calibri"/>
                        </a:rPr>
                        <a:t>1.3*</a:t>
                      </a:r>
                      <a:endParaRPr lang="en-US"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6100"/>
                          </a:solidFill>
                          <a:effectLst/>
                          <a:latin typeface="Calibri"/>
                        </a:rPr>
                        <a:t>Not done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9C0006"/>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469898">
                <a:tc gridSpan="3">
                  <a:txBody>
                    <a:bodyPr/>
                    <a:lstStyle/>
                    <a:p>
                      <a:pPr algn="l" fontAlgn="b"/>
                      <a:r>
                        <a:rPr lang="en-US" sz="1600" b="0" i="1" u="none" strike="noStrike" dirty="0">
                          <a:solidFill>
                            <a:srgbClr val="000000"/>
                          </a:solidFill>
                          <a:effectLst/>
                          <a:latin typeface="Calibri"/>
                        </a:rPr>
                        <a:t>* For these cases, the system is the same as the upgraded system, but the effective WSCR is reduced due to the absence of Synchronous Condensers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bl>
          </a:graphicData>
        </a:graphic>
      </p:graphicFrame>
      <p:sp>
        <p:nvSpPr>
          <p:cNvPr id="10" name="TextBox 9"/>
          <p:cNvSpPr txBox="1"/>
          <p:nvPr/>
        </p:nvSpPr>
        <p:spPr>
          <a:xfrm>
            <a:off x="7020272" y="2345177"/>
            <a:ext cx="2088232" cy="1569660"/>
          </a:xfrm>
          <a:prstGeom prst="rect">
            <a:avLst/>
          </a:prstGeom>
          <a:noFill/>
        </p:spPr>
        <p:txBody>
          <a:bodyPr wrap="square" rtlCol="0">
            <a:spAutoFit/>
          </a:bodyPr>
          <a:lstStyle/>
          <a:p>
            <a:r>
              <a:rPr lang="en-US" dirty="0" smtClean="0">
                <a:solidFill>
                  <a:srgbClr val="FF0000"/>
                </a:solidFill>
              </a:rPr>
              <a:t>WSCR=1.4 </a:t>
            </a:r>
            <a:r>
              <a:rPr lang="en-US" i="1" dirty="0" smtClean="0">
                <a:solidFill>
                  <a:srgbClr val="FF0000"/>
                </a:solidFill>
              </a:rPr>
              <a:t>after</a:t>
            </a:r>
            <a:r>
              <a:rPr lang="en-US" dirty="0" smtClean="0">
                <a:solidFill>
                  <a:srgbClr val="FF0000"/>
                </a:solidFill>
              </a:rPr>
              <a:t> </a:t>
            </a:r>
            <a:r>
              <a:rPr lang="en-US" i="1" dirty="0" smtClean="0">
                <a:solidFill>
                  <a:srgbClr val="FF0000"/>
                </a:solidFill>
              </a:rPr>
              <a:t>fault</a:t>
            </a:r>
            <a:r>
              <a:rPr lang="en-US" dirty="0" smtClean="0">
                <a:solidFill>
                  <a:srgbClr val="FF0000"/>
                </a:solidFill>
              </a:rPr>
              <a:t> performs well!</a:t>
            </a:r>
            <a:endParaRPr lang="en-US" dirty="0">
              <a:solidFill>
                <a:srgbClr val="FF0000"/>
              </a:solidFill>
            </a:endParaRPr>
          </a:p>
        </p:txBody>
      </p:sp>
      <p:sp>
        <p:nvSpPr>
          <p:cNvPr id="5"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30</a:t>
            </a:fld>
            <a:endParaRPr lang="en-US" sz="2000" dirty="0"/>
          </a:p>
        </p:txBody>
      </p:sp>
    </p:spTree>
    <p:extLst>
      <p:ext uri="{BB962C8B-B14F-4D97-AF65-F5344CB8AC3E}">
        <p14:creationId xmlns:p14="http://schemas.microsoft.com/office/powerpoint/2010/main" val="772558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80728"/>
            <a:ext cx="3960440" cy="534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980728"/>
            <a:ext cx="4032448" cy="528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488257" y="260648"/>
            <a:ext cx="3600400" cy="1008112"/>
          </a:xfrm>
        </p:spPr>
        <p:txBody>
          <a:bodyPr/>
          <a:lstStyle/>
          <a:p>
            <a:pPr marL="0" indent="0">
              <a:buNone/>
            </a:pPr>
            <a:r>
              <a:rPr lang="en-US" sz="2000" i="1" dirty="0" smtClean="0"/>
              <a:t>Large Signal Ramp Test:</a:t>
            </a:r>
          </a:p>
        </p:txBody>
      </p:sp>
      <p:sp>
        <p:nvSpPr>
          <p:cNvPr id="7" name="Content Placeholder 2"/>
          <p:cNvSpPr txBox="1">
            <a:spLocks/>
          </p:cNvSpPr>
          <p:nvPr/>
        </p:nvSpPr>
        <p:spPr bwMode="auto">
          <a:xfrm>
            <a:off x="4788024" y="260648"/>
            <a:ext cx="3600400"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75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hlink"/>
              </a:buClr>
              <a:buChar char="•"/>
              <a:defRPr sz="2000">
                <a:solidFill>
                  <a:schemeClr val="tx1"/>
                </a:solidFill>
                <a:latin typeface="+mn-lt"/>
              </a:defRPr>
            </a:lvl4pPr>
            <a:lvl5pPr marL="2057400" indent="-228600" algn="l" rtl="0" fontAlgn="base">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marL="0" indent="0">
              <a:buFont typeface="Wingdings" pitchFamily="2" charset="2"/>
              <a:buNone/>
            </a:pPr>
            <a:r>
              <a:rPr lang="en-US" sz="2000" i="1" kern="0" dirty="0" smtClean="0"/>
              <a:t>Small Signal Ramp Test:</a:t>
            </a:r>
          </a:p>
        </p:txBody>
      </p:sp>
      <p:sp>
        <p:nvSpPr>
          <p:cNvPr id="8"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31</a:t>
            </a:fld>
            <a:endParaRPr lang="en-US" sz="2000" dirty="0"/>
          </a:p>
        </p:txBody>
      </p:sp>
    </p:spTree>
    <p:extLst>
      <p:ext uri="{BB962C8B-B14F-4D97-AF65-F5344CB8AC3E}">
        <p14:creationId xmlns:p14="http://schemas.microsoft.com/office/powerpoint/2010/main" val="142227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12" y="397624"/>
            <a:ext cx="2612289" cy="3231654"/>
          </a:xfrm>
        </p:spPr>
        <p:txBody>
          <a:bodyPr/>
          <a:lstStyle/>
          <a:p>
            <a:r>
              <a:rPr lang="en-US" dirty="0" smtClean="0"/>
              <a:t>Key Results:</a:t>
            </a:r>
            <a:br>
              <a:rPr lang="en-US" dirty="0" smtClean="0"/>
            </a:br>
            <a:r>
              <a:rPr lang="en-US" dirty="0" smtClean="0"/>
              <a:t> </a:t>
            </a:r>
            <a:br>
              <a:rPr lang="en-US" dirty="0" smtClean="0"/>
            </a:br>
            <a:r>
              <a:rPr lang="en-US" sz="2400" dirty="0" smtClean="0"/>
              <a:t>Simulation Tool Comparison for faults inside Panhandle</a:t>
            </a:r>
            <a:endParaRPr lang="en-US" sz="3200" dirty="0"/>
          </a:p>
        </p:txBody>
      </p:sp>
      <p:grpSp>
        <p:nvGrpSpPr>
          <p:cNvPr id="23" name="Canvas 24"/>
          <p:cNvGrpSpPr/>
          <p:nvPr/>
        </p:nvGrpSpPr>
        <p:grpSpPr>
          <a:xfrm>
            <a:off x="2793601" y="114991"/>
            <a:ext cx="6127115" cy="6507126"/>
            <a:chOff x="0" y="0"/>
            <a:chExt cx="6127115" cy="6507126"/>
          </a:xfrm>
        </p:grpSpPr>
        <p:sp>
          <p:nvSpPr>
            <p:cNvPr id="24" name="Rectangle 23"/>
            <p:cNvSpPr/>
            <p:nvPr/>
          </p:nvSpPr>
          <p:spPr>
            <a:xfrm>
              <a:off x="0" y="0"/>
              <a:ext cx="6127115" cy="6503035"/>
            </a:xfrm>
            <a:prstGeom prst="rect">
              <a:avLst/>
            </a:prstGeom>
            <a:noFill/>
          </p:spPr>
        </p:sp>
        <p:pic>
          <p:nvPicPr>
            <p:cNvPr id="25" name="Picture 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8" y="40900"/>
              <a:ext cx="2949444" cy="371512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864" y="41000"/>
              <a:ext cx="2975447" cy="372182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7"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 y="3818421"/>
              <a:ext cx="6020003" cy="2626214"/>
            </a:xfrm>
            <a:prstGeom prst="rect">
              <a:avLst/>
            </a:prstGeom>
            <a:noFill/>
            <a:extLst>
              <a:ext uri="{909E8E84-426E-40DD-AFC4-6F175D3DCCD1}">
                <a14:hiddenFill xmlns:a14="http://schemas.microsoft.com/office/drawing/2010/main">
                  <a:solidFill>
                    <a:srgbClr val="FFFFFF"/>
                  </a:solidFill>
                </a14:hiddenFill>
              </a:ext>
            </a:extLst>
          </p:spPr>
        </p:pic>
        <p:sp>
          <p:nvSpPr>
            <p:cNvPr id="28" name="Right Arrow 27"/>
            <p:cNvSpPr>
              <a:spLocks noChangeArrowheads="1"/>
            </p:cNvSpPr>
            <p:nvPr/>
          </p:nvSpPr>
          <p:spPr bwMode="auto">
            <a:xfrm rot="4695280">
              <a:off x="-186286" y="4364508"/>
              <a:ext cx="2439413" cy="269931"/>
            </a:xfrm>
            <a:prstGeom prst="rightArrow">
              <a:avLst>
                <a:gd name="adj1" fmla="val 50000"/>
                <a:gd name="adj2" fmla="val 50003"/>
              </a:avLst>
            </a:prstGeom>
            <a:solidFill>
              <a:sysClr val="window" lastClr="FFFFFF">
                <a:lumMod val="100000"/>
                <a:lumOff val="0"/>
              </a:sysClr>
            </a:solidFill>
            <a:ln w="25400">
              <a:solidFill>
                <a:srgbClr val="4F81BD">
                  <a:lumMod val="100000"/>
                  <a:lumOff val="0"/>
                </a:srgbClr>
              </a:solidFill>
              <a:miter lim="800000"/>
              <a:headEnd/>
              <a:tailEnd/>
            </a:ln>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Text Box 31"/>
            <p:cNvSpPr txBox="1"/>
            <p:nvPr/>
          </p:nvSpPr>
          <p:spPr>
            <a:xfrm>
              <a:off x="2650031" y="5869173"/>
              <a:ext cx="1509823" cy="637953"/>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rPr>
                <a:t>Instantaneous rms voltage measurements in PSSE</a:t>
              </a:r>
            </a:p>
          </p:txBody>
        </p:sp>
        <p:sp>
          <p:nvSpPr>
            <p:cNvPr id="30" name="Text Box 31"/>
            <p:cNvSpPr txBox="1"/>
            <p:nvPr/>
          </p:nvSpPr>
          <p:spPr>
            <a:xfrm>
              <a:off x="4050251" y="4453535"/>
              <a:ext cx="1509395" cy="6375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rPr>
                <a:t>Fast reactive power response quickly drives voltage high in PSSE</a:t>
              </a:r>
            </a:p>
          </p:txBody>
        </p:sp>
        <p:sp>
          <p:nvSpPr>
            <p:cNvPr id="31" name="Text Box 31"/>
            <p:cNvSpPr txBox="1"/>
            <p:nvPr/>
          </p:nvSpPr>
          <p:spPr>
            <a:xfrm>
              <a:off x="3646214" y="3266445"/>
              <a:ext cx="1999674" cy="6375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rPr>
                <a:t>Oscillatory reactive power response in PSCAD as inverters struggle to control Voltage</a:t>
              </a:r>
            </a:p>
          </p:txBody>
        </p:sp>
        <p:sp>
          <p:nvSpPr>
            <p:cNvPr id="32" name="Text Box 31"/>
            <p:cNvSpPr txBox="1"/>
            <p:nvPr/>
          </p:nvSpPr>
          <p:spPr>
            <a:xfrm>
              <a:off x="1020038" y="988075"/>
              <a:ext cx="1776326" cy="4473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rPr>
                <a:t>General recovery dynamics track quite well</a:t>
              </a:r>
            </a:p>
          </p:txBody>
        </p:sp>
        <p:sp>
          <p:nvSpPr>
            <p:cNvPr id="33" name="Text Box 31"/>
            <p:cNvSpPr txBox="1"/>
            <p:nvPr/>
          </p:nvSpPr>
          <p:spPr>
            <a:xfrm>
              <a:off x="1413847" y="3018139"/>
              <a:ext cx="1776095" cy="4470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Times New Roman"/>
                  <a:cs typeface="Times New Roman"/>
                </a:rPr>
                <a:t>Active power recovery is perfectly smooth in PSSE</a:t>
              </a:r>
            </a:p>
          </p:txBody>
        </p:sp>
        <p:cxnSp>
          <p:nvCxnSpPr>
            <p:cNvPr id="34" name="Straight Arrow Connector 33"/>
            <p:cNvCxnSpPr>
              <a:stCxn id="33" idx="2"/>
            </p:cNvCxnSpPr>
            <p:nvPr/>
          </p:nvCxnSpPr>
          <p:spPr>
            <a:xfrm>
              <a:off x="2301895" y="3465179"/>
              <a:ext cx="494469" cy="659500"/>
            </a:xfrm>
            <a:prstGeom prst="straightConnector1">
              <a:avLst/>
            </a:prstGeom>
            <a:noFill/>
            <a:ln w="9525" cap="flat" cmpd="sng" algn="ctr">
              <a:solidFill>
                <a:srgbClr val="4F81BD">
                  <a:shade val="95000"/>
                  <a:satMod val="105000"/>
                </a:srgbClr>
              </a:solidFill>
              <a:prstDash val="solid"/>
              <a:tailEnd type="arrow"/>
            </a:ln>
            <a:effectLst/>
          </p:spPr>
        </p:cxnSp>
        <p:cxnSp>
          <p:nvCxnSpPr>
            <p:cNvPr id="35" name="Straight Arrow Connector 34"/>
            <p:cNvCxnSpPr>
              <a:stCxn id="31" idx="2"/>
            </p:cNvCxnSpPr>
            <p:nvPr/>
          </p:nvCxnSpPr>
          <p:spPr>
            <a:xfrm flipH="1">
              <a:off x="2732568" y="3903985"/>
              <a:ext cx="1913483" cy="1316601"/>
            </a:xfrm>
            <a:prstGeom prst="straightConnector1">
              <a:avLst/>
            </a:prstGeom>
            <a:noFill/>
            <a:ln w="9525" cap="flat" cmpd="sng" algn="ctr">
              <a:solidFill>
                <a:srgbClr val="4F81BD">
                  <a:shade val="95000"/>
                  <a:satMod val="105000"/>
                </a:srgbClr>
              </a:solidFill>
              <a:prstDash val="solid"/>
              <a:tailEnd type="arrow"/>
            </a:ln>
            <a:effectLst/>
          </p:spPr>
        </p:cxnSp>
        <p:cxnSp>
          <p:nvCxnSpPr>
            <p:cNvPr id="36" name="Straight Arrow Connector 35"/>
            <p:cNvCxnSpPr>
              <a:stCxn id="30" idx="2"/>
            </p:cNvCxnSpPr>
            <p:nvPr/>
          </p:nvCxnSpPr>
          <p:spPr>
            <a:xfrm flipH="1">
              <a:off x="2301895" y="5091075"/>
              <a:ext cx="2503054" cy="630041"/>
            </a:xfrm>
            <a:prstGeom prst="straightConnector1">
              <a:avLst/>
            </a:prstGeom>
            <a:noFill/>
            <a:ln w="9525" cap="flat" cmpd="sng" algn="ctr">
              <a:solidFill>
                <a:srgbClr val="4F81BD">
                  <a:shade val="95000"/>
                  <a:satMod val="105000"/>
                </a:srgbClr>
              </a:solidFill>
              <a:prstDash val="solid"/>
              <a:tailEnd type="arrow"/>
            </a:ln>
            <a:effectLst/>
          </p:spPr>
        </p:cxnSp>
        <p:cxnSp>
          <p:nvCxnSpPr>
            <p:cNvPr id="37" name="Straight Arrow Connector 36"/>
            <p:cNvCxnSpPr>
              <a:stCxn id="29" idx="1"/>
            </p:cNvCxnSpPr>
            <p:nvPr/>
          </p:nvCxnSpPr>
          <p:spPr>
            <a:xfrm flipH="1">
              <a:off x="1552354" y="6188150"/>
              <a:ext cx="1097677" cy="10631"/>
            </a:xfrm>
            <a:prstGeom prst="straightConnector1">
              <a:avLst/>
            </a:prstGeom>
            <a:noFill/>
            <a:ln w="9525" cap="flat" cmpd="sng" algn="ctr">
              <a:solidFill>
                <a:srgbClr val="4F81BD">
                  <a:shade val="95000"/>
                  <a:satMod val="105000"/>
                </a:srgbClr>
              </a:solidFill>
              <a:prstDash val="solid"/>
              <a:tailEnd type="arrow"/>
            </a:ln>
            <a:effectLst/>
          </p:spPr>
        </p:cxnSp>
        <p:cxnSp>
          <p:nvCxnSpPr>
            <p:cNvPr id="38" name="Straight Arrow Connector 37"/>
            <p:cNvCxnSpPr>
              <a:stCxn id="32" idx="3"/>
            </p:cNvCxnSpPr>
            <p:nvPr/>
          </p:nvCxnSpPr>
          <p:spPr>
            <a:xfrm flipV="1">
              <a:off x="2796364" y="595423"/>
              <a:ext cx="1552353" cy="616312"/>
            </a:xfrm>
            <a:prstGeom prst="straightConnector1">
              <a:avLst/>
            </a:prstGeom>
            <a:noFill/>
            <a:ln w="9525" cap="flat" cmpd="sng" algn="ctr">
              <a:solidFill>
                <a:srgbClr val="4F81BD">
                  <a:shade val="95000"/>
                  <a:satMod val="105000"/>
                </a:srgbClr>
              </a:solidFill>
              <a:prstDash val="solid"/>
              <a:tailEnd type="arrow"/>
            </a:ln>
            <a:effectLst/>
          </p:spPr>
        </p:cxnSp>
        <p:cxnSp>
          <p:nvCxnSpPr>
            <p:cNvPr id="39" name="Straight Arrow Connector 38"/>
            <p:cNvCxnSpPr>
              <a:stCxn id="32" idx="0"/>
            </p:cNvCxnSpPr>
            <p:nvPr/>
          </p:nvCxnSpPr>
          <p:spPr>
            <a:xfrm flipH="1" flipV="1">
              <a:off x="1095154" y="414670"/>
              <a:ext cx="813047" cy="573405"/>
            </a:xfrm>
            <a:prstGeom prst="straightConnector1">
              <a:avLst/>
            </a:prstGeom>
            <a:noFill/>
            <a:ln w="9525" cap="flat" cmpd="sng" algn="ctr">
              <a:solidFill>
                <a:srgbClr val="4F81BD">
                  <a:shade val="95000"/>
                  <a:satMod val="105000"/>
                </a:srgbClr>
              </a:solidFill>
              <a:prstDash val="solid"/>
              <a:tailEnd type="arrow"/>
            </a:ln>
            <a:effectLst/>
          </p:spPr>
        </p:cxnSp>
        <p:cxnSp>
          <p:nvCxnSpPr>
            <p:cNvPr id="40" name="Straight Arrow Connector 39"/>
            <p:cNvCxnSpPr>
              <a:stCxn id="32" idx="2"/>
            </p:cNvCxnSpPr>
            <p:nvPr/>
          </p:nvCxnSpPr>
          <p:spPr>
            <a:xfrm flipH="1">
              <a:off x="871870" y="1435395"/>
              <a:ext cx="1036331" cy="1222745"/>
            </a:xfrm>
            <a:prstGeom prst="straightConnector1">
              <a:avLst/>
            </a:prstGeom>
            <a:noFill/>
            <a:ln w="9525" cap="flat" cmpd="sng" algn="ctr">
              <a:solidFill>
                <a:srgbClr val="4F81BD">
                  <a:shade val="95000"/>
                  <a:satMod val="105000"/>
                </a:srgbClr>
              </a:solidFill>
              <a:prstDash val="solid"/>
              <a:tailEnd type="arrow"/>
            </a:ln>
            <a:effectLst/>
          </p:spPr>
        </p:cxnSp>
      </p:grpSp>
      <p:sp>
        <p:nvSpPr>
          <p:cNvPr id="21"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32</a:t>
            </a:fld>
            <a:endParaRPr lang="en-US" sz="2000" dirty="0"/>
          </a:p>
        </p:txBody>
      </p:sp>
    </p:spTree>
    <p:extLst>
      <p:ext uri="{BB962C8B-B14F-4D97-AF65-F5344CB8AC3E}">
        <p14:creationId xmlns:p14="http://schemas.microsoft.com/office/powerpoint/2010/main" val="269571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12" y="674693"/>
            <a:ext cx="7845972" cy="954107"/>
          </a:xfrm>
        </p:spPr>
        <p:txBody>
          <a:bodyPr/>
          <a:lstStyle/>
          <a:p>
            <a:r>
              <a:rPr lang="en-US" dirty="0" smtClean="0"/>
              <a:t>Key Results:</a:t>
            </a:r>
            <a:br>
              <a:rPr lang="en-US" dirty="0" smtClean="0"/>
            </a:br>
            <a:r>
              <a:rPr lang="en-US" sz="2000" dirty="0" smtClean="0"/>
              <a:t>Simulation Tool Comparison for faults outside Panhandle</a:t>
            </a:r>
            <a:endParaRPr lang="en-US" sz="2800" dirty="0"/>
          </a:p>
        </p:txBody>
      </p:sp>
      <p:grpSp>
        <p:nvGrpSpPr>
          <p:cNvPr id="21" name="Canvas 26"/>
          <p:cNvGrpSpPr/>
          <p:nvPr/>
        </p:nvGrpSpPr>
        <p:grpSpPr>
          <a:xfrm>
            <a:off x="611560" y="1665047"/>
            <a:ext cx="7776864" cy="4801726"/>
            <a:chOff x="0" y="0"/>
            <a:chExt cx="5828030" cy="3577590"/>
          </a:xfrm>
        </p:grpSpPr>
        <p:sp>
          <p:nvSpPr>
            <p:cNvPr id="22" name="Rectangle 21"/>
            <p:cNvSpPr/>
            <p:nvPr/>
          </p:nvSpPr>
          <p:spPr>
            <a:xfrm>
              <a:off x="0" y="0"/>
              <a:ext cx="5828030" cy="3577590"/>
            </a:xfrm>
            <a:prstGeom prst="rect">
              <a:avLst/>
            </a:prstGeom>
            <a:noFill/>
          </p:spPr>
        </p:sp>
        <p:pic>
          <p:nvPicPr>
            <p:cNvPr id="41" name="Picture 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000" y="100423"/>
              <a:ext cx="2600102" cy="343015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2"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0402" y="100423"/>
              <a:ext cx="2816802" cy="3430757"/>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7"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33</a:t>
            </a:fld>
            <a:endParaRPr lang="en-US" sz="2000" dirty="0"/>
          </a:p>
        </p:txBody>
      </p:sp>
    </p:spTree>
    <p:extLst>
      <p:ext uri="{BB962C8B-B14F-4D97-AF65-F5344CB8AC3E}">
        <p14:creationId xmlns:p14="http://schemas.microsoft.com/office/powerpoint/2010/main" val="3164012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7" y="548680"/>
            <a:ext cx="7632848" cy="1077218"/>
          </a:xfrm>
        </p:spPr>
        <p:txBody>
          <a:bodyPr/>
          <a:lstStyle/>
          <a:p>
            <a:r>
              <a:rPr lang="en-US" dirty="0" smtClean="0"/>
              <a:t>Recommendations</a:t>
            </a:r>
            <a:r>
              <a:rPr lang="en-US" baseline="30000" dirty="0" smtClean="0"/>
              <a:t>1</a:t>
            </a:r>
            <a:r>
              <a:rPr lang="en-US" dirty="0" smtClean="0"/>
              <a:t> </a:t>
            </a:r>
            <a:br>
              <a:rPr lang="en-US" dirty="0" smtClean="0"/>
            </a:br>
            <a:r>
              <a:rPr lang="en-US" sz="2800" dirty="0" smtClean="0"/>
              <a:t>WSCR</a:t>
            </a:r>
            <a:endParaRPr lang="en-US" dirty="0"/>
          </a:p>
        </p:txBody>
      </p:sp>
      <p:sp>
        <p:nvSpPr>
          <p:cNvPr id="4" name="Content Placeholder 2"/>
          <p:cNvSpPr>
            <a:spLocks noGrp="1"/>
          </p:cNvSpPr>
          <p:nvPr>
            <p:ph idx="1"/>
          </p:nvPr>
        </p:nvSpPr>
        <p:spPr>
          <a:xfrm>
            <a:off x="827584" y="1988840"/>
            <a:ext cx="7200800" cy="4191000"/>
          </a:xfrm>
        </p:spPr>
        <p:txBody>
          <a:bodyPr/>
          <a:lstStyle/>
          <a:p>
            <a:pPr marL="0" indent="0">
              <a:buNone/>
            </a:pPr>
            <a:r>
              <a:rPr lang="en-US" sz="2000" i="1" dirty="0" smtClean="0"/>
              <a:t>WSCR = 1.5 is a suitable planning level for the Panhandle region for the proposed topology</a:t>
            </a:r>
          </a:p>
          <a:p>
            <a:pPr marL="0" indent="0">
              <a:buNone/>
            </a:pPr>
            <a:endParaRPr lang="en-US" sz="1600" dirty="0" smtClean="0"/>
          </a:p>
          <a:p>
            <a:pPr lvl="0"/>
            <a:r>
              <a:rPr lang="en-US" sz="1600" dirty="0" smtClean="0"/>
              <a:t>Dynamic performance tests and SCR ramp tests both indicate that WSCR of 1.5 provides robust performance.</a:t>
            </a:r>
          </a:p>
          <a:p>
            <a:pPr lvl="0"/>
            <a:r>
              <a:rPr lang="en-US" sz="1600" dirty="0" smtClean="0"/>
              <a:t>Includes some margin for model error and assumptions, and planning uncertainty</a:t>
            </a:r>
          </a:p>
          <a:p>
            <a:pPr lvl="0"/>
            <a:r>
              <a:rPr lang="en-US" sz="1600" dirty="0" smtClean="0"/>
              <a:t>Additional restrictions may be imposed on wind capacity, not only wind dispatch.</a:t>
            </a:r>
          </a:p>
          <a:p>
            <a:pPr lvl="0"/>
            <a:r>
              <a:rPr lang="en-US" sz="1600" dirty="0" smtClean="0"/>
              <a:t>Care should be taken when applying this level in other regions… further analysis may be required.</a:t>
            </a:r>
          </a:p>
          <a:p>
            <a:pPr lvl="0"/>
            <a:r>
              <a:rPr lang="en-US" sz="1600" dirty="0" smtClean="0"/>
              <a:t>Specific </a:t>
            </a:r>
            <a:r>
              <a:rPr lang="en-US" sz="1600" dirty="0"/>
              <a:t>issues identified at lower WSCR values could potentially be mitigated through detailed design review and study iterations with manufacturer involvement.  </a:t>
            </a:r>
          </a:p>
        </p:txBody>
      </p:sp>
      <p:sp>
        <p:nvSpPr>
          <p:cNvPr id="3" name="TextBox 2"/>
          <p:cNvSpPr txBox="1"/>
          <p:nvPr/>
        </p:nvSpPr>
        <p:spPr>
          <a:xfrm>
            <a:off x="323528" y="6024359"/>
            <a:ext cx="8493031" cy="369332"/>
          </a:xfrm>
          <a:prstGeom prst="rect">
            <a:avLst/>
          </a:prstGeom>
          <a:noFill/>
        </p:spPr>
        <p:txBody>
          <a:bodyPr wrap="none" rtlCol="0">
            <a:spAutoFit/>
          </a:bodyPr>
          <a:lstStyle/>
          <a:p>
            <a:r>
              <a:rPr lang="en-US" sz="1800" i="1" dirty="0" smtClean="0"/>
              <a:t>Note 1:  Please refer to full report for details on each recommendation!</a:t>
            </a:r>
            <a:endParaRPr lang="en-US" sz="1800" i="1" dirty="0"/>
          </a:p>
        </p:txBody>
      </p:sp>
      <p:sp>
        <p:nvSpPr>
          <p:cNvPr id="5"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34</a:t>
            </a:fld>
            <a:endParaRPr lang="en-US" sz="2000" dirty="0"/>
          </a:p>
        </p:txBody>
      </p:sp>
    </p:spTree>
    <p:extLst>
      <p:ext uri="{BB962C8B-B14F-4D97-AF65-F5344CB8AC3E}">
        <p14:creationId xmlns:p14="http://schemas.microsoft.com/office/powerpoint/2010/main" val="2063177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7" y="548680"/>
            <a:ext cx="7632848" cy="1077218"/>
          </a:xfrm>
        </p:spPr>
        <p:txBody>
          <a:bodyPr/>
          <a:lstStyle/>
          <a:p>
            <a:r>
              <a:rPr lang="en-US" dirty="0" smtClean="0"/>
              <a:t>Recommendations</a:t>
            </a:r>
            <a:r>
              <a:rPr lang="en-US" baseline="30000" dirty="0" smtClean="0"/>
              <a:t>1</a:t>
            </a:r>
            <a:r>
              <a:rPr lang="en-US" dirty="0" smtClean="0"/>
              <a:t> </a:t>
            </a:r>
            <a:br>
              <a:rPr lang="en-US" dirty="0" smtClean="0"/>
            </a:br>
            <a:r>
              <a:rPr lang="en-US" sz="2800" dirty="0" smtClean="0"/>
              <a:t>Simulation Tool Adequacy</a:t>
            </a:r>
            <a:endParaRPr lang="en-US" dirty="0"/>
          </a:p>
        </p:txBody>
      </p:sp>
      <p:sp>
        <p:nvSpPr>
          <p:cNvPr id="4" name="Content Placeholder 2"/>
          <p:cNvSpPr>
            <a:spLocks noGrp="1"/>
          </p:cNvSpPr>
          <p:nvPr>
            <p:ph idx="1"/>
          </p:nvPr>
        </p:nvSpPr>
        <p:spPr>
          <a:xfrm>
            <a:off x="827584" y="1988840"/>
            <a:ext cx="7200800" cy="4191000"/>
          </a:xfrm>
        </p:spPr>
        <p:txBody>
          <a:bodyPr/>
          <a:lstStyle/>
          <a:p>
            <a:pPr marL="0" indent="0">
              <a:buNone/>
            </a:pPr>
            <a:r>
              <a:rPr lang="en-US" sz="2000" i="1" dirty="0" smtClean="0"/>
              <a:t>For the Panhandle as studied, with WSCR &gt; 1.5, PSSE studies are good, but may be occasionally validated using PSCAD.  For WSCR &lt; 1.5, PSCAD analysis should be done.</a:t>
            </a:r>
          </a:p>
          <a:p>
            <a:pPr marL="0" lvl="0" indent="0">
              <a:buNone/>
            </a:pPr>
            <a:endParaRPr lang="en-US" sz="1600" dirty="0" smtClean="0"/>
          </a:p>
          <a:p>
            <a:pPr lvl="0"/>
            <a:r>
              <a:rPr lang="en-US" sz="1500" dirty="0" smtClean="0"/>
              <a:t>Studies well outside the Panhandle region do not need to model the Panhandle in PSCAD, unless specific dynamic behaviour is evident.</a:t>
            </a:r>
          </a:p>
          <a:p>
            <a:pPr lvl="0"/>
            <a:r>
              <a:rPr lang="en-US" sz="1500" dirty="0" smtClean="0"/>
              <a:t>Hybrid simulation is more accurate, and may tend to provide more stable results.</a:t>
            </a:r>
          </a:p>
          <a:p>
            <a:pPr lvl="0"/>
            <a:r>
              <a:rPr lang="en-US" sz="1500" dirty="0" smtClean="0"/>
              <a:t>If PSS/E is used for planning studies, key limitations should be considered (protection may not be accurate, unbalance conditions are not correctly represented, and response may differ in post-fault period)  Further details on these limitations are included in the report.</a:t>
            </a:r>
          </a:p>
        </p:txBody>
      </p:sp>
      <p:sp>
        <p:nvSpPr>
          <p:cNvPr id="3" name="TextBox 2"/>
          <p:cNvSpPr txBox="1"/>
          <p:nvPr/>
        </p:nvSpPr>
        <p:spPr>
          <a:xfrm>
            <a:off x="323528" y="6024359"/>
            <a:ext cx="8493031" cy="369332"/>
          </a:xfrm>
          <a:prstGeom prst="rect">
            <a:avLst/>
          </a:prstGeom>
          <a:noFill/>
        </p:spPr>
        <p:txBody>
          <a:bodyPr wrap="none" rtlCol="0">
            <a:spAutoFit/>
          </a:bodyPr>
          <a:lstStyle/>
          <a:p>
            <a:r>
              <a:rPr lang="en-US" sz="1800" i="1" dirty="0" smtClean="0"/>
              <a:t>Note 1:  Please refer to full report for details on each recommendation!</a:t>
            </a:r>
            <a:endParaRPr lang="en-US" sz="1800" i="1" dirty="0"/>
          </a:p>
        </p:txBody>
      </p:sp>
      <p:sp>
        <p:nvSpPr>
          <p:cNvPr id="5"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35</a:t>
            </a:fld>
            <a:endParaRPr lang="en-US" sz="2000" dirty="0"/>
          </a:p>
        </p:txBody>
      </p:sp>
    </p:spTree>
    <p:extLst>
      <p:ext uri="{BB962C8B-B14F-4D97-AF65-F5344CB8AC3E}">
        <p14:creationId xmlns:p14="http://schemas.microsoft.com/office/powerpoint/2010/main" val="1220477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7" y="548680"/>
            <a:ext cx="7632848" cy="1077218"/>
          </a:xfrm>
        </p:spPr>
        <p:txBody>
          <a:bodyPr/>
          <a:lstStyle/>
          <a:p>
            <a:r>
              <a:rPr lang="en-US" dirty="0" smtClean="0"/>
              <a:t>Recommendations</a:t>
            </a:r>
            <a:r>
              <a:rPr lang="en-US" baseline="30000" dirty="0" smtClean="0"/>
              <a:t>1</a:t>
            </a:r>
            <a:r>
              <a:rPr lang="en-US" dirty="0" smtClean="0"/>
              <a:t> </a:t>
            </a:r>
            <a:br>
              <a:rPr lang="en-US" dirty="0" smtClean="0"/>
            </a:br>
            <a:r>
              <a:rPr lang="en-US" sz="2800" dirty="0" smtClean="0"/>
              <a:t>Panhandle Voltage Regulation</a:t>
            </a:r>
            <a:endParaRPr lang="en-US" dirty="0"/>
          </a:p>
        </p:txBody>
      </p:sp>
      <p:sp>
        <p:nvSpPr>
          <p:cNvPr id="4" name="Content Placeholder 2"/>
          <p:cNvSpPr>
            <a:spLocks noGrp="1"/>
          </p:cNvSpPr>
          <p:nvPr>
            <p:ph idx="1"/>
          </p:nvPr>
        </p:nvSpPr>
        <p:spPr>
          <a:xfrm>
            <a:off x="827584" y="1988840"/>
            <a:ext cx="7200800" cy="4191000"/>
          </a:xfrm>
        </p:spPr>
        <p:txBody>
          <a:bodyPr/>
          <a:lstStyle/>
          <a:p>
            <a:pPr marL="0" indent="0">
              <a:buNone/>
            </a:pPr>
            <a:r>
              <a:rPr lang="en-US" sz="2000" i="1" dirty="0" smtClean="0"/>
              <a:t>Fast wind power plant voltage control can provide benefit to improve the response under weak grid conditions.  </a:t>
            </a:r>
          </a:p>
          <a:p>
            <a:pPr marL="0" lvl="0" indent="0">
              <a:buNone/>
            </a:pPr>
            <a:endParaRPr lang="en-US" sz="1600" dirty="0" smtClean="0"/>
          </a:p>
          <a:p>
            <a:pPr lvl="0"/>
            <a:r>
              <a:rPr lang="en-US" sz="1600" dirty="0" smtClean="0"/>
              <a:t>Some dynamic VARs should be provided by dedicated system devices (such as Sync. Cons, STATCOMs, or SVCs).  </a:t>
            </a:r>
          </a:p>
          <a:p>
            <a:pPr lvl="0"/>
            <a:r>
              <a:rPr lang="en-US" sz="1600" dirty="0" smtClean="0"/>
              <a:t>Care should be taken in studying VAR adequacy in PSSE studies (</a:t>
            </a:r>
            <a:r>
              <a:rPr lang="en-US" sz="1600" dirty="0" err="1" smtClean="0"/>
              <a:t>eg</a:t>
            </a:r>
            <a:r>
              <a:rPr lang="en-US" sz="1600" dirty="0" smtClean="0"/>
              <a:t>. consider 0-30 second timeframe in Powerflow)</a:t>
            </a:r>
          </a:p>
          <a:p>
            <a:pPr lvl="0"/>
            <a:r>
              <a:rPr lang="en-US" sz="1600" dirty="0" smtClean="0"/>
              <a:t>Fast (</a:t>
            </a:r>
            <a:r>
              <a:rPr lang="en-US" sz="1600" dirty="0" err="1" smtClean="0"/>
              <a:t>eg</a:t>
            </a:r>
            <a:r>
              <a:rPr lang="en-US" sz="1600" dirty="0" smtClean="0"/>
              <a:t>. support within 3 seconds) response times for plant controllers could be very beneficial, but would require some additional analysis and timely detailed (PSCAD) model submissions for all relevant resources.</a:t>
            </a:r>
          </a:p>
          <a:p>
            <a:pPr lvl="0"/>
            <a:endParaRPr lang="en-US" sz="1600" dirty="0" smtClean="0"/>
          </a:p>
        </p:txBody>
      </p:sp>
      <p:sp>
        <p:nvSpPr>
          <p:cNvPr id="3" name="TextBox 2"/>
          <p:cNvSpPr txBox="1"/>
          <p:nvPr/>
        </p:nvSpPr>
        <p:spPr>
          <a:xfrm>
            <a:off x="323528" y="6024359"/>
            <a:ext cx="8493031" cy="369332"/>
          </a:xfrm>
          <a:prstGeom prst="rect">
            <a:avLst/>
          </a:prstGeom>
          <a:noFill/>
        </p:spPr>
        <p:txBody>
          <a:bodyPr wrap="none" rtlCol="0">
            <a:spAutoFit/>
          </a:bodyPr>
          <a:lstStyle/>
          <a:p>
            <a:r>
              <a:rPr lang="en-US" sz="1800" i="1" dirty="0" smtClean="0"/>
              <a:t>Note 1:  Please refer to full report for details on each recommendation!</a:t>
            </a:r>
            <a:endParaRPr lang="en-US" sz="1800" i="1" dirty="0"/>
          </a:p>
        </p:txBody>
      </p:sp>
      <p:sp>
        <p:nvSpPr>
          <p:cNvPr id="5"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36</a:t>
            </a:fld>
            <a:endParaRPr lang="en-US" sz="2000" dirty="0"/>
          </a:p>
        </p:txBody>
      </p:sp>
    </p:spTree>
    <p:extLst>
      <p:ext uri="{BB962C8B-B14F-4D97-AF65-F5344CB8AC3E}">
        <p14:creationId xmlns:p14="http://schemas.microsoft.com/office/powerpoint/2010/main" val="4233488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7" y="548680"/>
            <a:ext cx="7632848" cy="1077218"/>
          </a:xfrm>
        </p:spPr>
        <p:txBody>
          <a:bodyPr/>
          <a:lstStyle/>
          <a:p>
            <a:r>
              <a:rPr lang="en-US" dirty="0" smtClean="0"/>
              <a:t>Recommendations</a:t>
            </a:r>
            <a:r>
              <a:rPr lang="en-US" baseline="30000" dirty="0" smtClean="0"/>
              <a:t>1</a:t>
            </a:r>
            <a:r>
              <a:rPr lang="en-US" dirty="0" smtClean="0"/>
              <a:t> </a:t>
            </a:r>
            <a:br>
              <a:rPr lang="en-US" dirty="0" smtClean="0"/>
            </a:br>
            <a:r>
              <a:rPr lang="en-US" sz="2800" dirty="0" smtClean="0"/>
              <a:t>Further Study</a:t>
            </a:r>
            <a:endParaRPr lang="en-US" dirty="0"/>
          </a:p>
        </p:txBody>
      </p:sp>
      <p:sp>
        <p:nvSpPr>
          <p:cNvPr id="4" name="Content Placeholder 2"/>
          <p:cNvSpPr>
            <a:spLocks noGrp="1"/>
          </p:cNvSpPr>
          <p:nvPr>
            <p:ph idx="1"/>
          </p:nvPr>
        </p:nvSpPr>
        <p:spPr>
          <a:xfrm>
            <a:off x="827584" y="1988840"/>
            <a:ext cx="7200800" cy="4191000"/>
          </a:xfrm>
        </p:spPr>
        <p:txBody>
          <a:bodyPr/>
          <a:lstStyle/>
          <a:p>
            <a:pPr marL="0" indent="0">
              <a:buNone/>
            </a:pPr>
            <a:r>
              <a:rPr lang="en-US" sz="2000" i="1" dirty="0" smtClean="0"/>
              <a:t>Our appendix is more than 2500 pages of simulation traces, but there is a lot more to look at!</a:t>
            </a:r>
          </a:p>
          <a:p>
            <a:pPr marL="0" lvl="0" indent="0">
              <a:buNone/>
            </a:pPr>
            <a:endParaRPr lang="en-US" sz="1600" dirty="0" smtClean="0"/>
          </a:p>
          <a:p>
            <a:pPr lvl="0"/>
            <a:r>
              <a:rPr lang="en-US" sz="1200" dirty="0" smtClean="0"/>
              <a:t>Fast plant controllers should be examined in more detail with consultation from stakeholders</a:t>
            </a:r>
          </a:p>
          <a:p>
            <a:pPr lvl="0"/>
            <a:r>
              <a:rPr lang="en-US" sz="1200" dirty="0" smtClean="0"/>
              <a:t>If significant deviations from ERCOT plan are considered, sensitivity analysis should be undertaken</a:t>
            </a:r>
          </a:p>
          <a:p>
            <a:pPr lvl="0"/>
            <a:r>
              <a:rPr lang="en-US" sz="1200" dirty="0" smtClean="0"/>
              <a:t>Applicability of WSCR recommendations to other regions and network topologies remains to be seen</a:t>
            </a:r>
          </a:p>
          <a:p>
            <a:pPr lvl="0"/>
            <a:r>
              <a:rPr lang="en-US" sz="1200" dirty="0" smtClean="0"/>
              <a:t>Periodic PSCAD studies are recommended to validate conventional transient stability models, and improve understanding of system behaviour.</a:t>
            </a:r>
          </a:p>
          <a:p>
            <a:pPr lvl="0"/>
            <a:r>
              <a:rPr lang="en-US" sz="1200" dirty="0" smtClean="0"/>
              <a:t>ERCOT PSSE models and studies should be reviewed with an eye to short term dynamic VAR adequacy</a:t>
            </a:r>
          </a:p>
          <a:p>
            <a:pPr lvl="0"/>
            <a:r>
              <a:rPr lang="en-US" sz="1200" dirty="0" smtClean="0"/>
              <a:t>Further examination into specific cases which may weaken individual areas without reducing WSCR substantially should be done.</a:t>
            </a:r>
          </a:p>
          <a:p>
            <a:pPr lvl="0"/>
            <a:r>
              <a:rPr lang="en-US" sz="1200" dirty="0" smtClean="0"/>
              <a:t>Specific issues observed may be mitigated with further detailed study</a:t>
            </a:r>
          </a:p>
        </p:txBody>
      </p:sp>
      <p:sp>
        <p:nvSpPr>
          <p:cNvPr id="3" name="TextBox 2"/>
          <p:cNvSpPr txBox="1"/>
          <p:nvPr/>
        </p:nvSpPr>
        <p:spPr>
          <a:xfrm>
            <a:off x="323528" y="6093296"/>
            <a:ext cx="8493031" cy="369332"/>
          </a:xfrm>
          <a:prstGeom prst="rect">
            <a:avLst/>
          </a:prstGeom>
          <a:noFill/>
        </p:spPr>
        <p:txBody>
          <a:bodyPr wrap="none" rtlCol="0">
            <a:spAutoFit/>
          </a:bodyPr>
          <a:lstStyle/>
          <a:p>
            <a:r>
              <a:rPr lang="en-US" sz="1800" i="1" dirty="0" smtClean="0"/>
              <a:t>Note 1:  Please refer to full report for details on each recommendation!</a:t>
            </a:r>
            <a:endParaRPr lang="en-US" sz="1800" i="1" dirty="0"/>
          </a:p>
        </p:txBody>
      </p:sp>
      <p:sp>
        <p:nvSpPr>
          <p:cNvPr id="5"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37</a:t>
            </a:fld>
            <a:endParaRPr lang="en-US" sz="2000" dirty="0"/>
          </a:p>
        </p:txBody>
      </p:sp>
    </p:spTree>
    <p:extLst>
      <p:ext uri="{BB962C8B-B14F-4D97-AF65-F5344CB8AC3E}">
        <p14:creationId xmlns:p14="http://schemas.microsoft.com/office/powerpoint/2010/main" val="1220477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7" y="979567"/>
            <a:ext cx="7632848" cy="646331"/>
          </a:xfrm>
        </p:spPr>
        <p:txBody>
          <a:bodyPr/>
          <a:lstStyle/>
          <a:p>
            <a:r>
              <a:rPr lang="en-US" dirty="0" smtClean="0"/>
              <a:t>Further Observations</a:t>
            </a:r>
            <a:endParaRPr lang="en-US" dirty="0"/>
          </a:p>
        </p:txBody>
      </p:sp>
      <p:sp>
        <p:nvSpPr>
          <p:cNvPr id="4" name="Content Placeholder 2"/>
          <p:cNvSpPr>
            <a:spLocks noGrp="1"/>
          </p:cNvSpPr>
          <p:nvPr>
            <p:ph idx="1"/>
          </p:nvPr>
        </p:nvSpPr>
        <p:spPr>
          <a:xfrm>
            <a:off x="827584" y="1988840"/>
            <a:ext cx="7200800" cy="4191000"/>
          </a:xfrm>
        </p:spPr>
        <p:txBody>
          <a:bodyPr/>
          <a:lstStyle/>
          <a:p>
            <a:pPr lvl="0"/>
            <a:r>
              <a:rPr lang="en-US" sz="1600" dirty="0"/>
              <a:t>The proposed Panhandle system upgrades for the near </a:t>
            </a:r>
            <a:r>
              <a:rPr lang="en-US" sz="1600" dirty="0" smtClean="0"/>
              <a:t>term are </a:t>
            </a:r>
            <a:r>
              <a:rPr lang="en-US" sz="1600" dirty="0"/>
              <a:t>adequate to solve the voltage stability and weak system issues identified for the wind dispatch scenarios considered.</a:t>
            </a:r>
          </a:p>
          <a:p>
            <a:pPr lvl="0"/>
            <a:r>
              <a:rPr lang="en-US" sz="1600" dirty="0"/>
              <a:t>The direct replacement of the proposed synchronous condensers with either STATCOMs or SVCs indicate wind plant control challenges under weakened system </a:t>
            </a:r>
            <a:r>
              <a:rPr lang="en-US" sz="1600" dirty="0" smtClean="0"/>
              <a:t>conditions. </a:t>
            </a:r>
          </a:p>
          <a:p>
            <a:pPr lvl="0"/>
            <a:r>
              <a:rPr lang="en-US" sz="1600" dirty="0" smtClean="0"/>
              <a:t>This </a:t>
            </a:r>
            <a:r>
              <a:rPr lang="en-US" sz="1600" dirty="0"/>
              <a:t>analysis was done with wind generation capacity at the pre-defined planning level of 4300 MW. If significant additional capacity is required to be connected (even assuming a constant reduced power dispatch) without corresponding network upgrades, more analysis should be done, as increased inverter capacity may degrade performance </a:t>
            </a:r>
            <a:r>
              <a:rPr lang="en-US" sz="1600" dirty="0" smtClean="0"/>
              <a:t>if not accompanied by a corresponding </a:t>
            </a:r>
            <a:r>
              <a:rPr lang="en-US" sz="1600" dirty="0"/>
              <a:t>increase in system </a:t>
            </a:r>
            <a:r>
              <a:rPr lang="en-US" sz="1600" dirty="0" smtClean="0"/>
              <a:t>strength.</a:t>
            </a:r>
            <a:endParaRPr lang="en-US" sz="2000" dirty="0" smtClean="0"/>
          </a:p>
        </p:txBody>
      </p:sp>
      <p:sp>
        <p:nvSpPr>
          <p:cNvPr id="5"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38</a:t>
            </a:fld>
            <a:endParaRPr lang="en-US" sz="2000" dirty="0"/>
          </a:p>
        </p:txBody>
      </p:sp>
    </p:spTree>
    <p:extLst>
      <p:ext uri="{BB962C8B-B14F-4D97-AF65-F5344CB8AC3E}">
        <p14:creationId xmlns:p14="http://schemas.microsoft.com/office/powerpoint/2010/main" val="1220477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7" y="979567"/>
            <a:ext cx="7632848" cy="646331"/>
          </a:xfrm>
        </p:spPr>
        <p:txBody>
          <a:bodyPr/>
          <a:lstStyle/>
          <a:p>
            <a:r>
              <a:rPr lang="en-US" dirty="0" smtClean="0"/>
              <a:t>Acknowledgements</a:t>
            </a:r>
            <a:endParaRPr lang="en-US" dirty="0"/>
          </a:p>
        </p:txBody>
      </p:sp>
      <p:sp>
        <p:nvSpPr>
          <p:cNvPr id="4" name="Content Placeholder 2"/>
          <p:cNvSpPr>
            <a:spLocks noGrp="1"/>
          </p:cNvSpPr>
          <p:nvPr>
            <p:ph idx="1"/>
          </p:nvPr>
        </p:nvSpPr>
        <p:spPr>
          <a:xfrm>
            <a:off x="827584" y="1988840"/>
            <a:ext cx="7200800" cy="4191000"/>
          </a:xfrm>
        </p:spPr>
        <p:txBody>
          <a:bodyPr/>
          <a:lstStyle/>
          <a:p>
            <a:pPr marL="0" indent="0">
              <a:buNone/>
            </a:pPr>
            <a:r>
              <a:rPr lang="en-US" sz="2000" i="1" dirty="0"/>
              <a:t>Electranix gratefully acknowledges </a:t>
            </a:r>
            <a:r>
              <a:rPr lang="en-US" sz="2000" i="1" dirty="0" smtClean="0"/>
              <a:t>Shun-Hsien (Fred) </a:t>
            </a:r>
            <a:r>
              <a:rPr lang="en-US" sz="2000" i="1" dirty="0"/>
              <a:t>Huang and John </a:t>
            </a:r>
            <a:r>
              <a:rPr lang="en-US" sz="2000" i="1" dirty="0" err="1"/>
              <a:t>Schmall</a:t>
            </a:r>
            <a:r>
              <a:rPr lang="en-US" sz="2000" i="1" dirty="0"/>
              <a:t> from Transmission Planning at ERCOT for their valuable assistance and participation in these studies</a:t>
            </a:r>
            <a:r>
              <a:rPr lang="en-US" sz="2000" i="1" dirty="0" smtClean="0"/>
              <a:t>.</a:t>
            </a:r>
          </a:p>
          <a:p>
            <a:pPr marL="0" indent="0">
              <a:buNone/>
            </a:pPr>
            <a:endParaRPr lang="en-US" sz="2000" i="1" dirty="0"/>
          </a:p>
          <a:p>
            <a:pPr marL="0" indent="0">
              <a:buNone/>
            </a:pPr>
            <a:r>
              <a:rPr lang="en-US" i="1" dirty="0" smtClean="0"/>
              <a:t>…Thanks!</a:t>
            </a:r>
          </a:p>
        </p:txBody>
      </p:sp>
      <p:sp>
        <p:nvSpPr>
          <p:cNvPr id="5"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39</a:t>
            </a:fld>
            <a:endParaRPr lang="en-US" sz="2000" dirty="0"/>
          </a:p>
        </p:txBody>
      </p:sp>
    </p:spTree>
    <p:extLst>
      <p:ext uri="{BB962C8B-B14F-4D97-AF65-F5344CB8AC3E}">
        <p14:creationId xmlns:p14="http://schemas.microsoft.com/office/powerpoint/2010/main" val="1913441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dirty="0"/>
              <a:t>Who Are We</a:t>
            </a:r>
            <a:r>
              <a:rPr lang="en-US" dirty="0" smtClean="0"/>
              <a:t>? </a:t>
            </a:r>
            <a:endParaRPr lang="en-US" dirty="0"/>
          </a:p>
        </p:txBody>
      </p:sp>
      <p:sp>
        <p:nvSpPr>
          <p:cNvPr id="88067" name="Rectangle 3"/>
          <p:cNvSpPr>
            <a:spLocks noGrp="1" noChangeArrowheads="1"/>
          </p:cNvSpPr>
          <p:nvPr>
            <p:ph type="body" sz="half" idx="1"/>
          </p:nvPr>
        </p:nvSpPr>
        <p:spPr>
          <a:xfrm>
            <a:off x="912813" y="1905000"/>
            <a:ext cx="6107459" cy="4404320"/>
          </a:xfrm>
        </p:spPr>
        <p:txBody>
          <a:bodyPr/>
          <a:lstStyle/>
          <a:p>
            <a:pPr marL="0" indent="0">
              <a:lnSpc>
                <a:spcPct val="80000"/>
              </a:lnSpc>
              <a:buNone/>
            </a:pPr>
            <a:r>
              <a:rPr lang="en-US" sz="1800" i="1" dirty="0" smtClean="0"/>
              <a:t>Leadership and Consulting Team</a:t>
            </a:r>
          </a:p>
          <a:p>
            <a:pPr>
              <a:lnSpc>
                <a:spcPct val="80000"/>
              </a:lnSpc>
            </a:pPr>
            <a:r>
              <a:rPr lang="en-US" sz="1800" dirty="0" smtClean="0"/>
              <a:t>Dennis Woodford – </a:t>
            </a:r>
            <a:r>
              <a:rPr lang="en-US" sz="1800" i="1" dirty="0" smtClean="0"/>
              <a:t>President, Owner</a:t>
            </a:r>
            <a:endParaRPr lang="en-US" sz="1800" dirty="0" smtClean="0"/>
          </a:p>
          <a:p>
            <a:pPr>
              <a:lnSpc>
                <a:spcPct val="80000"/>
              </a:lnSpc>
            </a:pPr>
            <a:r>
              <a:rPr lang="en-US" sz="1800" dirty="0" smtClean="0">
                <a:solidFill>
                  <a:srgbClr val="FF0000"/>
                </a:solidFill>
              </a:rPr>
              <a:t>Garth Irwin – </a:t>
            </a:r>
            <a:r>
              <a:rPr lang="en-US" sz="1800" i="1" dirty="0" smtClean="0">
                <a:solidFill>
                  <a:srgbClr val="FF0000"/>
                </a:solidFill>
              </a:rPr>
              <a:t>VP, Owner</a:t>
            </a:r>
          </a:p>
          <a:p>
            <a:pPr>
              <a:lnSpc>
                <a:spcPct val="80000"/>
              </a:lnSpc>
            </a:pPr>
            <a:r>
              <a:rPr lang="en-US" sz="1800" dirty="0" smtClean="0">
                <a:solidFill>
                  <a:srgbClr val="FF0000"/>
                </a:solidFill>
              </a:rPr>
              <a:t>Andrew Isaacs – </a:t>
            </a:r>
            <a:r>
              <a:rPr lang="en-US" sz="1800" i="1" dirty="0" smtClean="0">
                <a:solidFill>
                  <a:srgbClr val="FF0000"/>
                </a:solidFill>
              </a:rPr>
              <a:t>VP, Study Engineer</a:t>
            </a:r>
          </a:p>
          <a:p>
            <a:pPr marL="0" indent="0">
              <a:lnSpc>
                <a:spcPct val="80000"/>
              </a:lnSpc>
              <a:buNone/>
            </a:pPr>
            <a:endParaRPr lang="en-US" sz="1800" dirty="0" smtClean="0"/>
          </a:p>
          <a:p>
            <a:pPr marL="0" indent="0">
              <a:lnSpc>
                <a:spcPct val="80000"/>
              </a:lnSpc>
              <a:buNone/>
            </a:pPr>
            <a:r>
              <a:rPr lang="en-US" sz="1800" i="1" dirty="0" smtClean="0"/>
              <a:t>Studies Team</a:t>
            </a:r>
          </a:p>
          <a:p>
            <a:pPr>
              <a:lnSpc>
                <a:spcPct val="80000"/>
              </a:lnSpc>
            </a:pPr>
            <a:r>
              <a:rPr lang="en-US" sz="1400" dirty="0" smtClean="0">
                <a:solidFill>
                  <a:srgbClr val="FF0000"/>
                </a:solidFill>
              </a:rPr>
              <a:t>Anuradha Dissanayaka M.Sc. – Study Engineer</a:t>
            </a:r>
          </a:p>
          <a:p>
            <a:pPr>
              <a:lnSpc>
                <a:spcPct val="80000"/>
              </a:lnSpc>
            </a:pPr>
            <a:r>
              <a:rPr lang="en-US" sz="1400" dirty="0" smtClean="0"/>
              <a:t>Francisco </a:t>
            </a:r>
            <a:r>
              <a:rPr lang="en-US" sz="1400" dirty="0"/>
              <a:t>Gomez Ph.D. </a:t>
            </a:r>
            <a:r>
              <a:rPr lang="en-US" sz="1400" dirty="0" smtClean="0"/>
              <a:t>– Study </a:t>
            </a:r>
            <a:r>
              <a:rPr lang="en-US" sz="1400" dirty="0"/>
              <a:t>Engineer</a:t>
            </a:r>
          </a:p>
          <a:p>
            <a:pPr>
              <a:lnSpc>
                <a:spcPct val="80000"/>
              </a:lnSpc>
            </a:pPr>
            <a:r>
              <a:rPr lang="en-US" sz="1400" dirty="0" smtClean="0"/>
              <a:t>Chaminda Amarasinghe Ph.D. – Modeling Specialist Engineer</a:t>
            </a:r>
            <a:endParaRPr lang="en-US" sz="1400" dirty="0"/>
          </a:p>
          <a:p>
            <a:pPr>
              <a:lnSpc>
                <a:spcPct val="80000"/>
              </a:lnSpc>
            </a:pPr>
            <a:r>
              <a:rPr lang="en-US" sz="1400" dirty="0" err="1" smtClean="0"/>
              <a:t>Xiuyu</a:t>
            </a:r>
            <a:r>
              <a:rPr lang="en-US" sz="1400" dirty="0" smtClean="0"/>
              <a:t> Chen Ph.D. – HVDC Specialist Engineer</a:t>
            </a:r>
            <a:endParaRPr lang="en-US" sz="1400" dirty="0"/>
          </a:p>
          <a:p>
            <a:pPr>
              <a:lnSpc>
                <a:spcPct val="80000"/>
              </a:lnSpc>
            </a:pPr>
            <a:r>
              <a:rPr lang="en-US" sz="1400" dirty="0" smtClean="0"/>
              <a:t>Amit Jindal Ph.D. – Study Engineer</a:t>
            </a:r>
          </a:p>
          <a:p>
            <a:pPr>
              <a:lnSpc>
                <a:spcPct val="80000"/>
              </a:lnSpc>
            </a:pPr>
            <a:r>
              <a:rPr lang="en-US" sz="1400" dirty="0" smtClean="0"/>
              <a:t>Jake </a:t>
            </a:r>
            <a:r>
              <a:rPr lang="en-US" sz="1400" dirty="0" err="1" smtClean="0"/>
              <a:t>Wiebe</a:t>
            </a:r>
            <a:r>
              <a:rPr lang="en-US" sz="1400" dirty="0" smtClean="0"/>
              <a:t> – Study Engineer</a:t>
            </a:r>
          </a:p>
          <a:p>
            <a:pPr>
              <a:lnSpc>
                <a:spcPct val="80000"/>
              </a:lnSpc>
            </a:pPr>
            <a:r>
              <a:rPr lang="en-US" sz="1400" dirty="0" smtClean="0"/>
              <a:t>Jeremy Sneath M.Sc. – Study Engineer</a:t>
            </a:r>
          </a:p>
          <a:p>
            <a:pPr>
              <a:lnSpc>
                <a:spcPct val="80000"/>
              </a:lnSpc>
            </a:pPr>
            <a:endParaRPr lang="en-US" sz="1400" dirty="0" smtClean="0"/>
          </a:p>
          <a:p>
            <a:pPr marL="0" indent="0">
              <a:lnSpc>
                <a:spcPct val="80000"/>
              </a:lnSpc>
              <a:buNone/>
            </a:pPr>
            <a:r>
              <a:rPr lang="en-US" sz="1800" i="1" dirty="0" smtClean="0"/>
              <a:t>Software </a:t>
            </a:r>
            <a:r>
              <a:rPr lang="en-US" sz="1800" i="1" dirty="0"/>
              <a:t>Team</a:t>
            </a:r>
          </a:p>
          <a:p>
            <a:pPr>
              <a:lnSpc>
                <a:spcPct val="80000"/>
              </a:lnSpc>
            </a:pPr>
            <a:r>
              <a:rPr lang="en-US" sz="1400" dirty="0" smtClean="0"/>
              <a:t>Joel Dyck – Computer Scientist</a:t>
            </a:r>
          </a:p>
          <a:p>
            <a:pPr>
              <a:lnSpc>
                <a:spcPct val="80000"/>
              </a:lnSpc>
            </a:pPr>
            <a:r>
              <a:rPr lang="en-US" sz="1400" dirty="0" smtClean="0"/>
              <a:t>Nathan Kroeker – Computer Scientist</a:t>
            </a:r>
            <a:endParaRPr lang="en-US" sz="1050" dirty="0" smtClean="0"/>
          </a:p>
          <a:p>
            <a:pPr>
              <a:lnSpc>
                <a:spcPct val="80000"/>
              </a:lnSpc>
              <a:buFont typeface="Wingdings" pitchFamily="2" charset="2"/>
              <a:buNone/>
            </a:pPr>
            <a:r>
              <a:rPr lang="en-US" sz="1100" dirty="0" smtClean="0"/>
              <a:t>	</a:t>
            </a:r>
            <a:r>
              <a:rPr lang="en-US" sz="1200" dirty="0" smtClean="0"/>
              <a:t/>
            </a:r>
            <a:br>
              <a:rPr lang="en-US" sz="1200" dirty="0" smtClean="0"/>
            </a:br>
            <a:endParaRPr lang="en-US" sz="900" dirty="0" smtClean="0"/>
          </a:p>
          <a:p>
            <a:pPr lvl="1">
              <a:lnSpc>
                <a:spcPct val="80000"/>
              </a:lnSpc>
              <a:buFont typeface="Wingdings" pitchFamily="2" charset="2"/>
              <a:buNone/>
            </a:pPr>
            <a:endParaRPr lang="en-US" sz="700" dirty="0"/>
          </a:p>
        </p:txBody>
      </p:sp>
      <p:pic>
        <p:nvPicPr>
          <p:cNvPr id="7" name="Picture 5"/>
          <p:cNvPicPr>
            <a:picLocks noGrp="1" noChangeAspect="1" noChangeArrowheads="1"/>
          </p:cNvPicPr>
          <p:nvPr>
            <p:ph sz="quarter" idx="3"/>
          </p:nvPr>
        </p:nvPicPr>
        <p:blipFill>
          <a:blip r:embed="rId3" cstate="print"/>
          <a:srcRect/>
          <a:stretch>
            <a:fillRect/>
          </a:stretch>
        </p:blipFill>
        <p:spPr>
          <a:xfrm>
            <a:off x="6811648" y="529968"/>
            <a:ext cx="1872208" cy="1872208"/>
          </a:xfrm>
          <a:noFill/>
          <a:ln/>
        </p:spPr>
      </p:pic>
      <p:sp>
        <p:nvSpPr>
          <p:cNvPr id="8"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4</a:t>
            </a:fld>
            <a:endParaRPr lang="en-US" sz="20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293096"/>
            <a:ext cx="1728192" cy="1806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9704" y="2402176"/>
            <a:ext cx="1890920" cy="189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115616" y="2614845"/>
            <a:ext cx="4464496" cy="598131"/>
          </a:xfrm>
        </p:spPr>
        <p:txBody>
          <a:bodyPr/>
          <a:lstStyle/>
          <a:p>
            <a:r>
              <a:rPr lang="en-US" dirty="0" smtClean="0"/>
              <a:t>Questions?</a:t>
            </a:r>
            <a:br>
              <a:rPr lang="en-US" dirty="0" smtClean="0"/>
            </a:br>
            <a:endParaRPr lang="en-US" dirty="0"/>
          </a:p>
        </p:txBody>
      </p:sp>
      <p:sp>
        <p:nvSpPr>
          <p:cNvPr id="3"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40</a:t>
            </a:fld>
            <a:endParaRPr lang="en-US" sz="2000" dirty="0"/>
          </a:p>
        </p:txBody>
      </p:sp>
    </p:spTree>
    <p:extLst>
      <p:ext uri="{BB962C8B-B14F-4D97-AF65-F5344CB8AC3E}">
        <p14:creationId xmlns:p14="http://schemas.microsoft.com/office/powerpoint/2010/main" val="3423732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dirty="0"/>
              <a:t>What do we do?</a:t>
            </a:r>
          </a:p>
        </p:txBody>
      </p:sp>
      <p:sp>
        <p:nvSpPr>
          <p:cNvPr id="104451" name="Rectangle 3"/>
          <p:cNvSpPr>
            <a:spLocks noGrp="1" noChangeArrowheads="1"/>
          </p:cNvSpPr>
          <p:nvPr>
            <p:ph type="body" idx="1"/>
          </p:nvPr>
        </p:nvSpPr>
        <p:spPr>
          <a:xfrm>
            <a:off x="912813" y="1905000"/>
            <a:ext cx="8110537" cy="4404320"/>
          </a:xfrm>
        </p:spPr>
        <p:txBody>
          <a:bodyPr/>
          <a:lstStyle/>
          <a:p>
            <a:pPr>
              <a:buSzPct val="55000"/>
            </a:pPr>
            <a:r>
              <a:rPr lang="en-US" sz="1550" dirty="0" smtClean="0"/>
              <a:t>PSCAD Simulation and Studies</a:t>
            </a:r>
            <a:endParaRPr lang="en-US" sz="1550" dirty="0"/>
          </a:p>
          <a:p>
            <a:pPr>
              <a:buSzPct val="55000"/>
            </a:pPr>
            <a:r>
              <a:rPr lang="en-US" sz="1550" dirty="0" smtClean="0"/>
              <a:t>Custom Modeling in PSCAD, PSSE, PSLF</a:t>
            </a:r>
          </a:p>
          <a:p>
            <a:pPr>
              <a:buSzPct val="55000"/>
            </a:pPr>
            <a:r>
              <a:rPr lang="en-US" sz="1550" dirty="0" smtClean="0"/>
              <a:t>Specialty PSCAD device models with real code interfaces</a:t>
            </a:r>
            <a:endParaRPr lang="en-US" sz="1550" dirty="0"/>
          </a:p>
          <a:p>
            <a:pPr>
              <a:buSzPct val="55000"/>
            </a:pPr>
            <a:r>
              <a:rPr lang="en-US" sz="1550" dirty="0" smtClean="0"/>
              <a:t>Interconnection studies (Powerflow, Stability, etc)</a:t>
            </a:r>
          </a:p>
          <a:p>
            <a:pPr>
              <a:buSzPct val="55000"/>
            </a:pPr>
            <a:r>
              <a:rPr lang="en-US" sz="1550" dirty="0" smtClean="0"/>
              <a:t>Power Electronic Device Interaction Studies</a:t>
            </a:r>
          </a:p>
          <a:p>
            <a:pPr>
              <a:buSzPct val="55000"/>
            </a:pPr>
            <a:r>
              <a:rPr lang="en-US" sz="1550" dirty="0" smtClean="0"/>
              <a:t>Path/Transfer Capability and Operating Studies</a:t>
            </a:r>
            <a:endParaRPr lang="en-US" sz="1550" dirty="0"/>
          </a:p>
          <a:p>
            <a:pPr>
              <a:buSzPct val="55000"/>
            </a:pPr>
            <a:r>
              <a:rPr lang="en-US" sz="1550" dirty="0" smtClean="0"/>
              <a:t>Sub-synchronous Interaction Analysis</a:t>
            </a:r>
          </a:p>
          <a:p>
            <a:pPr>
              <a:buSzPct val="55000"/>
            </a:pPr>
            <a:r>
              <a:rPr lang="en-US" sz="1550" dirty="0" smtClean="0"/>
              <a:t>Analysis and Preparation of HVDC technical specifications</a:t>
            </a:r>
          </a:p>
          <a:p>
            <a:pPr>
              <a:buSzPct val="55000"/>
            </a:pPr>
            <a:r>
              <a:rPr lang="en-US" sz="1550" dirty="0" smtClean="0"/>
              <a:t>SVC, STATCOM, Series capacitor technical specifications</a:t>
            </a:r>
          </a:p>
          <a:p>
            <a:pPr>
              <a:buSzPct val="55000"/>
            </a:pPr>
            <a:r>
              <a:rPr lang="en-US" sz="1550" dirty="0" smtClean="0"/>
              <a:t>TOV, TRV, Lightning/Steep front, Insulation coordination</a:t>
            </a:r>
          </a:p>
          <a:p>
            <a:pPr>
              <a:buSzPct val="55000"/>
            </a:pPr>
            <a:r>
              <a:rPr lang="en-US" sz="1550" dirty="0" smtClean="0"/>
              <a:t>Ferro-resonance Analysis</a:t>
            </a:r>
          </a:p>
          <a:p>
            <a:pPr>
              <a:buSzPct val="55000"/>
            </a:pPr>
            <a:r>
              <a:rPr lang="en-US" sz="1550" dirty="0" smtClean="0"/>
              <a:t>E-TRAN Translation tool for large PSCAD models</a:t>
            </a:r>
          </a:p>
          <a:p>
            <a:pPr>
              <a:buSzPct val="55000"/>
            </a:pPr>
            <a:r>
              <a:rPr lang="en-US" sz="1550" dirty="0" smtClean="0"/>
              <a:t>E-TRAN Plus Hybrid and Parallel simulation tools</a:t>
            </a:r>
          </a:p>
          <a:p>
            <a:pPr>
              <a:buSzPct val="55000"/>
            </a:pPr>
            <a:r>
              <a:rPr lang="en-US" sz="1550" dirty="0" smtClean="0"/>
              <a:t>Custom Training</a:t>
            </a:r>
            <a:endParaRPr lang="en-US" sz="1550" dirty="0"/>
          </a:p>
          <a:p>
            <a:pPr>
              <a:buSzPct val="55000"/>
            </a:pPr>
            <a:r>
              <a:rPr lang="en-US" sz="1550" dirty="0"/>
              <a:t>Technical/Consulting </a:t>
            </a:r>
            <a:r>
              <a:rPr lang="en-US" sz="1550" dirty="0" smtClean="0"/>
              <a:t>support</a:t>
            </a:r>
          </a:p>
          <a:p>
            <a:pPr>
              <a:lnSpc>
                <a:spcPct val="80000"/>
              </a:lnSpc>
              <a:buSzPct val="55000"/>
              <a:buFont typeface="Wingdings" pitchFamily="2" charset="2"/>
              <a:buNone/>
            </a:pPr>
            <a:endParaRPr lang="en-US" sz="1800" dirty="0"/>
          </a:p>
          <a:p>
            <a:pPr>
              <a:lnSpc>
                <a:spcPct val="80000"/>
              </a:lnSpc>
              <a:buSzPct val="55000"/>
              <a:buFont typeface="Wingdings" pitchFamily="2" charset="2"/>
              <a:buNone/>
            </a:pPr>
            <a:endParaRPr lang="en-US" sz="1800" dirty="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5</a:t>
            </a:fld>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71538" y="423684"/>
            <a:ext cx="8162925" cy="1200329"/>
          </a:xfrm>
        </p:spPr>
        <p:txBody>
          <a:bodyPr/>
          <a:lstStyle/>
          <a:p>
            <a:r>
              <a:rPr lang="en-US" dirty="0" smtClean="0"/>
              <a:t>Proudly independent!</a:t>
            </a:r>
            <a:br>
              <a:rPr lang="en-US" dirty="0" smtClean="0"/>
            </a:br>
            <a:r>
              <a:rPr lang="en-US" dirty="0" smtClean="0"/>
              <a:t>Who are our Customers?</a:t>
            </a:r>
            <a:endParaRPr lang="en-US" dirty="0"/>
          </a:p>
        </p:txBody>
      </p:sp>
      <p:sp>
        <p:nvSpPr>
          <p:cNvPr id="104451" name="Rectangle 3"/>
          <p:cNvSpPr>
            <a:spLocks noGrp="1" noChangeArrowheads="1"/>
          </p:cNvSpPr>
          <p:nvPr>
            <p:ph type="body" idx="1"/>
          </p:nvPr>
        </p:nvSpPr>
        <p:spPr>
          <a:xfrm>
            <a:off x="1017439" y="1772816"/>
            <a:ext cx="8110537" cy="4608512"/>
          </a:xfrm>
        </p:spPr>
        <p:txBody>
          <a:bodyPr/>
          <a:lstStyle/>
          <a:p>
            <a:pPr>
              <a:buSzPct val="55000"/>
            </a:pPr>
            <a:r>
              <a:rPr lang="en-US" sz="2400" dirty="0" smtClean="0"/>
              <a:t>Manufacturers </a:t>
            </a:r>
          </a:p>
          <a:p>
            <a:pPr>
              <a:buSzPct val="55000"/>
            </a:pPr>
            <a:r>
              <a:rPr lang="en-US" sz="2400" dirty="0"/>
              <a:t>Transmission Companies and ISOs </a:t>
            </a:r>
            <a:endParaRPr lang="en-US" sz="2400" dirty="0" smtClean="0"/>
          </a:p>
          <a:p>
            <a:pPr>
              <a:buSzPct val="55000"/>
            </a:pPr>
            <a:r>
              <a:rPr lang="en-US" sz="2400" dirty="0" smtClean="0"/>
              <a:t>Research Bodies</a:t>
            </a:r>
          </a:p>
          <a:p>
            <a:pPr>
              <a:buSzPct val="55000"/>
            </a:pPr>
            <a:r>
              <a:rPr lang="en-US" sz="2400" dirty="0" smtClean="0"/>
              <a:t>Generation Companies</a:t>
            </a:r>
          </a:p>
          <a:p>
            <a:pPr>
              <a:buSzPct val="55000"/>
            </a:pPr>
            <a:r>
              <a:rPr lang="en-US" sz="2400" dirty="0" smtClean="0"/>
              <a:t>Consultants</a:t>
            </a:r>
          </a:p>
          <a:p>
            <a:pPr lvl="1">
              <a:buSzPct val="55000"/>
            </a:pPr>
            <a:endParaRPr lang="en-US" sz="1600" dirty="0" smtClean="0"/>
          </a:p>
          <a:p>
            <a:pPr lvl="1">
              <a:buSzPct val="55000"/>
            </a:pPr>
            <a:endParaRPr lang="en-US" sz="1600" dirty="0"/>
          </a:p>
          <a:p>
            <a:pPr>
              <a:lnSpc>
                <a:spcPct val="80000"/>
              </a:lnSpc>
              <a:buSzPct val="55000"/>
              <a:buFont typeface="Wingdings" pitchFamily="2" charset="2"/>
              <a:buNone/>
            </a:pPr>
            <a:endParaRPr lang="en-US" sz="1800" dirty="0"/>
          </a:p>
          <a:p>
            <a:pPr>
              <a:lnSpc>
                <a:spcPct val="80000"/>
              </a:lnSpc>
              <a:buSzPct val="55000"/>
              <a:buFont typeface="Wingdings" pitchFamily="2" charset="2"/>
              <a:buNone/>
            </a:pPr>
            <a:endParaRPr lang="en-US" sz="1800" dirty="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6</a:t>
            </a:fld>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dirty="0" smtClean="0"/>
              <a:t>What makes us unique?</a:t>
            </a:r>
            <a:endParaRPr lang="en-US" dirty="0"/>
          </a:p>
        </p:txBody>
      </p:sp>
      <p:sp>
        <p:nvSpPr>
          <p:cNvPr id="104451" name="Rectangle 3"/>
          <p:cNvSpPr>
            <a:spLocks noGrp="1" noChangeArrowheads="1"/>
          </p:cNvSpPr>
          <p:nvPr>
            <p:ph type="body" idx="1"/>
          </p:nvPr>
        </p:nvSpPr>
        <p:spPr>
          <a:xfrm>
            <a:off x="912813" y="1905000"/>
            <a:ext cx="8110537" cy="4404320"/>
          </a:xfrm>
        </p:spPr>
        <p:txBody>
          <a:bodyPr/>
          <a:lstStyle/>
          <a:p>
            <a:pPr>
              <a:buSzPct val="55000"/>
            </a:pPr>
            <a:r>
              <a:rPr lang="en-US" sz="1800" dirty="0" smtClean="0"/>
              <a:t>Best knowledge of PSCAD modeling in the world</a:t>
            </a:r>
          </a:p>
          <a:p>
            <a:pPr lvl="1">
              <a:buSzPct val="55000"/>
            </a:pPr>
            <a:r>
              <a:rPr lang="en-US" sz="1200" dirty="0" smtClean="0"/>
              <a:t>(Dennis headed HVDC Research Center, Garth headed PSCAD </a:t>
            </a:r>
            <a:r>
              <a:rPr lang="en-US" sz="1200" dirty="0" err="1" smtClean="0"/>
              <a:t>devel</a:t>
            </a:r>
            <a:r>
              <a:rPr lang="en-US" sz="1200" dirty="0" smtClean="0"/>
              <a:t>. For 15 years)</a:t>
            </a:r>
          </a:p>
          <a:p>
            <a:pPr marL="457200" lvl="1" indent="0">
              <a:buSzPct val="55000"/>
              <a:buNone/>
            </a:pPr>
            <a:endParaRPr lang="en-US" sz="1200" dirty="0" smtClean="0"/>
          </a:p>
          <a:p>
            <a:pPr>
              <a:buSzPct val="55000"/>
            </a:pPr>
            <a:r>
              <a:rPr lang="en-US" sz="1800" dirty="0" smtClean="0"/>
              <a:t>Trusted by Manufacturers</a:t>
            </a:r>
            <a:endParaRPr lang="en-US" sz="1800" dirty="0"/>
          </a:p>
          <a:p>
            <a:pPr lvl="1">
              <a:buSzPct val="55000"/>
            </a:pPr>
            <a:r>
              <a:rPr lang="en-US" sz="1200" dirty="0" smtClean="0"/>
              <a:t>NDA agreements in place with many or most, longstanding working relationships, in many cases we developed their PSCAD models, we provide advanced PSCAD training for largest manufacturers</a:t>
            </a:r>
          </a:p>
          <a:p>
            <a:pPr marL="457200" lvl="1" indent="0">
              <a:buSzPct val="55000"/>
              <a:buNone/>
            </a:pPr>
            <a:endParaRPr lang="en-US" sz="1200" dirty="0"/>
          </a:p>
          <a:p>
            <a:pPr>
              <a:buSzPct val="55000"/>
            </a:pPr>
            <a:r>
              <a:rPr lang="en-US" sz="1800" dirty="0" smtClean="0"/>
              <a:t>Unique software and modelling capabilities</a:t>
            </a:r>
            <a:endParaRPr lang="en-US" sz="1800" dirty="0"/>
          </a:p>
          <a:p>
            <a:pPr lvl="1">
              <a:buSzPct val="55000"/>
            </a:pPr>
            <a:r>
              <a:rPr lang="en-US" sz="1200" dirty="0" smtClean="0"/>
              <a:t>E-TRAN Plus for PSCAD and PSSE is recently for sale, but hasn’t been widely adopted by consultants yet.  We are leading the world in large system EMT modeling.</a:t>
            </a:r>
          </a:p>
          <a:p>
            <a:pPr marL="457200" lvl="1" indent="0">
              <a:buSzPct val="55000"/>
              <a:buNone/>
            </a:pPr>
            <a:endParaRPr lang="en-US" sz="1200" dirty="0" smtClean="0"/>
          </a:p>
          <a:p>
            <a:pPr>
              <a:buSzPct val="55000"/>
            </a:pPr>
            <a:r>
              <a:rPr lang="en-US" sz="1800" dirty="0" smtClean="0"/>
              <a:t>Culture of innovation, teamwork, and knowledge transfer</a:t>
            </a:r>
            <a:endParaRPr lang="en-US" sz="1800" dirty="0"/>
          </a:p>
          <a:p>
            <a:pPr lvl="1">
              <a:buSzPct val="55000"/>
            </a:pPr>
            <a:r>
              <a:rPr lang="en-US" sz="1200" dirty="0" smtClean="0"/>
              <a:t>We are small and agile, excited about solving unique problems, and we want to help others expand and develop their capabilities</a:t>
            </a:r>
          </a:p>
          <a:p>
            <a:pPr marL="457200" lvl="1" indent="0">
              <a:buSzPct val="55000"/>
              <a:buNone/>
            </a:pPr>
            <a:endParaRPr lang="en-US" sz="1200" dirty="0"/>
          </a:p>
          <a:p>
            <a:pPr>
              <a:buSzPct val="55000"/>
            </a:pPr>
            <a:r>
              <a:rPr lang="en-US" sz="1800" dirty="0" smtClean="0"/>
              <a:t>State-of-the-Art Skills and Information</a:t>
            </a:r>
            <a:endParaRPr lang="en-US" sz="1800" dirty="0"/>
          </a:p>
          <a:p>
            <a:pPr lvl="1">
              <a:buSzPct val="55000"/>
            </a:pPr>
            <a:r>
              <a:rPr lang="en-US" sz="1200" dirty="0" smtClean="0"/>
              <a:t>We are heavily invested in research and are active participants in </a:t>
            </a:r>
            <a:r>
              <a:rPr lang="en-US" sz="1200" dirty="0" err="1" smtClean="0"/>
              <a:t>Cigre</a:t>
            </a:r>
            <a:r>
              <a:rPr lang="en-US" sz="1200" dirty="0" smtClean="0"/>
              <a:t> and IEEE</a:t>
            </a:r>
            <a:endParaRPr lang="en-US" sz="1200" dirty="0"/>
          </a:p>
          <a:p>
            <a:pPr>
              <a:buSzPct val="55000"/>
            </a:pPr>
            <a:endParaRPr lang="en-US" sz="2400" dirty="0" smtClean="0"/>
          </a:p>
          <a:p>
            <a:pPr marL="0" indent="0">
              <a:buSzPct val="55000"/>
              <a:buNone/>
            </a:pPr>
            <a:endParaRPr lang="en-US" sz="2400" dirty="0" smtClean="0"/>
          </a:p>
          <a:p>
            <a:pPr>
              <a:buSzPct val="55000"/>
            </a:pPr>
            <a:endParaRPr lang="en-US" sz="2400" dirty="0" smtClean="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7</a:t>
            </a:fld>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423684"/>
            <a:ext cx="8162925" cy="1200329"/>
          </a:xfrm>
        </p:spPr>
        <p:txBody>
          <a:bodyPr/>
          <a:lstStyle/>
          <a:p>
            <a:r>
              <a:rPr lang="en-US" dirty="0" smtClean="0"/>
              <a:t>Panhandle Study Background</a:t>
            </a:r>
            <a:br>
              <a:rPr lang="en-US" dirty="0" smtClean="0"/>
            </a:br>
            <a:r>
              <a:rPr lang="en-US" dirty="0" smtClean="0"/>
              <a:t>A Collaborative Effort!</a:t>
            </a:r>
            <a:endParaRPr lang="en-US" dirty="0"/>
          </a:p>
        </p:txBody>
      </p:sp>
      <p:sp>
        <p:nvSpPr>
          <p:cNvPr id="3" name="Content Placeholder 2"/>
          <p:cNvSpPr>
            <a:spLocks noGrp="1"/>
          </p:cNvSpPr>
          <p:nvPr>
            <p:ph idx="1"/>
          </p:nvPr>
        </p:nvSpPr>
        <p:spPr>
          <a:xfrm>
            <a:off x="912813" y="1905000"/>
            <a:ext cx="8110537" cy="4548336"/>
          </a:xfrm>
        </p:spPr>
        <p:txBody>
          <a:bodyPr/>
          <a:lstStyle/>
          <a:p>
            <a:r>
              <a:rPr lang="en-US" sz="1800" dirty="0" smtClean="0"/>
              <a:t>ERCOT System Planning completed the Panhandle Study Report in April 2014, identifying several key recommendations for the Panhandle wind development, including:</a:t>
            </a:r>
          </a:p>
          <a:p>
            <a:pPr lvl="1"/>
            <a:r>
              <a:rPr lang="en-US" sz="1400" dirty="0" smtClean="0"/>
              <a:t>WSCR metric for evaluating system strength</a:t>
            </a:r>
          </a:p>
          <a:p>
            <a:pPr lvl="1"/>
            <a:r>
              <a:rPr lang="en-US" sz="1400" dirty="0" smtClean="0"/>
              <a:t>Preliminary transmission system build-out to support wind at varying future levels</a:t>
            </a:r>
          </a:p>
          <a:p>
            <a:r>
              <a:rPr lang="en-US" sz="1800" dirty="0" smtClean="0"/>
              <a:t>Due to the unprecedented nature of the interconnections, and the limitations of existing analysis tools, ERCOT issued an RFP for study in January 2015 to help confirm their study results and provide confidence and information moving forward.</a:t>
            </a:r>
            <a:endParaRPr lang="en-US" sz="1800" dirty="0"/>
          </a:p>
          <a:p>
            <a:pPr lvl="1"/>
            <a:endParaRPr lang="en-US" sz="1100" dirty="0" smtClean="0"/>
          </a:p>
          <a:p>
            <a:r>
              <a:rPr lang="en-US" sz="1800" dirty="0"/>
              <a:t>Starting in Spring of 2015, Electranix began work on a ground-breaking new type of </a:t>
            </a:r>
            <a:r>
              <a:rPr lang="en-US" sz="1800" dirty="0" smtClean="0"/>
              <a:t>study, working in close collaboration with ERCOT</a:t>
            </a:r>
            <a:endParaRPr lang="en-US" sz="1800" dirty="0"/>
          </a:p>
          <a:p>
            <a:pPr lvl="1"/>
            <a:endParaRPr lang="en-US" sz="1200" dirty="0" smtClean="0"/>
          </a:p>
        </p:txBody>
      </p:sp>
      <p:sp>
        <p:nvSpPr>
          <p:cNvPr id="4"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8</a:t>
            </a:fld>
            <a:endParaRPr lang="en-US" sz="2000" dirty="0"/>
          </a:p>
        </p:txBody>
      </p:sp>
    </p:spTree>
    <p:extLst>
      <p:ext uri="{BB962C8B-B14F-4D97-AF65-F5344CB8AC3E}">
        <p14:creationId xmlns:p14="http://schemas.microsoft.com/office/powerpoint/2010/main" val="2489593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i="1" dirty="0" smtClean="0"/>
              <a:t>strong</a:t>
            </a:r>
            <a:r>
              <a:rPr lang="en-US" dirty="0" smtClean="0"/>
              <a:t> system?</a:t>
            </a:r>
            <a:endParaRPr lang="en-US" dirty="0"/>
          </a:p>
        </p:txBody>
      </p:sp>
      <p:pic>
        <p:nvPicPr>
          <p:cNvPr id="1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579" y="1916832"/>
            <a:ext cx="6465547" cy="43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8311439" y="6453336"/>
            <a:ext cx="715963" cy="2333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1C988580-3C8B-4E43-853D-6D9B5C703ECA}" type="slidenum">
              <a:rPr lang="en-US" sz="2000" smtClean="0"/>
              <a:pPr>
                <a:defRPr/>
              </a:pPr>
              <a:t>9</a:t>
            </a:fld>
            <a:endParaRPr lang="en-US" sz="2000" dirty="0"/>
          </a:p>
        </p:txBody>
      </p:sp>
    </p:spTree>
    <p:extLst>
      <p:ext uri="{BB962C8B-B14F-4D97-AF65-F5344CB8AC3E}">
        <p14:creationId xmlns:p14="http://schemas.microsoft.com/office/powerpoint/2010/main" val="626860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Designs\Bold Stripes.pot</Template>
  <TotalTime>7300</TotalTime>
  <Words>3980</Words>
  <Application>Microsoft Office PowerPoint</Application>
  <PresentationFormat>On-screen Show (4:3)</PresentationFormat>
  <Paragraphs>762</Paragraphs>
  <Slides>40</Slides>
  <Notes>8</Notes>
  <HiddenSlides>1</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Bold Stripes</vt:lpstr>
      <vt:lpstr>System Strength Assessment of the Panhandle System </vt:lpstr>
      <vt:lpstr>Presentation Overview</vt:lpstr>
      <vt:lpstr>Introduction and Overview</vt:lpstr>
      <vt:lpstr>Who Are We? </vt:lpstr>
      <vt:lpstr>What do we do?</vt:lpstr>
      <vt:lpstr>Proudly independent! Who are our Customers?</vt:lpstr>
      <vt:lpstr>What makes us unique?</vt:lpstr>
      <vt:lpstr>Panhandle Study Background A Collaborative Effort!</vt:lpstr>
      <vt:lpstr>What is a strong system?</vt:lpstr>
      <vt:lpstr>What is a weak system?</vt:lpstr>
      <vt:lpstr>What is a weak system in a place like Texas?</vt:lpstr>
      <vt:lpstr>Is the network weak or strong?</vt:lpstr>
      <vt:lpstr>Is the network relatively weak or strong?</vt:lpstr>
      <vt:lpstr>Why is low SCR a problem?</vt:lpstr>
      <vt:lpstr>Panhandle Study Objectives</vt:lpstr>
      <vt:lpstr>Modeling Background: Development of the world’s largest working PSCAD model.</vt:lpstr>
      <vt:lpstr>Modeling Background: Development of the world’s largest working PSCAD model.</vt:lpstr>
      <vt:lpstr>Modeling Background: Development of the world’s largest working PSCAD model.</vt:lpstr>
      <vt:lpstr>Modeling Background: Development of the world’s largest working PSCAD model.</vt:lpstr>
      <vt:lpstr>Modeling Background: Development of the world’s largest working PSCAD model.</vt:lpstr>
      <vt:lpstr>ERCOT Panhandle Region Overview: Development of the world’s largest working PSCAD model.</vt:lpstr>
      <vt:lpstr>Modeling Background:  ERCOT Panhandle Wind Farms</vt:lpstr>
      <vt:lpstr>Modeling Background: ERCOT Hybrid PSCAD/PSSE model.</vt:lpstr>
      <vt:lpstr>Key Results:  Dynamic Performance</vt:lpstr>
      <vt:lpstr>Contingencies</vt:lpstr>
      <vt:lpstr>Key Results:  Dynamic Performance</vt:lpstr>
      <vt:lpstr>PowerPoint Presentation</vt:lpstr>
      <vt:lpstr>PowerPoint Presentation</vt:lpstr>
      <vt:lpstr>Key Results:  Parametric SCR Reduction</vt:lpstr>
      <vt:lpstr>Key Results:  Parametric SCR Reduction</vt:lpstr>
      <vt:lpstr>PowerPoint Presentation</vt:lpstr>
      <vt:lpstr>Key Results:   Simulation Tool Comparison for faults inside Panhandle</vt:lpstr>
      <vt:lpstr>Key Results: Simulation Tool Comparison for faults outside Panhandle</vt:lpstr>
      <vt:lpstr>Recommendations1  WSCR</vt:lpstr>
      <vt:lpstr>Recommendations1  Simulation Tool Adequacy</vt:lpstr>
      <vt:lpstr>Recommendations1  Panhandle Voltage Regulation</vt:lpstr>
      <vt:lpstr>Recommendations1  Further Study</vt:lpstr>
      <vt:lpstr>Further Observations</vt:lpstr>
      <vt:lpstr>Acknowledgements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Isaacs</dc:creator>
  <cp:lastModifiedBy>Schmall, John</cp:lastModifiedBy>
  <cp:revision>136</cp:revision>
  <cp:lastPrinted>1601-01-01T00:00:00Z</cp:lastPrinted>
  <dcterms:created xsi:type="dcterms:W3CDTF">2004-11-30T18:40:13Z</dcterms:created>
  <dcterms:modified xsi:type="dcterms:W3CDTF">2016-02-02T17:46:27Z</dcterms:modified>
</cp:coreProperties>
</file>