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60" r:id="rId5"/>
    <p:sldId id="700" r:id="rId6"/>
    <p:sldId id="665" r:id="rId7"/>
    <p:sldId id="675" r:id="rId8"/>
    <p:sldId id="671" r:id="rId9"/>
    <p:sldId id="616" r:id="rId10"/>
    <p:sldId id="693" r:id="rId11"/>
    <p:sldId id="703" r:id="rId12"/>
    <p:sldId id="704" r:id="rId13"/>
    <p:sldId id="702" r:id="rId14"/>
    <p:sldId id="674" r:id="rId15"/>
    <p:sldId id="678" r:id="rId16"/>
    <p:sldId id="689" r:id="rId17"/>
    <p:sldId id="698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ja 111814" initials="M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2FF"/>
    <a:srgbClr val="006666"/>
    <a:srgbClr val="00385E"/>
    <a:srgbClr val="0066CC"/>
    <a:srgbClr val="C4E3E1"/>
    <a:srgbClr val="CCECFF"/>
    <a:srgbClr val="CCFFFF"/>
    <a:srgbClr val="00CC99"/>
    <a:srgbClr val="55BAB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581" autoAdjust="0"/>
  </p:normalViewPr>
  <p:slideViewPr>
    <p:cSldViewPr snapToGrid="0" snapToObjects="1">
      <p:cViewPr>
        <p:scale>
          <a:sx n="100" d="100"/>
          <a:sy n="100" d="100"/>
        </p:scale>
        <p:origin x="-23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785BD9-95FD-434A-AA03-7304E24CFB24}" type="datetimeFigureOut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C6BB21-0265-4CFE-971F-C55EF6B6A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9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8C4006-706F-45FB-9C41-C1F5A4FB485D}" type="datetimeFigureOut">
              <a:rPr lang="en-US"/>
              <a:pPr>
                <a:defRPr/>
              </a:pPr>
              <a:t>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BD9533-7C8D-4997-A7FB-4194A59E1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66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E5935-22F7-4C14-8AF9-96FEE1CB979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06C3D-7334-4CB2-9A3C-2DC9B285595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A9D85-509A-4AF3-A6FE-D378897AB81D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A9D85-509A-4AF3-A6FE-D378897AB81D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06C3D-7334-4CB2-9A3C-2DC9B285595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06C3D-7334-4CB2-9A3C-2DC9B285595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TAC FAST Workshop 2/1/16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5D1CE5-9A94-47F2-AE29-C7A5DA847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5123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1031"/>
            <a:ext cx="8229600" cy="8131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TAC FAST Workshop 2/1/16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9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TAC FAST Workshop 2/1/16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5DB8-D2A4-4A85-AF6B-90AC71ECD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5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CF73A-FF0A-46E8-A44F-6472AB370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1033" name="Picture 8" descr="ERCOT cmyk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4" r:id="rId1"/>
    <p:sldLayoutId id="2147493585" r:id="rId2"/>
    <p:sldLayoutId id="214749358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603250" y="244475"/>
            <a:ext cx="7727949" cy="6792113"/>
            <a:chOff x="603250" y="546100"/>
            <a:chExt cx="7727949" cy="6791215"/>
          </a:xfrm>
        </p:grpSpPr>
        <p:pic>
          <p:nvPicPr>
            <p:cNvPr id="7172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TextBox 9"/>
            <p:cNvSpPr txBox="1">
              <a:spLocks noChangeArrowheads="1"/>
            </p:cNvSpPr>
            <p:nvPr/>
          </p:nvSpPr>
          <p:spPr bwMode="auto">
            <a:xfrm>
              <a:off x="1285874" y="2130425"/>
              <a:ext cx="7045325" cy="520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rgbClr val="00385E"/>
                  </a:solidFill>
                </a:rPr>
                <a:t>Why Go FAST?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385E"/>
                  </a:solidFill>
                </a:rPr>
                <a:t>A Review of Why We Are Here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385E"/>
                  </a:solidFill>
                </a:rPr>
                <a:t>In Response To Questions At The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00385E"/>
                  </a:solidFill>
                </a:rPr>
                <a:t>1/28/2016 TAC Meeting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 dirty="0">
                <a:solidFill>
                  <a:srgbClr val="00385E"/>
                </a:solidFill>
              </a:endParaRPr>
            </a:p>
            <a:p>
              <a:pPr>
                <a:buNone/>
              </a:pPr>
              <a:endParaRPr lang="en-US" sz="2000" i="1" dirty="0" smtClean="0">
                <a:solidFill>
                  <a:srgbClr val="00385E"/>
                </a:solidFill>
              </a:endParaRPr>
            </a:p>
            <a:p>
              <a:pPr>
                <a:buNone/>
              </a:pPr>
              <a:r>
                <a:rPr lang="en-US" sz="2000" i="1" dirty="0" smtClean="0">
                  <a:solidFill>
                    <a:srgbClr val="00385E"/>
                  </a:solidFill>
                </a:rPr>
                <a:t>Dan Woodfin</a:t>
              </a:r>
            </a:p>
            <a:p>
              <a:pPr>
                <a:buNone/>
              </a:pPr>
              <a:r>
                <a:rPr lang="en-US" sz="1800" dirty="0" smtClean="0">
                  <a:solidFill>
                    <a:srgbClr val="00385E"/>
                  </a:solidFill>
                </a:rPr>
                <a:t>Director, System Operations</a:t>
              </a:r>
            </a:p>
            <a:p>
              <a:pPr>
                <a:buNone/>
              </a:pPr>
              <a:endParaRPr lang="en-US" sz="1800" b="1" i="1" dirty="0" smtClean="0">
                <a:solidFill>
                  <a:srgbClr val="00385E"/>
                </a:solidFill>
              </a:endParaRPr>
            </a:p>
            <a:p>
              <a:pPr>
                <a:buNone/>
              </a:pPr>
              <a:r>
                <a:rPr lang="en-US" sz="1800" dirty="0" smtClean="0">
                  <a:solidFill>
                    <a:srgbClr val="00385E"/>
                  </a:solidFill>
                </a:rPr>
                <a:t>TAC FAST Workshop</a:t>
              </a:r>
            </a:p>
            <a:p>
              <a:pPr>
                <a:buNone/>
              </a:pPr>
              <a:r>
                <a:rPr lang="en-US" sz="1800" dirty="0" smtClean="0">
                  <a:solidFill>
                    <a:srgbClr val="00385E"/>
                  </a:solidFill>
                </a:rPr>
                <a:t>February 1, 2016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i="1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440"/>
              <a:ext cx="6286500" cy="12698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C5DB8-D2A4-4A85-AF6B-90AC71ECDCC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eft-Right Arrow 33"/>
          <p:cNvSpPr/>
          <p:nvPr/>
        </p:nvSpPr>
        <p:spPr>
          <a:xfrm>
            <a:off x="1002188" y="2838450"/>
            <a:ext cx="7407595" cy="828675"/>
          </a:xfrm>
          <a:prstGeom prst="leftRightArrow">
            <a:avLst>
              <a:gd name="adj1" fmla="val 99425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Substitution of Services:  e.g. FFR vs. PFR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5795" y="2067015"/>
            <a:ext cx="12698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Inertia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716" y="1584127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System Conditions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72655" y="1291740"/>
            <a:ext cx="12554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High Load;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Wind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50" y="1291740"/>
            <a:ext cx="12105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Load;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High Wind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70824" y="1933665"/>
            <a:ext cx="6120452" cy="38100"/>
          </a:xfrm>
          <a:prstGeom prst="straightConnector1">
            <a:avLst/>
          </a:prstGeom>
          <a:ln>
            <a:solidFill>
              <a:srgbClr val="0066CC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42999" y="2072194"/>
            <a:ext cx="131478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High Inertia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2625" y="5863172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PFR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Primary Frequency Response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FFR – Fast Frequency Response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6440" y="5075545"/>
            <a:ext cx="360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Minimum of 1240 MW of PFR is needed, but substitution allowed above this level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222297" y="30263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94410" y="302636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11338" y="3753652"/>
            <a:ext cx="678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en-US" sz="2000" b="1" dirty="0"/>
              <a:t>Value of MW of FFR </a:t>
            </a:r>
            <a:r>
              <a:rPr lang="en-US" sz="2000" b="1" dirty="0" smtClean="0"/>
              <a:t>Relative </a:t>
            </a:r>
            <a:r>
              <a:rPr lang="en-US" sz="2000" b="1" dirty="0"/>
              <a:t>to </a:t>
            </a:r>
            <a:r>
              <a:rPr lang="en-US" sz="2000" b="1" dirty="0" smtClean="0"/>
              <a:t>Value </a:t>
            </a:r>
            <a:r>
              <a:rPr lang="en-US" sz="2000" b="1" dirty="0"/>
              <a:t>of 1 MW of PFR</a:t>
            </a:r>
          </a:p>
        </p:txBody>
      </p:sp>
    </p:spTree>
    <p:extLst>
      <p:ext uri="{BB962C8B-B14F-4D97-AF65-F5344CB8AC3E}">
        <p14:creationId xmlns:p14="http://schemas.microsoft.com/office/powerpoint/2010/main" val="38874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23" grpId="0"/>
      <p:bldP spid="26" grpId="0"/>
      <p:bldP spid="29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evron 27"/>
          <p:cNvSpPr/>
          <p:nvPr/>
        </p:nvSpPr>
        <p:spPr>
          <a:xfrm>
            <a:off x="6210878" y="1113605"/>
            <a:ext cx="2117687" cy="819397"/>
          </a:xfrm>
          <a:prstGeom prst="chevron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3 Years?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FAS Timeline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93770" y="1113605"/>
            <a:ext cx="6086521" cy="819397"/>
          </a:xfrm>
          <a:prstGeom prst="chevron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lumOff val="2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455164">
            <a:off x="270573" y="3525317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ERCOT Posts Future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Ancillary Services White Paper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52844" y="1851262"/>
            <a:ext cx="0" cy="36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7198" y="1574263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9/2013</a:t>
            </a:r>
            <a:endParaRPr lang="en-US" sz="1600" b="1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2481707" y="759789"/>
            <a:ext cx="368135" cy="269617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TextBox 14"/>
          <p:cNvSpPr txBox="1"/>
          <p:nvPr/>
        </p:nvSpPr>
        <p:spPr>
          <a:xfrm rot="3455164">
            <a:off x="1629620" y="371643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~25 Stakeholder work sessions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to gather input and improve proposal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455164">
            <a:off x="2803528" y="3813749"/>
            <a:ext cx="4184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ERCOT Files Protocol change,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with significant modifications to original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proposal based on stakeholder input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37007" y="1867342"/>
            <a:ext cx="2" cy="309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28337" y="1574263"/>
            <a:ext cx="913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11/2014</a:t>
            </a:r>
            <a:endParaRPr lang="en-US" sz="1600" b="1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4953046" y="1232027"/>
            <a:ext cx="377941" cy="17812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0" name="TextBox 19"/>
          <p:cNvSpPr txBox="1"/>
          <p:nvPr/>
        </p:nvSpPr>
        <p:spPr>
          <a:xfrm rot="3455164">
            <a:off x="4217356" y="3668762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Additional stakeholder workshops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and Cost/Benefit Study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2705" y="132804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Spring</a:t>
            </a:r>
          </a:p>
          <a:p>
            <a:r>
              <a:rPr lang="en-US" sz="1600" b="1" dirty="0" smtClean="0"/>
              <a:t>2016</a:t>
            </a:r>
            <a:endParaRPr lang="en-US" sz="16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56911" y="1867342"/>
            <a:ext cx="0" cy="329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3455164">
            <a:off x="5424820" y="3353545"/>
            <a:ext cx="2945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Stakeholder/Board Approval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3455164">
            <a:off x="7427736" y="2951821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Implementation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7659589" y="1112598"/>
            <a:ext cx="821376" cy="811209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lumOff val="2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7623218" y="1585253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2019?</a:t>
            </a:r>
            <a:endParaRPr lang="en-US" sz="16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921199" y="1882039"/>
            <a:ext cx="0" cy="295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18908" y="6080729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85E"/>
                </a:solidFill>
              </a:rPr>
              <a:t>Future dates are tentative</a:t>
            </a:r>
            <a:endParaRPr lang="en-US" sz="1400" dirty="0">
              <a:solidFill>
                <a:srgbClr val="00385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26908"/>
            <a:ext cx="8229600" cy="5123328"/>
          </a:xfrm>
        </p:spPr>
        <p:txBody>
          <a:bodyPr/>
          <a:lstStyle/>
          <a:p>
            <a:r>
              <a:rPr lang="en-US" dirty="0" smtClean="0">
                <a:solidFill>
                  <a:srgbClr val="00385E"/>
                </a:solidFill>
              </a:rPr>
              <a:t>ERCOT engaged Brattle to perform CBA of FAS</a:t>
            </a:r>
          </a:p>
          <a:p>
            <a:r>
              <a:rPr lang="en-US" dirty="0" smtClean="0">
                <a:solidFill>
                  <a:srgbClr val="00385E"/>
                </a:solidFill>
              </a:rPr>
              <a:t>Analysis was quantitative and qualitative, and looked at several scenarios</a:t>
            </a:r>
          </a:p>
          <a:p>
            <a:endParaRPr lang="en-US" dirty="0">
              <a:solidFill>
                <a:srgbClr val="00385E"/>
              </a:solidFill>
            </a:endParaRPr>
          </a:p>
          <a:p>
            <a:endParaRPr lang="en-US" dirty="0" smtClean="0">
              <a:solidFill>
                <a:srgbClr val="00385E"/>
              </a:solidFill>
            </a:endParaRPr>
          </a:p>
          <a:p>
            <a:endParaRPr lang="en-US" dirty="0">
              <a:solidFill>
                <a:srgbClr val="00385E"/>
              </a:solidFill>
            </a:endParaRPr>
          </a:p>
          <a:p>
            <a:endParaRPr lang="en-US" dirty="0" smtClean="0">
              <a:solidFill>
                <a:srgbClr val="00385E"/>
              </a:solidFill>
            </a:endParaRPr>
          </a:p>
          <a:p>
            <a:endParaRPr lang="en-US" dirty="0">
              <a:solidFill>
                <a:srgbClr val="00385E"/>
              </a:solidFill>
            </a:endParaRPr>
          </a:p>
          <a:p>
            <a:endParaRPr lang="en-US" dirty="0" smtClean="0">
              <a:solidFill>
                <a:srgbClr val="00385E"/>
              </a:solidFill>
            </a:endParaRPr>
          </a:p>
          <a:p>
            <a:endParaRPr lang="en-US" dirty="0">
              <a:solidFill>
                <a:srgbClr val="00385E"/>
              </a:solidFill>
            </a:endParaRPr>
          </a:p>
          <a:p>
            <a:r>
              <a:rPr lang="en-US" dirty="0" smtClean="0">
                <a:solidFill>
                  <a:srgbClr val="00385E"/>
                </a:solidFill>
              </a:rPr>
              <a:t>Baseline for CBA incorporated recent changes in RRS and Non-Spin Procurement</a:t>
            </a:r>
            <a:endParaRPr lang="en-US" dirty="0">
              <a:solidFill>
                <a:srgbClr val="00385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2800" b="1" dirty="0" smtClean="0">
                <a:solidFill>
                  <a:srgbClr val="00385E"/>
                </a:solidFill>
              </a:rPr>
              <a:t>Cost/Benefit Assessment (CBA)</a:t>
            </a:r>
            <a:endParaRPr lang="en-US" sz="2800" b="1" dirty="0">
              <a:solidFill>
                <a:srgbClr val="00385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5423" y="2171699"/>
            <a:ext cx="6543675" cy="28623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Executive Summary of Brattle’s 12/21/2015 Report:</a:t>
            </a:r>
          </a:p>
          <a:p>
            <a:endParaRPr lang="en-US" sz="2000" dirty="0"/>
          </a:p>
          <a:p>
            <a:r>
              <a:rPr lang="en-US" sz="2000" i="1" dirty="0" smtClean="0"/>
              <a:t>“In </a:t>
            </a:r>
            <a:r>
              <a:rPr lang="en-US" sz="2000" i="1" dirty="0"/>
              <a:t>summary, we found that FAS is good market design, and it </a:t>
            </a:r>
            <a:r>
              <a:rPr lang="en-US" sz="2000" i="1" dirty="0" smtClean="0"/>
              <a:t>offers </a:t>
            </a:r>
            <a:r>
              <a:rPr lang="en-US" sz="2000" i="1" dirty="0"/>
              <a:t>economic benefits on the order of 10 times the implementation costs.  FAS will also improve reliability and provide </a:t>
            </a:r>
            <a:r>
              <a:rPr lang="en-US" sz="2000" i="1" dirty="0" smtClean="0"/>
              <a:t>greater flexibility </a:t>
            </a:r>
            <a:r>
              <a:rPr lang="en-US" sz="2000" i="1" dirty="0"/>
              <a:t>for meeting reliability needs as system conditions and </a:t>
            </a:r>
            <a:r>
              <a:rPr lang="en-US" sz="2000" i="1" dirty="0" smtClean="0"/>
              <a:t>resource capabilities </a:t>
            </a:r>
            <a:r>
              <a:rPr lang="en-US" sz="2000" i="1" dirty="0"/>
              <a:t>evolve</a:t>
            </a:r>
            <a:r>
              <a:rPr lang="en-US" sz="2000" i="1" dirty="0" smtClean="0"/>
              <a:t>.”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946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971549"/>
            <a:ext cx="6105525" cy="4885203"/>
          </a:xfrm>
        </p:spPr>
        <p:txBody>
          <a:bodyPr/>
          <a:lstStyle/>
          <a:p>
            <a:r>
              <a:rPr lang="en-US" dirty="0" smtClean="0">
                <a:solidFill>
                  <a:srgbClr val="00385E"/>
                </a:solidFill>
              </a:rPr>
              <a:t>Not initially included in Protocol change</a:t>
            </a:r>
          </a:p>
          <a:p>
            <a:r>
              <a:rPr lang="en-US" dirty="0" smtClean="0">
                <a:solidFill>
                  <a:srgbClr val="00385E"/>
                </a:solidFill>
              </a:rPr>
              <a:t>Holding series of workshops to flesh out details</a:t>
            </a:r>
          </a:p>
          <a:p>
            <a:endParaRPr lang="en-US" dirty="0">
              <a:solidFill>
                <a:srgbClr val="00385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l"/>
            <a:r>
              <a:rPr lang="en-US" sz="2800" b="1" dirty="0" smtClean="0">
                <a:solidFill>
                  <a:srgbClr val="00385E"/>
                </a:solidFill>
              </a:rPr>
              <a:t>Synchronous Inertia Service (SIR)</a:t>
            </a:r>
            <a:endParaRPr lang="en-US" sz="2800" b="1" dirty="0">
              <a:solidFill>
                <a:srgbClr val="00385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pic>
        <p:nvPicPr>
          <p:cNvPr id="1026" name="Picture 2" descr="C:\Users\dwoodfin\AppData\Local\Microsoft\Windows\Temporary Internet Files\Content.IE5\F0RKBKB7\aircraft carrier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662152"/>
            <a:ext cx="24955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woodfin\AppData\Local\Microsoft\Windows\Temporary Internet Files\Content.IE5\D3HWVW7Z\red-tandem-canoe-wooden-seats-yoke-isolated-white-clipping-path-39071209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960938"/>
            <a:ext cx="2124075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66725" y="2486025"/>
            <a:ext cx="8229600" cy="32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85E"/>
                </a:solidFill>
              </a:rPr>
              <a:t>Separate service should be more </a:t>
            </a:r>
            <a:r>
              <a:rPr lang="en-US" dirty="0" smtClean="0">
                <a:solidFill>
                  <a:srgbClr val="00385E"/>
                </a:solidFill>
              </a:rPr>
              <a:t>efficient </a:t>
            </a:r>
            <a:r>
              <a:rPr lang="en-US" dirty="0">
                <a:solidFill>
                  <a:srgbClr val="00385E"/>
                </a:solidFill>
              </a:rPr>
              <a:t>way to get </a:t>
            </a:r>
            <a:r>
              <a:rPr lang="en-US" dirty="0" smtClean="0">
                <a:solidFill>
                  <a:srgbClr val="00385E"/>
                </a:solidFill>
              </a:rPr>
              <a:t>inertia than by Reliability Unit Commitment or by procuring additional PFR to commit additional synchronous generation</a:t>
            </a:r>
          </a:p>
          <a:p>
            <a:pPr lvl="1"/>
            <a:r>
              <a:rPr lang="en-US" dirty="0" smtClean="0">
                <a:solidFill>
                  <a:srgbClr val="00385E"/>
                </a:solidFill>
              </a:rPr>
              <a:t>Unbundles provision of synchronous inertia from requirements for PFR</a:t>
            </a:r>
          </a:p>
          <a:p>
            <a:r>
              <a:rPr lang="en-US" dirty="0" smtClean="0">
                <a:solidFill>
                  <a:srgbClr val="00385E"/>
                </a:solidFill>
              </a:rPr>
              <a:t>Workshops will also look at whether “super-fast” FFR could lower need for inertia service </a:t>
            </a:r>
            <a:endParaRPr lang="en-US" dirty="0">
              <a:solidFill>
                <a:srgbClr val="003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385E"/>
                </a:solidFill>
              </a:rPr>
              <a:t>Why Go FAST?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1891" y="973777"/>
            <a:ext cx="7968343" cy="4939661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385E"/>
                </a:solidFill>
              </a:rPr>
              <a:t>Specifies a holistic set of distinct Ancillary Services needed to meet the changing technical needs of the ERCOT System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385E"/>
                </a:solidFill>
              </a:rPr>
              <a:t>Provides efficient, market-based procurement process to obtain these services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385E"/>
                </a:solidFill>
              </a:rPr>
              <a:t>Provides a coordinated transition to meet these needs instead of a piecemeal approach</a:t>
            </a:r>
          </a:p>
        </p:txBody>
      </p:sp>
      <p:pic>
        <p:nvPicPr>
          <p:cNvPr id="5" name="Picture 2" descr="C:\Users\dwoodfin\Downloads\photo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9724" r="32188"/>
          <a:stretch/>
        </p:blipFill>
        <p:spPr bwMode="auto">
          <a:xfrm>
            <a:off x="6284027" y="3860284"/>
            <a:ext cx="1977104" cy="24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355" y="4504536"/>
            <a:ext cx="2837842" cy="17930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385E"/>
                </a:solidFill>
              </a:rPr>
              <a:t>“Ancillary” Services (AS)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9413" y="3390899"/>
            <a:ext cx="83073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6088" y="859387"/>
            <a:ext cx="8393112" cy="18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rgbClr val="002060"/>
                </a:solidFill>
              </a:rPr>
              <a:t>The 5-minute dispatch alone does not ensure that sufficient resources with appropriate characteristics are available to meet reliability requirements</a:t>
            </a:r>
          </a:p>
          <a:p>
            <a:pPr marL="1028700" lvl="1"/>
            <a:r>
              <a:rPr lang="en-US" altLang="en-US" dirty="0" smtClean="0">
                <a:solidFill>
                  <a:srgbClr val="002060"/>
                </a:solidFill>
              </a:rPr>
              <a:t>Additional mechanisms, which are “ancillary” to the energy market, are needed to help maintain balance</a:t>
            </a:r>
          </a:p>
          <a:p>
            <a:r>
              <a:rPr lang="en-US" altLang="en-US" dirty="0" smtClean="0">
                <a:solidFill>
                  <a:srgbClr val="002060"/>
                </a:solidFill>
              </a:rPr>
              <a:t>The </a:t>
            </a:r>
            <a:r>
              <a:rPr lang="en-US" altLang="en-US" dirty="0">
                <a:solidFill>
                  <a:srgbClr val="002060"/>
                </a:solidFill>
              </a:rPr>
              <a:t>procurement of </a:t>
            </a:r>
            <a:r>
              <a:rPr lang="en-US" altLang="en-US" dirty="0" smtClean="0">
                <a:solidFill>
                  <a:srgbClr val="002060"/>
                </a:solidFill>
              </a:rPr>
              <a:t>Ancillary </a:t>
            </a:r>
            <a:r>
              <a:rPr lang="en-US" altLang="en-US" dirty="0">
                <a:solidFill>
                  <a:srgbClr val="002060"/>
                </a:solidFill>
              </a:rPr>
              <a:t>Services ensures that sufficient resources are on-line, or able to be brought on-line in a timely manner, with appropriate characteristics to provide </a:t>
            </a:r>
            <a:r>
              <a:rPr lang="en-US" altLang="en-US" dirty="0" smtClean="0">
                <a:solidFill>
                  <a:srgbClr val="002060"/>
                </a:solidFill>
              </a:rPr>
              <a:t>continual instantaneous rebalancing</a:t>
            </a:r>
          </a:p>
          <a:p>
            <a:pPr marL="1028700" lvl="2" indent="-285750">
              <a:buFont typeface="Arial" panose="020B0604020202020204" pitchFamily="34" charset="0"/>
              <a:buChar char="−"/>
            </a:pPr>
            <a:r>
              <a:rPr lang="en-US" altLang="en-US" dirty="0">
                <a:solidFill>
                  <a:srgbClr val="002060"/>
                </a:solidFill>
              </a:rPr>
              <a:t>Ancillary Services ensure that ERCOT can balance any additional variability that is not covered by the energy </a:t>
            </a:r>
            <a:r>
              <a:rPr lang="en-US" altLang="en-US" dirty="0" smtClean="0">
                <a:solidFill>
                  <a:srgbClr val="002060"/>
                </a:solidFill>
              </a:rPr>
              <a:t>market without frequency getting too far off 60 Hz too often</a:t>
            </a:r>
          </a:p>
        </p:txBody>
      </p:sp>
    </p:spTree>
    <p:extLst>
      <p:ext uri="{BB962C8B-B14F-4D97-AF65-F5344CB8AC3E}">
        <p14:creationId xmlns:p14="http://schemas.microsoft.com/office/powerpoint/2010/main" val="34514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413" y="1152525"/>
            <a:ext cx="2957512" cy="582613"/>
          </a:xfrm>
          <a:prstGeom prst="rect">
            <a:avLst/>
          </a:prstGeom>
          <a:solidFill>
            <a:srgbClr val="00666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Regulation 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8463" y="1797049"/>
            <a:ext cx="2957512" cy="582613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Regulation Down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7200" y="-193309"/>
            <a:ext cx="8229600" cy="812801"/>
          </a:xfrm>
        </p:spPr>
        <p:txBody>
          <a:bodyPr anchor="b"/>
          <a:lstStyle/>
          <a:p>
            <a:pPr algn="l"/>
            <a:r>
              <a:rPr lang="en-US" altLang="en-US" sz="2800" b="1" dirty="0" smtClean="0">
                <a:solidFill>
                  <a:srgbClr val="00385E"/>
                </a:solidFill>
              </a:rPr>
              <a:t>Current Ancillary Services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71587" y="5321300"/>
            <a:ext cx="1211263" cy="552450"/>
          </a:xfrm>
          <a:prstGeom prst="rect">
            <a:avLst/>
          </a:prstGeom>
          <a:solidFill>
            <a:srgbClr val="3366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Non-Spin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71587" y="4049712"/>
            <a:ext cx="1220787" cy="55245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Responsive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pic>
        <p:nvPicPr>
          <p:cNvPr id="41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81" y="773205"/>
            <a:ext cx="3237344" cy="25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304381"/>
            <a:ext cx="4597400" cy="2846387"/>
          </a:xfrm>
          <a:prstGeom prst="rect">
            <a:avLst/>
          </a:prstGeom>
          <a:noFill/>
          <a:ln w="9525">
            <a:solidFill>
              <a:srgbClr val="00385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>
          <a:xfrm>
            <a:off x="3505200" y="1073149"/>
            <a:ext cx="485775" cy="1352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>
            <a:off x="3505200" y="3649662"/>
            <a:ext cx="485775" cy="1352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2" idx="0"/>
            <a:endCxn id="33" idx="2"/>
          </p:cNvCxnSpPr>
          <p:nvPr/>
        </p:nvCxnSpPr>
        <p:spPr>
          <a:xfrm flipV="1">
            <a:off x="1877219" y="4602162"/>
            <a:ext cx="4762" cy="71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solidFill>
                  <a:srgbClr val="00385E"/>
                </a:solidFill>
              </a:rPr>
              <a:t>History of Current AS Framework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211350"/>
            <a:ext cx="4109460" cy="40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0095" y="895989"/>
            <a:ext cx="334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Installed Capacity by Unit 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1293584"/>
            <a:ext cx="3660197" cy="29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6369" y="4480322"/>
            <a:ext cx="4340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85E"/>
                </a:solidFill>
              </a:rPr>
              <a:t>This is the world for which the current set of Ancillary Services was designed in the late 1990s</a:t>
            </a:r>
            <a:endParaRPr lang="en-US" sz="2400" dirty="0">
              <a:solidFill>
                <a:srgbClr val="00385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solidFill>
                  <a:srgbClr val="00385E"/>
                </a:solidFill>
              </a:rPr>
              <a:t>Changing Resource Mix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211350"/>
            <a:ext cx="4109460" cy="40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68" y="1221369"/>
            <a:ext cx="4099969" cy="40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1141" y="494198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1990s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57138" y="49419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9644" y="895989"/>
            <a:ext cx="334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Installed Capacity by Unit Type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4381995" y="3063834"/>
            <a:ext cx="771896" cy="5225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e 8"/>
          <p:cNvSpPr/>
          <p:nvPr/>
        </p:nvSpPr>
        <p:spPr>
          <a:xfrm rot="16200000">
            <a:off x="866899" y="1674420"/>
            <a:ext cx="3146961" cy="3170711"/>
          </a:xfrm>
          <a:prstGeom prst="pie">
            <a:avLst>
              <a:gd name="adj1" fmla="val 0"/>
              <a:gd name="adj2" fmla="val 16196742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rot="16200000">
            <a:off x="5420596" y="1704110"/>
            <a:ext cx="3146961" cy="3170711"/>
          </a:xfrm>
          <a:prstGeom prst="pie">
            <a:avLst>
              <a:gd name="adj1" fmla="val 0"/>
              <a:gd name="adj2" fmla="val 7944903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385E"/>
                </a:solidFill>
              </a:rPr>
              <a:t>Goal of Redesign Effort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525" y="1282700"/>
            <a:ext cx="29591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00385E"/>
                </a:solidFill>
                <a:latin typeface="+mn-lt"/>
                <a:cs typeface="+mn-cs"/>
              </a:rPr>
              <a:t>Current AS Framework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Based on capabilities of conventional steam generating units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Unique services bundled together due to inherent capabilities of conventional units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Mix of compensated and uncompensated services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New technologies are cobbled on, with difficulty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4075" y="863600"/>
            <a:ext cx="31242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00385E"/>
                </a:solidFill>
                <a:latin typeface="+mn-lt"/>
                <a:cs typeface="+mn-cs"/>
              </a:rPr>
              <a:t>Future AS Framework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Technology neutral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Market-based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Based on fundamental needs of the system, not resource characteristics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Unbundled services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rgbClr val="00385E"/>
                </a:solidFill>
                <a:latin typeface="+mn-lt"/>
                <a:cs typeface="+mn-cs"/>
              </a:rPr>
              <a:t>Flexible for new </a:t>
            </a:r>
            <a:r>
              <a:rPr lang="en-US" dirty="0" smtClean="0">
                <a:solidFill>
                  <a:srgbClr val="00385E"/>
                </a:solidFill>
                <a:latin typeface="+mn-lt"/>
                <a:cs typeface="+mn-cs"/>
              </a:rPr>
              <a:t>technologies</a:t>
            </a:r>
            <a:endParaRPr lang="en-US" dirty="0">
              <a:solidFill>
                <a:srgbClr val="00385E"/>
              </a:solidFill>
              <a:latin typeface="+mn-lt"/>
              <a:cs typeface="+mn-cs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1893888" y="1427163"/>
            <a:ext cx="3729037" cy="3830637"/>
            <a:chOff x="1893721" y="1426470"/>
            <a:chExt cx="3728801" cy="383133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622522" y="1426470"/>
              <a:ext cx="0" cy="870107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18" idx="6"/>
            </p:cNvCxnSpPr>
            <p:nvPr/>
          </p:nvCxnSpPr>
          <p:spPr>
            <a:xfrm flipV="1">
              <a:off x="1893721" y="4190807"/>
              <a:ext cx="2589048" cy="1066993"/>
            </a:xfrm>
            <a:prstGeom prst="bentConnector3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 flipV="1">
              <a:off x="3341429" y="2296577"/>
              <a:ext cx="2281093" cy="189423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1708150" y="5895975"/>
            <a:ext cx="4321175" cy="0"/>
          </a:xfrm>
          <a:prstGeom prst="straightConnector1">
            <a:avLst/>
          </a:prstGeom>
          <a:ln>
            <a:solidFill>
              <a:schemeClr val="tx2">
                <a:lumMod val="25000"/>
                <a:lumOff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56238" y="5541963"/>
            <a:ext cx="885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cs typeface="+mn-cs"/>
              </a:rPr>
              <a:t>3+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7175" y="5541963"/>
            <a:ext cx="544513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cs typeface="+mn-cs"/>
              </a:rPr>
              <a:t>Now</a:t>
            </a:r>
          </a:p>
        </p:txBody>
      </p:sp>
      <p:sp>
        <p:nvSpPr>
          <p:cNvPr id="18" name="Oval 17"/>
          <p:cNvSpPr/>
          <p:nvPr/>
        </p:nvSpPr>
        <p:spPr>
          <a:xfrm>
            <a:off x="1588921" y="51054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5393458" y="1197870"/>
            <a:ext cx="457200" cy="457200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CC99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619500" y="3581400"/>
            <a:ext cx="495300" cy="6096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You Are Here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56238" y="5410200"/>
            <a:ext cx="442912" cy="485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88038" y="5219700"/>
            <a:ext cx="885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  <a:latin typeface="+mn-lt"/>
                <a:cs typeface="+mn-cs"/>
              </a:rPr>
              <a:t>6+ 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+mn-cs"/>
              </a:rPr>
              <a:t>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385E"/>
                </a:solidFill>
              </a:rPr>
              <a:t>Drivers for Strategic Redesign of AS Framework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1891" y="973777"/>
            <a:ext cx="7885215" cy="4939661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385E"/>
                </a:solidFill>
              </a:rPr>
              <a:t>Align the AS framework with the changing technical needs of the ERCOT System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385E"/>
                </a:solidFill>
              </a:rPr>
              <a:t>Remove barriers to entry for new resource types that could meet the fundamental requirements for  AS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385E"/>
                </a:solidFill>
              </a:rPr>
              <a:t>Improve the efficiency in AS procurement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2" t="17835" r="22267" b="33171"/>
          <a:stretch/>
        </p:blipFill>
        <p:spPr bwMode="auto">
          <a:xfrm>
            <a:off x="3593173" y="4013858"/>
            <a:ext cx="2610620" cy="16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92" y="3050733"/>
            <a:ext cx="1418214" cy="261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4" t="24968" r="332" b="18344"/>
          <a:stretch/>
        </p:blipFill>
        <p:spPr bwMode="auto">
          <a:xfrm>
            <a:off x="1045028" y="3817915"/>
            <a:ext cx="1986240" cy="185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7200" y="-193309"/>
            <a:ext cx="8229600" cy="812801"/>
          </a:xfrm>
        </p:spPr>
        <p:txBody>
          <a:bodyPr anchor="b"/>
          <a:lstStyle/>
          <a:p>
            <a:pPr algn="l"/>
            <a:r>
              <a:rPr lang="en-US" altLang="en-US" sz="2800" b="1" dirty="0" smtClean="0">
                <a:solidFill>
                  <a:srgbClr val="00385E"/>
                </a:solidFill>
              </a:rPr>
              <a:t>Proposed Future Ancillary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1900" y="681038"/>
            <a:ext cx="5067300" cy="52816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13" y="665163"/>
            <a:ext cx="3243262" cy="52800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413" y="1152525"/>
            <a:ext cx="2957512" cy="582613"/>
          </a:xfrm>
          <a:prstGeom prst="rect">
            <a:avLst/>
          </a:prstGeom>
          <a:solidFill>
            <a:srgbClr val="008373">
              <a:lumMod val="7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Regulation Up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Fast-Responding Regulation 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4925" y="642938"/>
            <a:ext cx="1082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56BB8">
                    <a:lumMod val="75000"/>
                  </a:srgbClr>
                </a:solidFill>
                <a:cs typeface="+mn-cs"/>
              </a:rPr>
              <a:t>Current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000" y="681038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56BB8">
                    <a:lumMod val="75000"/>
                  </a:srgbClr>
                </a:solidFill>
                <a:cs typeface="+mn-cs"/>
              </a:rPr>
              <a:t>Proposed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4000" y="2667000"/>
            <a:ext cx="2662238" cy="304800"/>
          </a:xfrm>
          <a:prstGeom prst="rect">
            <a:avLst/>
          </a:prstGeom>
          <a:solidFill>
            <a:srgbClr val="00837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 Frequency Response 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4313" y="3344863"/>
            <a:ext cx="2663825" cy="358775"/>
          </a:xfrm>
          <a:prstGeom prst="rect">
            <a:avLst/>
          </a:prstGeom>
          <a:solidFill>
            <a:srgbClr val="1F8A4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Primary Frequency Response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3752850"/>
            <a:ext cx="2662238" cy="276225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Contingency Reserves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87813" y="5570538"/>
            <a:ext cx="2663825" cy="273050"/>
          </a:xfrm>
          <a:prstGeom prst="rect">
            <a:avLst/>
          </a:prstGeom>
          <a:solidFill>
            <a:srgbClr val="056BB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Synchronous Inertial Response</a:t>
            </a:r>
          </a:p>
        </p:txBody>
      </p:sp>
      <p:cxnSp>
        <p:nvCxnSpPr>
          <p:cNvPr id="9229" name="Elbow Connector 14"/>
          <p:cNvCxnSpPr>
            <a:cxnSpLocks noChangeShapeType="1"/>
          </p:cNvCxnSpPr>
          <p:nvPr/>
        </p:nvCxnSpPr>
        <p:spPr bwMode="auto">
          <a:xfrm flipV="1">
            <a:off x="1990725" y="2954338"/>
            <a:ext cx="2033588" cy="569912"/>
          </a:xfrm>
          <a:prstGeom prst="bentConnector3">
            <a:avLst>
              <a:gd name="adj1" fmla="val 50583"/>
            </a:avLst>
          </a:prstGeom>
          <a:noFill/>
          <a:ln w="38100" algn="ctr">
            <a:solidFill>
              <a:srgbClr val="96969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Elbow Connector 15"/>
          <p:cNvCxnSpPr>
            <a:cxnSpLocks noChangeShapeType="1"/>
          </p:cNvCxnSpPr>
          <p:nvPr/>
        </p:nvCxnSpPr>
        <p:spPr bwMode="auto">
          <a:xfrm>
            <a:off x="1990725" y="3524250"/>
            <a:ext cx="2073275" cy="5207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96969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Arrow Connector 16"/>
          <p:cNvCxnSpPr>
            <a:cxnSpLocks noChangeShapeType="1"/>
            <a:stCxn id="34" idx="3"/>
          </p:cNvCxnSpPr>
          <p:nvPr/>
        </p:nvCxnSpPr>
        <p:spPr bwMode="auto">
          <a:xfrm>
            <a:off x="3336925" y="2088357"/>
            <a:ext cx="582613" cy="0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17"/>
          <p:cNvCxnSpPr>
            <a:cxnSpLocks noChangeShapeType="1"/>
            <a:endCxn id="12" idx="1"/>
          </p:cNvCxnSpPr>
          <p:nvPr/>
        </p:nvCxnSpPr>
        <p:spPr bwMode="auto">
          <a:xfrm>
            <a:off x="2455863" y="3524250"/>
            <a:ext cx="1568450" cy="0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4068763" y="4692650"/>
            <a:ext cx="2662237" cy="31432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Supplemental Reserves 1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934200" y="1627188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dirty="0" smtClean="0">
                <a:solidFill>
                  <a:prstClr val="black"/>
                </a:solidFill>
              </a:rPr>
              <a:t>Mostly unchanged</a:t>
            </a: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6751638" y="2646363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59.8 Hz, Limited duration</a:t>
            </a: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740525" y="3027363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59.7 Hz, Longer duration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8600" y="3000375"/>
            <a:ext cx="2733675" cy="304800"/>
          </a:xfrm>
          <a:prstGeom prst="rect">
            <a:avLst/>
          </a:prstGeom>
          <a:solidFill>
            <a:srgbClr val="00837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 Frequency Response 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24313" y="4056063"/>
            <a:ext cx="2652712" cy="276225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Contingency Reserves 2</a:t>
            </a:r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6772275" y="373697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dirty="0" smtClean="0">
                <a:solidFill>
                  <a:prstClr val="black"/>
                </a:solidFill>
              </a:rPr>
              <a:t>SCED-dispatched</a:t>
            </a:r>
          </a:p>
        </p:txBody>
      </p:sp>
      <p:sp>
        <p:nvSpPr>
          <p:cNvPr id="26" name="TextBox 52"/>
          <p:cNvSpPr txBox="1">
            <a:spLocks noChangeArrowheads="1"/>
          </p:cNvSpPr>
          <p:nvPr/>
        </p:nvSpPr>
        <p:spPr bwMode="auto">
          <a:xfrm>
            <a:off x="6731000" y="405606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Manually dispatched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64000" y="5062538"/>
            <a:ext cx="2667000" cy="31432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Supplemental Reserves 2</a:t>
            </a:r>
          </a:p>
        </p:txBody>
      </p: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6751638" y="4719638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SCED-dispatched</a:t>
            </a: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6740525" y="505936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Manually dispatched</a:t>
            </a:r>
          </a:p>
        </p:txBody>
      </p:sp>
      <p:cxnSp>
        <p:nvCxnSpPr>
          <p:cNvPr id="9244" name="Straight Arrow Connector 29"/>
          <p:cNvCxnSpPr>
            <a:cxnSpLocks noChangeShapeType="1"/>
            <a:stCxn id="32" idx="3"/>
          </p:cNvCxnSpPr>
          <p:nvPr/>
        </p:nvCxnSpPr>
        <p:spPr bwMode="auto">
          <a:xfrm>
            <a:off x="2452688" y="5013325"/>
            <a:ext cx="1622425" cy="4763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61"/>
          <p:cNvSpPr txBox="1">
            <a:spLocks noChangeArrowheads="1"/>
          </p:cNvSpPr>
          <p:nvPr/>
        </p:nvSpPr>
        <p:spPr bwMode="auto">
          <a:xfrm>
            <a:off x="6740525" y="553561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kern="0" smtClean="0">
                <a:solidFill>
                  <a:prstClr val="black"/>
                </a:solidFill>
              </a:rPr>
              <a:t>Ongoing development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41425" y="4737100"/>
            <a:ext cx="1211263" cy="552450"/>
          </a:xfrm>
          <a:prstGeom prst="rect">
            <a:avLst/>
          </a:prstGeom>
          <a:solidFill>
            <a:srgbClr val="3366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Non-Spin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66813" y="3236913"/>
            <a:ext cx="1220787" cy="55245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Responsive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9413" y="1781175"/>
            <a:ext cx="2957512" cy="614363"/>
          </a:xfrm>
          <a:prstGeom prst="rect">
            <a:avLst/>
          </a:prstGeom>
          <a:solidFill>
            <a:srgbClr val="E5E5E2">
              <a:lumMod val="2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Regulation Down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Fast-Responding Regulation Down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19538" y="1131888"/>
            <a:ext cx="2992437" cy="291306"/>
          </a:xfrm>
          <a:prstGeom prst="rect">
            <a:avLst/>
          </a:prstGeom>
          <a:solidFill>
            <a:srgbClr val="FDC709">
              <a:lumMod val="40000"/>
              <a:lumOff val="60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Up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19538" y="1781175"/>
            <a:ext cx="2992437" cy="307181"/>
          </a:xfrm>
          <a:prstGeom prst="rect">
            <a:avLst/>
          </a:prstGeom>
          <a:solidFill>
            <a:srgbClr val="E5E5E2">
              <a:lumMod val="7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Down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2050" y="1423194"/>
            <a:ext cx="2989925" cy="3119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Fast-Responding Regulation Up</a:t>
            </a:r>
          </a:p>
        </p:txBody>
      </p:sp>
      <p:cxnSp>
        <p:nvCxnSpPr>
          <p:cNvPr id="39" name="Straight Arrow Connector 16"/>
          <p:cNvCxnSpPr>
            <a:cxnSpLocks noChangeShapeType="1"/>
            <a:stCxn id="8" idx="3"/>
          </p:cNvCxnSpPr>
          <p:nvPr/>
        </p:nvCxnSpPr>
        <p:spPr bwMode="auto">
          <a:xfrm>
            <a:off x="3336925" y="1443832"/>
            <a:ext cx="606449" cy="4146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944276" y="2081611"/>
            <a:ext cx="2967700" cy="31194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Fast-Responding 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Down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cxnSp>
        <p:nvCxnSpPr>
          <p:cNvPr id="41" name="Straight Arrow Connector 29"/>
          <p:cNvCxnSpPr>
            <a:cxnSpLocks noChangeShapeType="1"/>
          </p:cNvCxnSpPr>
          <p:nvPr/>
        </p:nvCxnSpPr>
        <p:spPr bwMode="auto">
          <a:xfrm flipV="1">
            <a:off x="2455863" y="4044951"/>
            <a:ext cx="1568450" cy="973137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615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1" grpId="0"/>
      <p:bldP spid="35" grpId="0" animBg="1"/>
      <p:bldP spid="36" grpId="0" animBg="1"/>
      <p:bldP spid="3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771900" y="681038"/>
            <a:ext cx="5067300" cy="528161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457200" y="-193309"/>
            <a:ext cx="8229600" cy="812801"/>
          </a:xfrm>
        </p:spPr>
        <p:txBody>
          <a:bodyPr anchor="b"/>
          <a:lstStyle/>
          <a:p>
            <a:pPr algn="l"/>
            <a:r>
              <a:rPr lang="en-US" altLang="en-US" sz="2800" b="1" dirty="0" smtClean="0">
                <a:solidFill>
                  <a:srgbClr val="00385E"/>
                </a:solidFill>
              </a:rPr>
              <a:t>4 </a:t>
            </a:r>
            <a:r>
              <a:rPr lang="en-US" altLang="en-US" sz="2800" b="1" dirty="0" smtClean="0">
                <a:solidFill>
                  <a:srgbClr val="00385E"/>
                </a:solidFill>
              </a:rPr>
              <a:t>to 5</a:t>
            </a:r>
            <a:endParaRPr lang="en-US" altLang="en-US" sz="2800" b="1" dirty="0" smtClean="0">
              <a:solidFill>
                <a:srgbClr val="0038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013" y="665163"/>
            <a:ext cx="3243262" cy="52800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413" y="1152525"/>
            <a:ext cx="2957512" cy="582613"/>
          </a:xfrm>
          <a:prstGeom prst="rect">
            <a:avLst/>
          </a:prstGeom>
          <a:solidFill>
            <a:srgbClr val="008373">
              <a:lumMod val="7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Regulation Up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Fast-Responding Regulation 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4925" y="642938"/>
            <a:ext cx="1082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56BB8">
                    <a:lumMod val="75000"/>
                  </a:srgbClr>
                </a:solidFill>
                <a:cs typeface="+mn-cs"/>
              </a:rPr>
              <a:t>Current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000" y="681038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56BB8">
                    <a:lumMod val="75000"/>
                  </a:srgbClr>
                </a:solidFill>
                <a:cs typeface="+mn-cs"/>
              </a:rPr>
              <a:t>Proposed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4000" y="2667000"/>
            <a:ext cx="2662238" cy="304800"/>
          </a:xfrm>
          <a:prstGeom prst="rect">
            <a:avLst/>
          </a:prstGeom>
          <a:solidFill>
            <a:srgbClr val="00837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 Frequency Response 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4313" y="3344863"/>
            <a:ext cx="2663825" cy="358775"/>
          </a:xfrm>
          <a:prstGeom prst="rect">
            <a:avLst/>
          </a:prstGeom>
          <a:solidFill>
            <a:srgbClr val="1F8A4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Primary Frequency Response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3752850"/>
            <a:ext cx="2662238" cy="276225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Contingency Reserves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87813" y="5570538"/>
            <a:ext cx="2663825" cy="273050"/>
          </a:xfrm>
          <a:prstGeom prst="rect">
            <a:avLst/>
          </a:prstGeom>
          <a:solidFill>
            <a:srgbClr val="056BB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Synchronous Inertial Response</a:t>
            </a:r>
          </a:p>
        </p:txBody>
      </p:sp>
      <p:cxnSp>
        <p:nvCxnSpPr>
          <p:cNvPr id="9229" name="Elbow Connector 14"/>
          <p:cNvCxnSpPr>
            <a:cxnSpLocks noChangeShapeType="1"/>
          </p:cNvCxnSpPr>
          <p:nvPr/>
        </p:nvCxnSpPr>
        <p:spPr bwMode="auto">
          <a:xfrm flipV="1">
            <a:off x="1990725" y="2954338"/>
            <a:ext cx="2033588" cy="569912"/>
          </a:xfrm>
          <a:prstGeom prst="bentConnector3">
            <a:avLst>
              <a:gd name="adj1" fmla="val 50583"/>
            </a:avLst>
          </a:prstGeom>
          <a:noFill/>
          <a:ln w="38100" algn="ctr">
            <a:solidFill>
              <a:srgbClr val="96969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Elbow Connector 15"/>
          <p:cNvCxnSpPr>
            <a:cxnSpLocks noChangeShapeType="1"/>
          </p:cNvCxnSpPr>
          <p:nvPr/>
        </p:nvCxnSpPr>
        <p:spPr bwMode="auto">
          <a:xfrm>
            <a:off x="1990725" y="3524250"/>
            <a:ext cx="2073275" cy="5207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969696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Straight Arrow Connector 16"/>
          <p:cNvCxnSpPr>
            <a:cxnSpLocks noChangeShapeType="1"/>
            <a:stCxn id="34" idx="3"/>
          </p:cNvCxnSpPr>
          <p:nvPr/>
        </p:nvCxnSpPr>
        <p:spPr bwMode="auto">
          <a:xfrm>
            <a:off x="3336925" y="2088357"/>
            <a:ext cx="582613" cy="0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Straight Arrow Connector 17"/>
          <p:cNvCxnSpPr>
            <a:cxnSpLocks noChangeShapeType="1"/>
            <a:endCxn id="12" idx="1"/>
          </p:cNvCxnSpPr>
          <p:nvPr/>
        </p:nvCxnSpPr>
        <p:spPr bwMode="auto">
          <a:xfrm>
            <a:off x="2455863" y="3524250"/>
            <a:ext cx="1568450" cy="0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4068763" y="4692650"/>
            <a:ext cx="2662237" cy="31432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Supplemental Reserves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8600" y="3000375"/>
            <a:ext cx="2733675" cy="304800"/>
          </a:xfrm>
          <a:prstGeom prst="rect">
            <a:avLst/>
          </a:prstGeom>
          <a:solidFill>
            <a:srgbClr val="008373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 Frequency Response 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24313" y="4056063"/>
            <a:ext cx="2652712" cy="276225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Contingency Reserves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64000" y="5062538"/>
            <a:ext cx="2667000" cy="314325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Supplemental Reserves 2</a:t>
            </a:r>
          </a:p>
        </p:txBody>
      </p:sp>
      <p:cxnSp>
        <p:nvCxnSpPr>
          <p:cNvPr id="9244" name="Straight Arrow Connector 29"/>
          <p:cNvCxnSpPr>
            <a:cxnSpLocks noChangeShapeType="1"/>
            <a:stCxn id="32" idx="3"/>
          </p:cNvCxnSpPr>
          <p:nvPr/>
        </p:nvCxnSpPr>
        <p:spPr bwMode="auto">
          <a:xfrm>
            <a:off x="2452688" y="5013325"/>
            <a:ext cx="1622425" cy="4763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1241425" y="4737100"/>
            <a:ext cx="1211263" cy="552450"/>
          </a:xfrm>
          <a:prstGeom prst="rect">
            <a:avLst/>
          </a:prstGeom>
          <a:solidFill>
            <a:srgbClr val="3366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Non-Spin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66813" y="3236913"/>
            <a:ext cx="1220787" cy="55245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Responsive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9413" y="1781175"/>
            <a:ext cx="2957512" cy="614363"/>
          </a:xfrm>
          <a:prstGeom prst="rect">
            <a:avLst/>
          </a:prstGeom>
          <a:solidFill>
            <a:srgbClr val="E5E5E2">
              <a:lumMod val="2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Regulation Down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Arial"/>
              </a:rPr>
              <a:t>Fast-Responding Regulation Down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19538" y="1131888"/>
            <a:ext cx="2992437" cy="291306"/>
          </a:xfrm>
          <a:prstGeom prst="rect">
            <a:avLst/>
          </a:prstGeom>
          <a:solidFill>
            <a:srgbClr val="FDC709">
              <a:lumMod val="40000"/>
              <a:lumOff val="60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Up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19538" y="1781175"/>
            <a:ext cx="2992437" cy="307181"/>
          </a:xfrm>
          <a:prstGeom prst="rect">
            <a:avLst/>
          </a:prstGeom>
          <a:solidFill>
            <a:srgbClr val="E5E5E2">
              <a:lumMod val="75000"/>
            </a:srgbClr>
          </a:solidFill>
          <a:ln w="25400" cap="flat" cmpd="sng" algn="ctr">
            <a:solidFill>
              <a:srgbClr val="00385E">
                <a:lumMod val="10000"/>
                <a:lumOff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Down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2050" y="1423194"/>
            <a:ext cx="2989925" cy="3119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Fast-Responding Regulation Up</a:t>
            </a:r>
          </a:p>
        </p:txBody>
      </p:sp>
      <p:cxnSp>
        <p:nvCxnSpPr>
          <p:cNvPr id="39" name="Straight Arrow Connector 16"/>
          <p:cNvCxnSpPr>
            <a:cxnSpLocks noChangeShapeType="1"/>
            <a:stCxn id="8" idx="3"/>
          </p:cNvCxnSpPr>
          <p:nvPr/>
        </p:nvCxnSpPr>
        <p:spPr bwMode="auto">
          <a:xfrm>
            <a:off x="3336925" y="1443832"/>
            <a:ext cx="606449" cy="4146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944276" y="2081611"/>
            <a:ext cx="2967700" cy="31194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/>
              </a:rPr>
              <a:t>Fast-Responding Regulation </a:t>
            </a:r>
            <a:r>
              <a:rPr lang="en-US" sz="1400" kern="0" dirty="0" smtClean="0">
                <a:solidFill>
                  <a:prstClr val="black"/>
                </a:solidFill>
                <a:latin typeface="Arial"/>
              </a:rPr>
              <a:t>Down</a:t>
            </a:r>
            <a:endParaRPr lang="en-US" sz="14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D0569-0ABD-411E-8A57-5B06900FAC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TAC FAST Workshop 2/1/16</a:t>
            </a:r>
            <a:endParaRPr lang="en-US"/>
          </a:p>
        </p:txBody>
      </p:sp>
      <p:cxnSp>
        <p:nvCxnSpPr>
          <p:cNvPr id="41" name="Straight Arrow Connector 29"/>
          <p:cNvCxnSpPr>
            <a:cxnSpLocks noChangeShapeType="1"/>
          </p:cNvCxnSpPr>
          <p:nvPr/>
        </p:nvCxnSpPr>
        <p:spPr bwMode="auto">
          <a:xfrm flipV="1">
            <a:off x="2455863" y="4044951"/>
            <a:ext cx="1568450" cy="973137"/>
          </a:xfrm>
          <a:prstGeom prst="straightConnector1">
            <a:avLst/>
          </a:prstGeom>
          <a:noFill/>
          <a:ln w="38100" algn="ctr">
            <a:solidFill>
              <a:srgbClr val="96969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902869" y="1049338"/>
            <a:ext cx="3014662" cy="7318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02869" y="1781175"/>
            <a:ext cx="3014662" cy="7318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02869" y="2646363"/>
            <a:ext cx="3014662" cy="10572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902869" y="3703639"/>
            <a:ext cx="3014662" cy="660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02869" y="4629150"/>
            <a:ext cx="3014662" cy="838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B5C2E6-0ACD-4F8A-86FC-4937515EAAF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c34af464-7aa1-4edd-9be4-83dffc1cb92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50413</TotalTime>
  <Words>833</Words>
  <Application>Microsoft Office PowerPoint</Application>
  <PresentationFormat>On-screen Show (4:3)</PresentationFormat>
  <Paragraphs>193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“Ancillary” Services (AS)</vt:lpstr>
      <vt:lpstr>Current Ancillary Services</vt:lpstr>
      <vt:lpstr>History of Current AS Framework</vt:lpstr>
      <vt:lpstr>Changing Resource Mix</vt:lpstr>
      <vt:lpstr>Goal of Redesign Effort</vt:lpstr>
      <vt:lpstr>Drivers for Strategic Redesign of AS Framework</vt:lpstr>
      <vt:lpstr>Proposed Future Ancillary Services</vt:lpstr>
      <vt:lpstr>4 to 5</vt:lpstr>
      <vt:lpstr>Substitution of Services:  e.g. FFR vs. PFR</vt:lpstr>
      <vt:lpstr>FAS Timeline</vt:lpstr>
      <vt:lpstr>Cost/Benefit Assessment (CBA)</vt:lpstr>
      <vt:lpstr>Synchronous Inertia Service (SIR)</vt:lpstr>
      <vt:lpstr>Why Go FAST?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 Woodfin3</cp:lastModifiedBy>
  <cp:revision>1424</cp:revision>
  <cp:lastPrinted>2013-12-09T17:46:13Z</cp:lastPrinted>
  <dcterms:created xsi:type="dcterms:W3CDTF">2010-04-12T23:12:02Z</dcterms:created>
  <dcterms:modified xsi:type="dcterms:W3CDTF">2016-01-29T20:20:07Z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