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30"/>
  </p:notesMasterIdLst>
  <p:handoutMasterIdLst>
    <p:handoutMasterId r:id="rId31"/>
  </p:handoutMasterIdLst>
  <p:sldIdLst>
    <p:sldId id="260" r:id="rId6"/>
    <p:sldId id="261" r:id="rId7"/>
    <p:sldId id="327" r:id="rId8"/>
    <p:sldId id="336" r:id="rId9"/>
    <p:sldId id="337" r:id="rId10"/>
    <p:sldId id="329" r:id="rId11"/>
    <p:sldId id="330" r:id="rId12"/>
    <p:sldId id="331" r:id="rId13"/>
    <p:sldId id="316" r:id="rId14"/>
    <p:sldId id="307" r:id="rId15"/>
    <p:sldId id="311" r:id="rId16"/>
    <p:sldId id="312" r:id="rId17"/>
    <p:sldId id="313" r:id="rId18"/>
    <p:sldId id="314" r:id="rId19"/>
    <p:sldId id="315" r:id="rId20"/>
    <p:sldId id="321" r:id="rId21"/>
    <p:sldId id="317" r:id="rId22"/>
    <p:sldId id="302" r:id="rId23"/>
    <p:sldId id="303" r:id="rId24"/>
    <p:sldId id="304" r:id="rId25"/>
    <p:sldId id="305" r:id="rId26"/>
    <p:sldId id="309" r:id="rId27"/>
    <p:sldId id="310" r:id="rId28"/>
    <p:sldId id="333" r:id="rId2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5E"/>
    <a:srgbClr val="005386"/>
    <a:srgbClr val="55BAB7"/>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94595" autoAdjust="0"/>
  </p:normalViewPr>
  <p:slideViewPr>
    <p:cSldViewPr snapToGrid="0" snapToObjects="1">
      <p:cViewPr varScale="1">
        <p:scale>
          <a:sx n="95" d="100"/>
          <a:sy n="95" d="100"/>
        </p:scale>
        <p:origin x="90" y="156"/>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68" d="100"/>
          <a:sy n="68" d="100"/>
        </p:scale>
        <p:origin x="-197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Monthly CRR Settlement vs. Auction Cost</a:t>
            </a:r>
          </a:p>
        </c:rich>
      </c:tx>
      <c:layout/>
      <c:overlay val="0"/>
    </c:title>
    <c:autoTitleDeleted val="0"/>
    <c:plotArea>
      <c:layout>
        <c:manualLayout>
          <c:layoutTarget val="inner"/>
          <c:xMode val="edge"/>
          <c:yMode val="edge"/>
          <c:x val="0.13787680660424009"/>
          <c:y val="8.7451452612883909E-2"/>
          <c:w val="0.84600127336625341"/>
          <c:h val="0.58075670548926561"/>
        </c:manualLayout>
      </c:layout>
      <c:barChart>
        <c:barDir val="col"/>
        <c:grouping val="clustered"/>
        <c:varyColors val="0"/>
        <c:ser>
          <c:idx val="1"/>
          <c:order val="1"/>
          <c:tx>
            <c:strRef>
              <c:f>'Summary Table'!$U$1</c:f>
              <c:strCache>
                <c:ptCount val="1"/>
                <c:pt idx="0">
                  <c:v>Final CRR Shortfall Amount</c:v>
                </c:pt>
              </c:strCache>
            </c:strRef>
          </c:tx>
          <c:spPr>
            <a:solidFill>
              <a:srgbClr val="00B0F0"/>
            </a:solidFill>
          </c:spPr>
          <c:invertIfNegative val="0"/>
          <c:cat>
            <c:numRef>
              <c:f>'Summary Table'!$A$14:$A$37</c:f>
              <c:numCache>
                <c:formatCode>mmm\ \'yy</c:formatCode>
                <c:ptCount val="2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numCache>
            </c:numRef>
          </c:cat>
          <c:val>
            <c:numRef>
              <c:f>'Summary Table'!$X$14:$X$37</c:f>
              <c:numCache>
                <c:formatCode>"$"#,##0.00</c:formatCode>
                <c:ptCount val="24"/>
                <c:pt idx="0">
                  <c:v>25044668.93692638</c:v>
                </c:pt>
                <c:pt idx="1">
                  <c:v>47710240.895206422</c:v>
                </c:pt>
                <c:pt idx="2">
                  <c:v>31286527.812144343</c:v>
                </c:pt>
                <c:pt idx="3">
                  <c:v>73879281.78588286</c:v>
                </c:pt>
                <c:pt idx="4">
                  <c:v>55023624.40550074</c:v>
                </c:pt>
                <c:pt idx="5">
                  <c:v>28722580.609346412</c:v>
                </c:pt>
                <c:pt idx="6">
                  <c:v>32883761.295198288</c:v>
                </c:pt>
                <c:pt idx="7">
                  <c:v>25541674.727530111</c:v>
                </c:pt>
                <c:pt idx="8">
                  <c:v>38414161.248288736</c:v>
                </c:pt>
                <c:pt idx="9">
                  <c:v>114358076.58285126</c:v>
                </c:pt>
                <c:pt idx="10">
                  <c:v>38285684.303374767</c:v>
                </c:pt>
                <c:pt idx="11">
                  <c:v>9801350.619414093</c:v>
                </c:pt>
                <c:pt idx="12">
                  <c:v>18347323.681541171</c:v>
                </c:pt>
                <c:pt idx="13">
                  <c:v>18138434.236178763</c:v>
                </c:pt>
                <c:pt idx="14">
                  <c:v>20109873.286032356</c:v>
                </c:pt>
                <c:pt idx="15">
                  <c:v>23145708.167989053</c:v>
                </c:pt>
                <c:pt idx="16">
                  <c:v>23024824.537388299</c:v>
                </c:pt>
                <c:pt idx="17">
                  <c:v>40406239.059267759</c:v>
                </c:pt>
                <c:pt idx="18">
                  <c:v>32692770.798828594</c:v>
                </c:pt>
                <c:pt idx="19">
                  <c:v>21840220.311570615</c:v>
                </c:pt>
                <c:pt idx="20">
                  <c:v>21786548.804641072</c:v>
                </c:pt>
                <c:pt idx="21">
                  <c:v>19184106.794302981</c:v>
                </c:pt>
                <c:pt idx="22">
                  <c:v>9580847.6138218753</c:v>
                </c:pt>
                <c:pt idx="23">
                  <c:v>14382897.813724067</c:v>
                </c:pt>
              </c:numCache>
            </c:numRef>
          </c:val>
        </c:ser>
        <c:ser>
          <c:idx val="3"/>
          <c:order val="2"/>
          <c:tx>
            <c:strRef>
              <c:f>'Summary Table'!$H$1</c:f>
              <c:strCache>
                <c:ptCount val="1"/>
                <c:pt idx="0">
                  <c:v>CRR Deration Amount after Hedge Value</c:v>
                </c:pt>
              </c:strCache>
            </c:strRef>
          </c:tx>
          <c:spPr>
            <a:solidFill>
              <a:srgbClr val="FFC000"/>
            </a:solidFill>
            <a:ln>
              <a:noFill/>
            </a:ln>
          </c:spPr>
          <c:invertIfNegative val="0"/>
          <c:cat>
            <c:numRef>
              <c:f>'Summary Table'!$A$14:$A$37</c:f>
              <c:numCache>
                <c:formatCode>mmm\ \'yy</c:formatCode>
                <c:ptCount val="2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numCache>
            </c:numRef>
          </c:cat>
          <c:val>
            <c:numRef>
              <c:f>'Summary Table'!$W$14:$W$37</c:f>
              <c:numCache>
                <c:formatCode>"$"#,##0.00</c:formatCode>
                <c:ptCount val="24"/>
                <c:pt idx="0">
                  <c:v>25044668.93692638</c:v>
                </c:pt>
                <c:pt idx="1">
                  <c:v>47710240.895206422</c:v>
                </c:pt>
                <c:pt idx="2">
                  <c:v>31286527.812144343</c:v>
                </c:pt>
                <c:pt idx="3">
                  <c:v>62729548.145882867</c:v>
                </c:pt>
                <c:pt idx="4">
                  <c:v>55023624.40550074</c:v>
                </c:pt>
                <c:pt idx="5">
                  <c:v>28722580.609346412</c:v>
                </c:pt>
                <c:pt idx="6">
                  <c:v>32883761.295198288</c:v>
                </c:pt>
                <c:pt idx="7">
                  <c:v>25541674.727530111</c:v>
                </c:pt>
                <c:pt idx="8">
                  <c:v>38414161.248288736</c:v>
                </c:pt>
                <c:pt idx="9">
                  <c:v>114358076.58285126</c:v>
                </c:pt>
                <c:pt idx="10">
                  <c:v>38285684.303374767</c:v>
                </c:pt>
                <c:pt idx="11">
                  <c:v>9801350.619414093</c:v>
                </c:pt>
                <c:pt idx="12">
                  <c:v>18347323.681541171</c:v>
                </c:pt>
                <c:pt idx="13">
                  <c:v>18138434.236178763</c:v>
                </c:pt>
                <c:pt idx="14">
                  <c:v>20109873.286032356</c:v>
                </c:pt>
                <c:pt idx="15">
                  <c:v>23145708.167989053</c:v>
                </c:pt>
                <c:pt idx="16">
                  <c:v>23024824.537388299</c:v>
                </c:pt>
                <c:pt idx="17">
                  <c:v>40406239.059267759</c:v>
                </c:pt>
                <c:pt idx="18">
                  <c:v>32692770.798828594</c:v>
                </c:pt>
                <c:pt idx="19">
                  <c:v>21840220.311570615</c:v>
                </c:pt>
                <c:pt idx="20">
                  <c:v>21786548.804641072</c:v>
                </c:pt>
                <c:pt idx="21">
                  <c:v>19184106.794302981</c:v>
                </c:pt>
                <c:pt idx="22">
                  <c:v>9580847.6138218753</c:v>
                </c:pt>
                <c:pt idx="23">
                  <c:v>14382897.813724067</c:v>
                </c:pt>
              </c:numCache>
            </c:numRef>
          </c:val>
        </c:ser>
        <c:ser>
          <c:idx val="2"/>
          <c:order val="3"/>
          <c:tx>
            <c:v>Final CRR Payment</c:v>
          </c:tx>
          <c:spPr>
            <a:solidFill>
              <a:srgbClr val="00B050"/>
            </a:solidFill>
          </c:spPr>
          <c:invertIfNegative val="0"/>
          <c:cat>
            <c:numRef>
              <c:f>'Summary Table'!$A$14:$A$37</c:f>
              <c:numCache>
                <c:formatCode>mmm\ \'yy</c:formatCode>
                <c:ptCount val="2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numCache>
            </c:numRef>
          </c:cat>
          <c:val>
            <c:numRef>
              <c:f>'Summary Table'!$V$14:$V$37</c:f>
              <c:numCache>
                <c:formatCode>"$"#,##0.00</c:formatCode>
                <c:ptCount val="24"/>
                <c:pt idx="0">
                  <c:v>24942465.82</c:v>
                </c:pt>
                <c:pt idx="1">
                  <c:v>47361202.829999998</c:v>
                </c:pt>
                <c:pt idx="2">
                  <c:v>30905884.449999996</c:v>
                </c:pt>
                <c:pt idx="3">
                  <c:v>60146016.470000006</c:v>
                </c:pt>
                <c:pt idx="4">
                  <c:v>54131267.670000002</c:v>
                </c:pt>
                <c:pt idx="5">
                  <c:v>28521684.370000005</c:v>
                </c:pt>
                <c:pt idx="6">
                  <c:v>32650499.710000001</c:v>
                </c:pt>
                <c:pt idx="7">
                  <c:v>25517890.280000001</c:v>
                </c:pt>
                <c:pt idx="8">
                  <c:v>35738221.82</c:v>
                </c:pt>
                <c:pt idx="9">
                  <c:v>105770988.05000001</c:v>
                </c:pt>
                <c:pt idx="10">
                  <c:v>35996684.129999995</c:v>
                </c:pt>
                <c:pt idx="11">
                  <c:v>9110429.5599999987</c:v>
                </c:pt>
                <c:pt idx="12">
                  <c:v>17862382.810000002</c:v>
                </c:pt>
                <c:pt idx="13">
                  <c:v>17708717.370000001</c:v>
                </c:pt>
                <c:pt idx="14">
                  <c:v>19342866.470000003</c:v>
                </c:pt>
                <c:pt idx="15">
                  <c:v>22633009.690000005</c:v>
                </c:pt>
                <c:pt idx="16">
                  <c:v>21918808.02</c:v>
                </c:pt>
                <c:pt idx="17">
                  <c:v>40011785.209999993</c:v>
                </c:pt>
                <c:pt idx="18">
                  <c:v>32561236.479999993</c:v>
                </c:pt>
                <c:pt idx="19">
                  <c:v>21824965.430000003</c:v>
                </c:pt>
                <c:pt idx="20">
                  <c:v>21665459.91</c:v>
                </c:pt>
                <c:pt idx="21">
                  <c:v>19071563.920000002</c:v>
                </c:pt>
                <c:pt idx="22">
                  <c:v>9478470.7600000016</c:v>
                </c:pt>
                <c:pt idx="23">
                  <c:v>14253445.25</c:v>
                </c:pt>
              </c:numCache>
            </c:numRef>
          </c:val>
        </c:ser>
        <c:ser>
          <c:idx val="5"/>
          <c:order val="4"/>
          <c:tx>
            <c:strRef>
              <c:f>'Summary Table'!$O$1</c:f>
              <c:strCache>
                <c:ptCount val="1"/>
                <c:pt idx="0">
                  <c:v>Load-Allocated CRR Amount After Rolling Fund</c:v>
                </c:pt>
              </c:strCache>
            </c:strRef>
          </c:tx>
          <c:spPr>
            <a:solidFill>
              <a:srgbClr val="7030A0"/>
            </a:solidFill>
          </c:spPr>
          <c:invertIfNegative val="0"/>
          <c:cat>
            <c:numRef>
              <c:f>'Summary Table'!$A$14:$A$37</c:f>
              <c:numCache>
                <c:formatCode>mmm\ \'yy</c:formatCode>
                <c:ptCount val="2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numCache>
            </c:numRef>
          </c:cat>
          <c:val>
            <c:numRef>
              <c:f>'Summary Table'!$S$14:$S$37</c:f>
              <c:numCache>
                <c:formatCode>"$"#,##0.00</c:formatCode>
                <c:ptCount val="24"/>
                <c:pt idx="0">
                  <c:v>-3685632.01</c:v>
                </c:pt>
                <c:pt idx="1">
                  <c:v>-9055518.5099999998</c:v>
                </c:pt>
                <c:pt idx="2">
                  <c:v>-5418730.3200000003</c:v>
                </c:pt>
                <c:pt idx="3">
                  <c:v>0</c:v>
                </c:pt>
                <c:pt idx="4">
                  <c:v>-127275.69</c:v>
                </c:pt>
                <c:pt idx="5">
                  <c:v>-1980934.62</c:v>
                </c:pt>
                <c:pt idx="6">
                  <c:v>-3686296.43</c:v>
                </c:pt>
                <c:pt idx="7">
                  <c:v>-9302875.3900000006</c:v>
                </c:pt>
                <c:pt idx="8">
                  <c:v>-974674.13</c:v>
                </c:pt>
                <c:pt idx="9">
                  <c:v>-1001607.47</c:v>
                </c:pt>
                <c:pt idx="10">
                  <c:v>-1455336.09</c:v>
                </c:pt>
                <c:pt idx="11">
                  <c:v>-20580</c:v>
                </c:pt>
                <c:pt idx="12">
                  <c:v>-1747349</c:v>
                </c:pt>
                <c:pt idx="13">
                  <c:v>-2096606</c:v>
                </c:pt>
                <c:pt idx="14">
                  <c:v>-2853013</c:v>
                </c:pt>
                <c:pt idx="15">
                  <c:v>-1270628.04</c:v>
                </c:pt>
                <c:pt idx="16">
                  <c:v>1295855.2599999998</c:v>
                </c:pt>
                <c:pt idx="17">
                  <c:v>-3211328.79</c:v>
                </c:pt>
                <c:pt idx="18">
                  <c:v>-4428381.84</c:v>
                </c:pt>
                <c:pt idx="19">
                  <c:v>-5578528.3600000003</c:v>
                </c:pt>
                <c:pt idx="20">
                  <c:v>-3452239.45</c:v>
                </c:pt>
                <c:pt idx="21">
                  <c:v>-3962069.03</c:v>
                </c:pt>
                <c:pt idx="22">
                  <c:v>-2080168.79</c:v>
                </c:pt>
                <c:pt idx="23">
                  <c:v>-2166073.06</c:v>
                </c:pt>
              </c:numCache>
            </c:numRef>
          </c:val>
        </c:ser>
        <c:ser>
          <c:idx val="4"/>
          <c:order val="5"/>
          <c:tx>
            <c:strRef>
              <c:f>'Summary Table'!$R$1</c:f>
              <c:strCache>
                <c:ptCount val="1"/>
                <c:pt idx="0">
                  <c:v>Monthly Change to the Rolling CRR Balancing Account Fund</c:v>
                </c:pt>
              </c:strCache>
            </c:strRef>
          </c:tx>
          <c:spPr>
            <a:solidFill>
              <a:srgbClr val="FF0000"/>
            </a:solidFill>
          </c:spPr>
          <c:invertIfNegative val="0"/>
          <c:cat>
            <c:numRef>
              <c:f>'Summary Table'!$A$14:$A$37</c:f>
              <c:numCache>
                <c:formatCode>mmm\ \'yy</c:formatCode>
                <c:ptCount val="2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numCache>
            </c:numRef>
          </c:cat>
          <c:val>
            <c:numRef>
              <c:f>'Summary Table'!$Q$14:$Q$37</c:f>
              <c:numCache>
                <c:formatCode>"$"#,##0.00</c:formatCode>
                <c:ptCount val="24"/>
                <c:pt idx="0">
                  <c:v>0</c:v>
                </c:pt>
                <c:pt idx="1">
                  <c:v>0</c:v>
                </c:pt>
                <c:pt idx="2">
                  <c:v>0</c:v>
                </c:pt>
                <c:pt idx="3">
                  <c:v>0</c:v>
                </c:pt>
                <c:pt idx="4">
                  <c:v>0</c:v>
                </c:pt>
                <c:pt idx="5">
                  <c:v>0</c:v>
                </c:pt>
                <c:pt idx="6">
                  <c:v>0</c:v>
                </c:pt>
                <c:pt idx="7">
                  <c:v>0</c:v>
                </c:pt>
                <c:pt idx="8">
                  <c:v>0</c:v>
                </c:pt>
                <c:pt idx="9">
                  <c:v>0</c:v>
                </c:pt>
                <c:pt idx="10">
                  <c:v>0</c:v>
                </c:pt>
                <c:pt idx="11">
                  <c:v>-20580</c:v>
                </c:pt>
                <c:pt idx="12">
                  <c:v>-1747349</c:v>
                </c:pt>
                <c:pt idx="13">
                  <c:v>-2096606</c:v>
                </c:pt>
                <c:pt idx="14">
                  <c:v>-2853013</c:v>
                </c:pt>
                <c:pt idx="15">
                  <c:v>-1270628.04</c:v>
                </c:pt>
                <c:pt idx="16">
                  <c:v>1295855.2599999998</c:v>
                </c:pt>
                <c:pt idx="17">
                  <c:v>-3211328.79</c:v>
                </c:pt>
                <c:pt idx="18">
                  <c:v>-96350.429999999702</c:v>
                </c:pt>
                <c:pt idx="19">
                  <c:v>0</c:v>
                </c:pt>
                <c:pt idx="20">
                  <c:v>0</c:v>
                </c:pt>
                <c:pt idx="21">
                  <c:v>0</c:v>
                </c:pt>
                <c:pt idx="22">
                  <c:v>0</c:v>
                </c:pt>
                <c:pt idx="23">
                  <c:v>0</c:v>
                </c:pt>
              </c:numCache>
            </c:numRef>
          </c:val>
        </c:ser>
        <c:dLbls>
          <c:showLegendKey val="0"/>
          <c:showVal val="0"/>
          <c:showCatName val="0"/>
          <c:showSerName val="0"/>
          <c:showPercent val="0"/>
          <c:showBubbleSize val="0"/>
        </c:dLbls>
        <c:gapWidth val="78"/>
        <c:overlap val="100"/>
        <c:axId val="116064664"/>
        <c:axId val="116065056"/>
      </c:barChart>
      <c:lineChart>
        <c:grouping val="standard"/>
        <c:varyColors val="0"/>
        <c:ser>
          <c:idx val="0"/>
          <c:order val="0"/>
          <c:tx>
            <c:v>CRR Auction Cost</c:v>
          </c:tx>
          <c:spPr>
            <a:ln>
              <a:solidFill>
                <a:srgbClr val="002060"/>
              </a:solidFill>
            </a:ln>
          </c:spPr>
          <c:marker>
            <c:symbol val="none"/>
          </c:marker>
          <c:cat>
            <c:numRef>
              <c:f>'Summary Table'!$A$14:$A$37</c:f>
              <c:numCache>
                <c:formatCode>mmm\ \'yy</c:formatCode>
                <c:ptCount val="2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numCache>
            </c:numRef>
          </c:cat>
          <c:val>
            <c:numRef>
              <c:f>'Summary Table'!$B$14:$B$37</c:f>
              <c:numCache>
                <c:formatCode>"$"#,##0.00</c:formatCode>
                <c:ptCount val="24"/>
                <c:pt idx="0">
                  <c:v>20626904.433869921</c:v>
                </c:pt>
                <c:pt idx="1">
                  <c:v>17786887.628073338</c:v>
                </c:pt>
                <c:pt idx="2">
                  <c:v>25841719.772143312</c:v>
                </c:pt>
                <c:pt idx="3">
                  <c:v>29082309.53647409</c:v>
                </c:pt>
                <c:pt idx="4">
                  <c:v>33053043.520183418</c:v>
                </c:pt>
                <c:pt idx="5">
                  <c:v>39972428.780448385</c:v>
                </c:pt>
                <c:pt idx="6">
                  <c:v>50868177.93541906</c:v>
                </c:pt>
                <c:pt idx="7">
                  <c:v>44213375.461118013</c:v>
                </c:pt>
                <c:pt idx="8">
                  <c:v>35104495.830926664</c:v>
                </c:pt>
                <c:pt idx="9">
                  <c:v>30750547.290586311</c:v>
                </c:pt>
                <c:pt idx="10">
                  <c:v>22509724.093024101</c:v>
                </c:pt>
                <c:pt idx="11">
                  <c:v>25086268.497733489</c:v>
                </c:pt>
                <c:pt idx="12">
                  <c:v>22650803.126233708</c:v>
                </c:pt>
                <c:pt idx="13">
                  <c:v>21254656.356430937</c:v>
                </c:pt>
                <c:pt idx="14">
                  <c:v>25371852.362192012</c:v>
                </c:pt>
                <c:pt idx="15">
                  <c:v>31609362.99398512</c:v>
                </c:pt>
                <c:pt idx="16">
                  <c:v>34488133.064175993</c:v>
                </c:pt>
                <c:pt idx="17">
                  <c:v>35567334.576982237</c:v>
                </c:pt>
                <c:pt idx="18">
                  <c:v>38030496.482448861</c:v>
                </c:pt>
                <c:pt idx="19">
                  <c:v>36981942.48287414</c:v>
                </c:pt>
                <c:pt idx="20">
                  <c:v>31136907.076170269</c:v>
                </c:pt>
                <c:pt idx="21">
                  <c:v>27380217.247902635</c:v>
                </c:pt>
                <c:pt idx="22">
                  <c:v>22102303.346376378</c:v>
                </c:pt>
                <c:pt idx="23">
                  <c:v>18971484.914227594</c:v>
                </c:pt>
              </c:numCache>
            </c:numRef>
          </c:val>
          <c:smooth val="0"/>
        </c:ser>
        <c:dLbls>
          <c:showLegendKey val="0"/>
          <c:showVal val="0"/>
          <c:showCatName val="0"/>
          <c:showSerName val="0"/>
          <c:showPercent val="0"/>
          <c:showBubbleSize val="0"/>
        </c:dLbls>
        <c:marker val="1"/>
        <c:smooth val="0"/>
        <c:axId val="116064664"/>
        <c:axId val="116065056"/>
      </c:lineChart>
      <c:dateAx>
        <c:axId val="116064664"/>
        <c:scaling>
          <c:orientation val="minMax"/>
        </c:scaling>
        <c:delete val="0"/>
        <c:axPos val="b"/>
        <c:title>
          <c:tx>
            <c:rich>
              <a:bodyPr/>
              <a:lstStyle/>
              <a:p>
                <a:pPr>
                  <a:defRPr sz="1400"/>
                </a:pPr>
                <a:r>
                  <a:rPr lang="en-US" sz="1400"/>
                  <a:t>Operating Month</a:t>
                </a:r>
              </a:p>
            </c:rich>
          </c:tx>
          <c:layout/>
          <c:overlay val="0"/>
        </c:title>
        <c:numFmt formatCode="mmm\ \'yy" sourceLinked="1"/>
        <c:majorTickMark val="out"/>
        <c:minorTickMark val="none"/>
        <c:tickLblPos val="low"/>
        <c:txPr>
          <a:bodyPr rot="-5400000"/>
          <a:lstStyle/>
          <a:p>
            <a:pPr>
              <a:defRPr sz="1400"/>
            </a:pPr>
            <a:endParaRPr lang="en-US"/>
          </a:p>
        </c:txPr>
        <c:crossAx val="116065056"/>
        <c:crosses val="autoZero"/>
        <c:auto val="1"/>
        <c:lblOffset val="100"/>
        <c:baseTimeUnit val="months"/>
        <c:majorUnit val="1"/>
        <c:majorTimeUnit val="months"/>
      </c:dateAx>
      <c:valAx>
        <c:axId val="116065056"/>
        <c:scaling>
          <c:orientation val="minMax"/>
          <c:max val="120000000"/>
          <c:min val="-20000000"/>
        </c:scaling>
        <c:delete val="0"/>
        <c:axPos val="l"/>
        <c:majorGridlines/>
        <c:numFmt formatCode="&quot;$&quot;#,##0" sourceLinked="0"/>
        <c:majorTickMark val="out"/>
        <c:minorTickMark val="none"/>
        <c:tickLblPos val="nextTo"/>
        <c:txPr>
          <a:bodyPr/>
          <a:lstStyle/>
          <a:p>
            <a:pPr>
              <a:defRPr sz="1400"/>
            </a:pPr>
            <a:endParaRPr lang="en-US"/>
          </a:p>
        </c:txPr>
        <c:crossAx val="116064664"/>
        <c:crosses val="autoZero"/>
        <c:crossBetween val="between"/>
        <c:majorUnit val="10000000"/>
      </c:valAx>
    </c:plotArea>
    <c:legend>
      <c:legendPos val="b"/>
      <c:layout>
        <c:manualLayout>
          <c:xMode val="edge"/>
          <c:yMode val="edge"/>
          <c:x val="0"/>
          <c:y val="0.85631940604050094"/>
          <c:w val="1"/>
          <c:h val="0.13156252864033724"/>
        </c:manualLayout>
      </c:layout>
      <c:overlay val="0"/>
      <c:txPr>
        <a:bodyPr/>
        <a:lstStyle/>
        <a:p>
          <a:pPr>
            <a:defRPr sz="1200"/>
          </a:pPr>
          <a:endParaRPr lang="en-US"/>
        </a:p>
      </c:txPr>
    </c:legend>
    <c:plotVisOnly val="1"/>
    <c:dispBlanksAs val="gap"/>
    <c:showDLblsOverMax val="0"/>
  </c:chart>
  <c:txPr>
    <a:bodyPr/>
    <a:lstStyle/>
    <a:p>
      <a:pPr>
        <a:defRPr sz="12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Total Accumulated and Monthly Changes to the Rolling CRR Balancing Account Fund</a:t>
            </a:r>
          </a:p>
        </c:rich>
      </c:tx>
      <c:layout/>
      <c:overlay val="0"/>
    </c:title>
    <c:autoTitleDeleted val="0"/>
    <c:plotArea>
      <c:layout>
        <c:manualLayout>
          <c:layoutTarget val="inner"/>
          <c:xMode val="edge"/>
          <c:yMode val="edge"/>
          <c:x val="0.1377065342189718"/>
          <c:y val="0.13522078617625222"/>
          <c:w val="0.84617623460279956"/>
          <c:h val="0.53186798339030328"/>
        </c:manualLayout>
      </c:layout>
      <c:barChart>
        <c:barDir val="col"/>
        <c:grouping val="clustered"/>
        <c:varyColors val="0"/>
        <c:ser>
          <c:idx val="3"/>
          <c:order val="1"/>
          <c:tx>
            <c:strRef>
              <c:f>'Summary Table'!$R$1</c:f>
              <c:strCache>
                <c:ptCount val="1"/>
                <c:pt idx="0">
                  <c:v>Monthly Change to the Rolling CRR Balancing Account Fund</c:v>
                </c:pt>
              </c:strCache>
            </c:strRef>
          </c:tx>
          <c:spPr>
            <a:solidFill>
              <a:srgbClr val="C00000"/>
            </a:solidFill>
          </c:spPr>
          <c:invertIfNegative val="0"/>
          <c:cat>
            <c:numRef>
              <c:f>'Summary Table'!$A$25:$A$37</c:f>
              <c:numCache>
                <c:formatCode>mmm\ \'yy</c:formatCode>
                <c:ptCount val="13"/>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numCache>
            </c:numRef>
          </c:cat>
          <c:val>
            <c:numRef>
              <c:f>'Summary Table'!$R$25:$R$37</c:f>
              <c:numCache>
                <c:formatCode>"$"#,##0.00</c:formatCode>
                <c:ptCount val="13"/>
                <c:pt idx="0">
                  <c:v>20580</c:v>
                </c:pt>
                <c:pt idx="1">
                  <c:v>1747349</c:v>
                </c:pt>
                <c:pt idx="2">
                  <c:v>2096606</c:v>
                </c:pt>
                <c:pt idx="3">
                  <c:v>2853013</c:v>
                </c:pt>
                <c:pt idx="4">
                  <c:v>1270628.04</c:v>
                </c:pt>
                <c:pt idx="5">
                  <c:v>-1295855.2599999998</c:v>
                </c:pt>
                <c:pt idx="6">
                  <c:v>3211328.79</c:v>
                </c:pt>
                <c:pt idx="7">
                  <c:v>96350.429999999702</c:v>
                </c:pt>
                <c:pt idx="8">
                  <c:v>0</c:v>
                </c:pt>
                <c:pt idx="9">
                  <c:v>0</c:v>
                </c:pt>
                <c:pt idx="10">
                  <c:v>0</c:v>
                </c:pt>
                <c:pt idx="11">
                  <c:v>0</c:v>
                </c:pt>
                <c:pt idx="12">
                  <c:v>0</c:v>
                </c:pt>
              </c:numCache>
            </c:numRef>
          </c:val>
        </c:ser>
        <c:ser>
          <c:idx val="0"/>
          <c:order val="2"/>
          <c:tx>
            <c:strRef>
              <c:f>'Summary Table'!$O$1</c:f>
              <c:strCache>
                <c:ptCount val="1"/>
                <c:pt idx="0">
                  <c:v>Load-Allocated CRR Amount After Rolling Fund</c:v>
                </c:pt>
              </c:strCache>
            </c:strRef>
          </c:tx>
          <c:spPr>
            <a:solidFill>
              <a:srgbClr val="7030A0"/>
            </a:solidFill>
          </c:spPr>
          <c:invertIfNegative val="0"/>
          <c:cat>
            <c:numRef>
              <c:f>'Summary Table'!$A$25:$A$37</c:f>
              <c:numCache>
                <c:formatCode>mmm\ \'yy</c:formatCode>
                <c:ptCount val="13"/>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numCache>
            </c:numRef>
          </c:cat>
          <c:val>
            <c:numRef>
              <c:f>'Summary Table'!$O$25:$O$37</c:f>
              <c:numCache>
                <c:formatCode>"$"#,##0.00</c:formatCode>
                <c:ptCount val="13"/>
                <c:pt idx="0">
                  <c:v>0</c:v>
                </c:pt>
                <c:pt idx="1">
                  <c:v>0</c:v>
                </c:pt>
                <c:pt idx="2">
                  <c:v>0</c:v>
                </c:pt>
                <c:pt idx="3">
                  <c:v>0</c:v>
                </c:pt>
                <c:pt idx="4">
                  <c:v>0</c:v>
                </c:pt>
                <c:pt idx="5">
                  <c:v>0</c:v>
                </c:pt>
                <c:pt idx="6">
                  <c:v>0</c:v>
                </c:pt>
                <c:pt idx="7">
                  <c:v>4332031.41</c:v>
                </c:pt>
                <c:pt idx="8">
                  <c:v>5578528.3600000003</c:v>
                </c:pt>
                <c:pt idx="9">
                  <c:v>3452239.45</c:v>
                </c:pt>
                <c:pt idx="10">
                  <c:v>3962069.03</c:v>
                </c:pt>
                <c:pt idx="11">
                  <c:v>2080168.79</c:v>
                </c:pt>
                <c:pt idx="12">
                  <c:v>2166073.06</c:v>
                </c:pt>
              </c:numCache>
            </c:numRef>
          </c:val>
        </c:ser>
        <c:dLbls>
          <c:showLegendKey val="0"/>
          <c:showVal val="0"/>
          <c:showCatName val="0"/>
          <c:showSerName val="0"/>
          <c:showPercent val="0"/>
          <c:showBubbleSize val="0"/>
        </c:dLbls>
        <c:gapWidth val="20"/>
        <c:axId val="116063880"/>
        <c:axId val="116065448"/>
      </c:barChart>
      <c:lineChart>
        <c:grouping val="standard"/>
        <c:varyColors val="0"/>
        <c:ser>
          <c:idx val="2"/>
          <c:order val="0"/>
          <c:tx>
            <c:strRef>
              <c:f>'Summary Table'!$M$1</c:f>
              <c:strCache>
                <c:ptCount val="1"/>
                <c:pt idx="0">
                  <c:v>Rolling CRR Balancing Account Fund at Month End</c:v>
                </c:pt>
              </c:strCache>
            </c:strRef>
          </c:tx>
          <c:spPr>
            <a:ln w="44450">
              <a:solidFill>
                <a:schemeClr val="accent6">
                  <a:lumMod val="75000"/>
                </a:schemeClr>
              </a:solidFill>
            </a:ln>
          </c:spPr>
          <c:marker>
            <c:symbol val="none"/>
          </c:marker>
          <c:cat>
            <c:numRef>
              <c:f>'Summary Table'!$A$25:$A$37</c:f>
              <c:numCache>
                <c:formatCode>mmm\ \'yy</c:formatCode>
                <c:ptCount val="13"/>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numCache>
            </c:numRef>
          </c:cat>
          <c:val>
            <c:numRef>
              <c:f>'Summary Table'!$M$25:$M$37</c:f>
              <c:numCache>
                <c:formatCode>"$"#,##0.00</c:formatCode>
                <c:ptCount val="13"/>
                <c:pt idx="0">
                  <c:v>20580</c:v>
                </c:pt>
                <c:pt idx="1">
                  <c:v>1767929</c:v>
                </c:pt>
                <c:pt idx="2">
                  <c:v>3864535</c:v>
                </c:pt>
                <c:pt idx="3">
                  <c:v>6717548</c:v>
                </c:pt>
                <c:pt idx="4">
                  <c:v>7988176.04</c:v>
                </c:pt>
                <c:pt idx="5">
                  <c:v>6692320.7800000003</c:v>
                </c:pt>
                <c:pt idx="6">
                  <c:v>9903649.5700000003</c:v>
                </c:pt>
                <c:pt idx="7">
                  <c:v>10000000</c:v>
                </c:pt>
                <c:pt idx="8">
                  <c:v>10000000</c:v>
                </c:pt>
                <c:pt idx="9">
                  <c:v>10000000</c:v>
                </c:pt>
                <c:pt idx="10">
                  <c:v>10000000</c:v>
                </c:pt>
                <c:pt idx="11">
                  <c:v>10000000</c:v>
                </c:pt>
                <c:pt idx="12">
                  <c:v>10000000</c:v>
                </c:pt>
              </c:numCache>
            </c:numRef>
          </c:val>
          <c:smooth val="0"/>
        </c:ser>
        <c:dLbls>
          <c:showLegendKey val="0"/>
          <c:showVal val="0"/>
          <c:showCatName val="0"/>
          <c:showSerName val="0"/>
          <c:showPercent val="0"/>
          <c:showBubbleSize val="0"/>
        </c:dLbls>
        <c:marker val="1"/>
        <c:smooth val="0"/>
        <c:axId val="116063880"/>
        <c:axId val="116065448"/>
      </c:lineChart>
      <c:dateAx>
        <c:axId val="116063880"/>
        <c:scaling>
          <c:orientation val="minMax"/>
        </c:scaling>
        <c:delete val="0"/>
        <c:axPos val="b"/>
        <c:title>
          <c:tx>
            <c:rich>
              <a:bodyPr/>
              <a:lstStyle/>
              <a:p>
                <a:pPr>
                  <a:defRPr/>
                </a:pPr>
                <a:r>
                  <a:rPr lang="en-US"/>
                  <a:t>Operating Month</a:t>
                </a:r>
              </a:p>
            </c:rich>
          </c:tx>
          <c:layout/>
          <c:overlay val="0"/>
        </c:title>
        <c:numFmt formatCode="mmm\ \'yy" sourceLinked="1"/>
        <c:majorTickMark val="out"/>
        <c:minorTickMark val="none"/>
        <c:tickLblPos val="low"/>
        <c:txPr>
          <a:bodyPr rot="-5400000"/>
          <a:lstStyle/>
          <a:p>
            <a:pPr>
              <a:defRPr/>
            </a:pPr>
            <a:endParaRPr lang="en-US"/>
          </a:p>
        </c:txPr>
        <c:crossAx val="116065448"/>
        <c:crosses val="autoZero"/>
        <c:auto val="1"/>
        <c:lblOffset val="100"/>
        <c:baseTimeUnit val="months"/>
      </c:dateAx>
      <c:valAx>
        <c:axId val="116065448"/>
        <c:scaling>
          <c:orientation val="minMax"/>
        </c:scaling>
        <c:delete val="0"/>
        <c:axPos val="l"/>
        <c:majorGridlines/>
        <c:numFmt formatCode="&quot;$&quot;#,##0" sourceLinked="0"/>
        <c:majorTickMark val="out"/>
        <c:minorTickMark val="none"/>
        <c:tickLblPos val="nextTo"/>
        <c:crossAx val="116063880"/>
        <c:crosses val="autoZero"/>
        <c:crossBetween val="between"/>
      </c:valAx>
    </c:plotArea>
    <c:legend>
      <c:legendPos val="b"/>
      <c:layout>
        <c:manualLayout>
          <c:xMode val="edge"/>
          <c:yMode val="edge"/>
          <c:x val="1.6631428015942452E-2"/>
          <c:y val="0.83015142419747778"/>
          <c:w val="0.97113139027505124"/>
          <c:h val="0.14286518737882617"/>
        </c:manualLayout>
      </c:layout>
      <c:overlay val="0"/>
    </c:legend>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Comparison of the Number of Transactions Submitted for Each Auction</a:t>
            </a:r>
          </a:p>
        </c:rich>
      </c:tx>
      <c:layout/>
      <c:overlay val="0"/>
    </c:title>
    <c:autoTitleDeleted val="0"/>
    <c:plotArea>
      <c:layout/>
      <c:barChart>
        <c:barDir val="col"/>
        <c:grouping val="clustered"/>
        <c:varyColors val="0"/>
        <c:ser>
          <c:idx val="0"/>
          <c:order val="0"/>
          <c:tx>
            <c:v>Latest Year</c:v>
          </c:tx>
          <c:invertIfNegative val="0"/>
          <c:cat>
            <c:strRef>
              <c:f>'Monthly Auctions'!$B$2:$B$13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Auctions'!$D$26:$D$37</c:f>
              <c:numCache>
                <c:formatCode>#,##0_);\(#,##0\)</c:formatCode>
                <c:ptCount val="12"/>
                <c:pt idx="0">
                  <c:v>162953</c:v>
                </c:pt>
                <c:pt idx="1">
                  <c:v>159583</c:v>
                </c:pt>
                <c:pt idx="2">
                  <c:v>146478</c:v>
                </c:pt>
                <c:pt idx="3">
                  <c:v>148138</c:v>
                </c:pt>
                <c:pt idx="4">
                  <c:v>142853</c:v>
                </c:pt>
                <c:pt idx="5">
                  <c:v>168578</c:v>
                </c:pt>
                <c:pt idx="6">
                  <c:v>194859</c:v>
                </c:pt>
                <c:pt idx="7">
                  <c:v>182990</c:v>
                </c:pt>
                <c:pt idx="8">
                  <c:v>178409</c:v>
                </c:pt>
                <c:pt idx="9">
                  <c:v>178723</c:v>
                </c:pt>
                <c:pt idx="10">
                  <c:v>174718</c:v>
                </c:pt>
                <c:pt idx="11">
                  <c:v>159460</c:v>
                </c:pt>
              </c:numCache>
            </c:numRef>
          </c:val>
        </c:ser>
        <c:ser>
          <c:idx val="1"/>
          <c:order val="1"/>
          <c:tx>
            <c:v>Previous Year</c:v>
          </c:tx>
          <c:invertIfNegative val="0"/>
          <c:cat>
            <c:strRef>
              <c:f>'Monthly Auctions'!$B$2:$B$13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Auctions'!$D$14:$D$25</c:f>
              <c:numCache>
                <c:formatCode>#,##0_);\(#,##0\)</c:formatCode>
                <c:ptCount val="12"/>
                <c:pt idx="0">
                  <c:v>145340</c:v>
                </c:pt>
                <c:pt idx="1">
                  <c:v>127175</c:v>
                </c:pt>
                <c:pt idx="2">
                  <c:v>123444</c:v>
                </c:pt>
                <c:pt idx="3">
                  <c:v>146179</c:v>
                </c:pt>
                <c:pt idx="4">
                  <c:v>135708</c:v>
                </c:pt>
                <c:pt idx="5">
                  <c:v>154060</c:v>
                </c:pt>
                <c:pt idx="6">
                  <c:v>149985</c:v>
                </c:pt>
                <c:pt idx="7">
                  <c:v>155636</c:v>
                </c:pt>
                <c:pt idx="8">
                  <c:v>153794</c:v>
                </c:pt>
                <c:pt idx="9">
                  <c:v>141261</c:v>
                </c:pt>
                <c:pt idx="10">
                  <c:v>142456</c:v>
                </c:pt>
                <c:pt idx="11">
                  <c:v>129574</c:v>
                </c:pt>
              </c:numCache>
            </c:numRef>
          </c:val>
        </c:ser>
        <c:ser>
          <c:idx val="2"/>
          <c:order val="2"/>
          <c:tx>
            <c:v>2 Years Prior</c:v>
          </c:tx>
          <c:invertIfNegative val="0"/>
          <c:cat>
            <c:strRef>
              <c:f>'Monthly Auctions'!$B$2:$B$13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Auctions'!$D$2:$D$13</c:f>
              <c:numCache>
                <c:formatCode>#,##0_);\(#,##0\)</c:formatCode>
                <c:ptCount val="12"/>
                <c:pt idx="0">
                  <c:v>103937</c:v>
                </c:pt>
                <c:pt idx="1">
                  <c:v>107111</c:v>
                </c:pt>
                <c:pt idx="2">
                  <c:v>124147</c:v>
                </c:pt>
                <c:pt idx="3">
                  <c:v>126540</c:v>
                </c:pt>
                <c:pt idx="4">
                  <c:v>137937</c:v>
                </c:pt>
                <c:pt idx="5">
                  <c:v>137492</c:v>
                </c:pt>
                <c:pt idx="6">
                  <c:v>147919</c:v>
                </c:pt>
                <c:pt idx="7">
                  <c:v>145753</c:v>
                </c:pt>
                <c:pt idx="8">
                  <c:v>143498</c:v>
                </c:pt>
                <c:pt idx="9">
                  <c:v>164969</c:v>
                </c:pt>
                <c:pt idx="10">
                  <c:v>158329</c:v>
                </c:pt>
                <c:pt idx="11">
                  <c:v>112598</c:v>
                </c:pt>
              </c:numCache>
            </c:numRef>
          </c:val>
        </c:ser>
        <c:dLbls>
          <c:showLegendKey val="0"/>
          <c:showVal val="0"/>
          <c:showCatName val="0"/>
          <c:showSerName val="0"/>
          <c:showPercent val="0"/>
          <c:showBubbleSize val="0"/>
        </c:dLbls>
        <c:gapWidth val="150"/>
        <c:axId val="226037880"/>
        <c:axId val="226038272"/>
      </c:barChart>
      <c:catAx>
        <c:axId val="226037880"/>
        <c:scaling>
          <c:orientation val="minMax"/>
        </c:scaling>
        <c:delete val="0"/>
        <c:axPos val="b"/>
        <c:title>
          <c:tx>
            <c:rich>
              <a:bodyPr/>
              <a:lstStyle/>
              <a:p>
                <a:pPr>
                  <a:defRPr/>
                </a:pPr>
                <a:r>
                  <a:rPr lang="en-US"/>
                  <a:t>Month</a:t>
                </a:r>
              </a:p>
            </c:rich>
          </c:tx>
          <c:layout/>
          <c:overlay val="0"/>
        </c:title>
        <c:numFmt formatCode="General" sourceLinked="1"/>
        <c:majorTickMark val="out"/>
        <c:minorTickMark val="none"/>
        <c:tickLblPos val="nextTo"/>
        <c:crossAx val="226038272"/>
        <c:crosses val="autoZero"/>
        <c:auto val="1"/>
        <c:lblAlgn val="ctr"/>
        <c:lblOffset val="100"/>
        <c:noMultiLvlLbl val="0"/>
      </c:catAx>
      <c:valAx>
        <c:axId val="226038272"/>
        <c:scaling>
          <c:orientation val="minMax"/>
        </c:scaling>
        <c:delete val="0"/>
        <c:axPos val="l"/>
        <c:majorGridlines/>
        <c:title>
          <c:tx>
            <c:rich>
              <a:bodyPr rot="-5400000" vert="horz"/>
              <a:lstStyle/>
              <a:p>
                <a:pPr>
                  <a:defRPr/>
                </a:pPr>
                <a:r>
                  <a:rPr lang="en-US"/>
                  <a:t># of Transactions</a:t>
                </a:r>
              </a:p>
            </c:rich>
          </c:tx>
          <c:layout/>
          <c:overlay val="0"/>
        </c:title>
        <c:numFmt formatCode="#,##0_);\(#,##0\)" sourceLinked="1"/>
        <c:majorTickMark val="out"/>
        <c:minorTickMark val="none"/>
        <c:tickLblPos val="nextTo"/>
        <c:crossAx val="226037880"/>
        <c:crosses val="autoZero"/>
        <c:crossBetween val="between"/>
      </c:valAx>
    </c:plotArea>
    <c:legend>
      <c:legendPos val="r"/>
      <c:layout/>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Comparison of the Number of Transactions Submitted for Each Auction</a:t>
            </a:r>
          </a:p>
        </c:rich>
      </c:tx>
      <c:layout/>
      <c:overlay val="0"/>
    </c:title>
    <c:autoTitleDeleted val="0"/>
    <c:plotArea>
      <c:layout/>
      <c:barChart>
        <c:barDir val="col"/>
        <c:grouping val="clustered"/>
        <c:varyColors val="0"/>
        <c:ser>
          <c:idx val="0"/>
          <c:order val="0"/>
          <c:tx>
            <c:v>Latest LTAS</c:v>
          </c:tx>
          <c:invertIfNegative val="0"/>
          <c:cat>
            <c:strRef>
              <c:f>LTASs!$B$2:$B$5</c:f>
              <c:strCache>
                <c:ptCount val="4"/>
                <c:pt idx="0">
                  <c:v>Seq. 1</c:v>
                </c:pt>
                <c:pt idx="1">
                  <c:v>Seq. 2</c:v>
                </c:pt>
                <c:pt idx="2">
                  <c:v>Seq. 3</c:v>
                </c:pt>
                <c:pt idx="3">
                  <c:v>Seq. 4</c:v>
                </c:pt>
              </c:strCache>
            </c:strRef>
          </c:cat>
          <c:val>
            <c:numRef>
              <c:f>LTASs!$D$22:$D$25</c:f>
              <c:numCache>
                <c:formatCode>#,##0_);\(#,##0\)</c:formatCode>
                <c:ptCount val="4"/>
                <c:pt idx="0">
                  <c:v>147056</c:v>
                </c:pt>
                <c:pt idx="1">
                  <c:v>141212</c:v>
                </c:pt>
              </c:numCache>
            </c:numRef>
          </c:val>
        </c:ser>
        <c:ser>
          <c:idx val="1"/>
          <c:order val="1"/>
          <c:tx>
            <c:v>Previous LTAS</c:v>
          </c:tx>
          <c:invertIfNegative val="0"/>
          <c:val>
            <c:numRef>
              <c:f>LTASs!$D$18:$D$21</c:f>
              <c:numCache>
                <c:formatCode>#,##0_);\(#,##0\)</c:formatCode>
                <c:ptCount val="4"/>
                <c:pt idx="0">
                  <c:v>130426</c:v>
                </c:pt>
                <c:pt idx="1">
                  <c:v>141636</c:v>
                </c:pt>
                <c:pt idx="2">
                  <c:v>173447</c:v>
                </c:pt>
                <c:pt idx="3">
                  <c:v>153090</c:v>
                </c:pt>
              </c:numCache>
            </c:numRef>
          </c:val>
        </c:ser>
        <c:ser>
          <c:idx val="2"/>
          <c:order val="2"/>
          <c:tx>
            <c:v>Year Prior LTAS</c:v>
          </c:tx>
          <c:invertIfNegative val="0"/>
          <c:val>
            <c:numRef>
              <c:f>LTASs!$D$14:$D$17</c:f>
              <c:numCache>
                <c:formatCode>#,##0_);\(#,##0\)</c:formatCode>
                <c:ptCount val="4"/>
                <c:pt idx="0">
                  <c:v>117079</c:v>
                </c:pt>
                <c:pt idx="1">
                  <c:v>126494</c:v>
                </c:pt>
                <c:pt idx="2">
                  <c:v>122166</c:v>
                </c:pt>
                <c:pt idx="3">
                  <c:v>121726</c:v>
                </c:pt>
              </c:numCache>
            </c:numRef>
          </c:val>
        </c:ser>
        <c:dLbls>
          <c:showLegendKey val="0"/>
          <c:showVal val="0"/>
          <c:showCatName val="0"/>
          <c:showSerName val="0"/>
          <c:showPercent val="0"/>
          <c:showBubbleSize val="0"/>
        </c:dLbls>
        <c:gapWidth val="150"/>
        <c:axId val="226039056"/>
        <c:axId val="232007720"/>
      </c:barChart>
      <c:catAx>
        <c:axId val="226039056"/>
        <c:scaling>
          <c:orientation val="minMax"/>
        </c:scaling>
        <c:delete val="0"/>
        <c:axPos val="b"/>
        <c:title>
          <c:tx>
            <c:rich>
              <a:bodyPr/>
              <a:lstStyle/>
              <a:p>
                <a:pPr>
                  <a:defRPr/>
                </a:pPr>
                <a:r>
                  <a:rPr lang="en-US"/>
                  <a:t>Sequence</a:t>
                </a:r>
              </a:p>
            </c:rich>
          </c:tx>
          <c:layout/>
          <c:overlay val="0"/>
        </c:title>
        <c:numFmt formatCode="General" sourceLinked="0"/>
        <c:majorTickMark val="out"/>
        <c:minorTickMark val="none"/>
        <c:tickLblPos val="nextTo"/>
        <c:crossAx val="232007720"/>
        <c:crosses val="autoZero"/>
        <c:auto val="1"/>
        <c:lblAlgn val="ctr"/>
        <c:lblOffset val="100"/>
        <c:noMultiLvlLbl val="0"/>
      </c:catAx>
      <c:valAx>
        <c:axId val="232007720"/>
        <c:scaling>
          <c:orientation val="minMax"/>
        </c:scaling>
        <c:delete val="0"/>
        <c:axPos val="l"/>
        <c:majorGridlines/>
        <c:title>
          <c:tx>
            <c:rich>
              <a:bodyPr rot="-5400000" vert="horz"/>
              <a:lstStyle/>
              <a:p>
                <a:pPr>
                  <a:defRPr/>
                </a:pPr>
                <a:r>
                  <a:rPr lang="en-US"/>
                  <a:t># of Transactions</a:t>
                </a:r>
              </a:p>
            </c:rich>
          </c:tx>
          <c:layout/>
          <c:overlay val="0"/>
        </c:title>
        <c:numFmt formatCode="#,##0_);\(#,##0\)" sourceLinked="1"/>
        <c:majorTickMark val="out"/>
        <c:minorTickMark val="none"/>
        <c:tickLblPos val="nextTo"/>
        <c:crossAx val="226039056"/>
        <c:crosses val="autoZero"/>
        <c:crossBetween val="between"/>
      </c:valAx>
    </c:plotArea>
    <c:legend>
      <c:legendPos val="r"/>
      <c:layout/>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Comparison of the</a:t>
            </a:r>
            <a:r>
              <a:rPr lang="en-US" baseline="0"/>
              <a:t> Net Auction Revenue </a:t>
            </a:r>
            <a:r>
              <a:rPr lang="en-US"/>
              <a:t>for Each Auction</a:t>
            </a:r>
          </a:p>
        </c:rich>
      </c:tx>
      <c:layout/>
      <c:overlay val="0"/>
    </c:title>
    <c:autoTitleDeleted val="0"/>
    <c:plotArea>
      <c:layout/>
      <c:barChart>
        <c:barDir val="col"/>
        <c:grouping val="clustered"/>
        <c:varyColors val="0"/>
        <c:ser>
          <c:idx val="0"/>
          <c:order val="0"/>
          <c:tx>
            <c:v>Latest Year</c:v>
          </c:tx>
          <c:invertIfNegative val="0"/>
          <c:cat>
            <c:strRef>
              <c:f>'Monthly Auctions'!$B$2:$B$13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Auctions'!$J$26:$J$37</c:f>
              <c:numCache>
                <c:formatCode>"$"#,##0</c:formatCode>
                <c:ptCount val="12"/>
                <c:pt idx="0">
                  <c:v>6303390.3700000001</c:v>
                </c:pt>
                <c:pt idx="1">
                  <c:v>5883125.3300000001</c:v>
                </c:pt>
                <c:pt idx="2">
                  <c:v>5728678.5</c:v>
                </c:pt>
                <c:pt idx="3">
                  <c:v>7096735.9100000001</c:v>
                </c:pt>
                <c:pt idx="4">
                  <c:v>8613809.6199999992</c:v>
                </c:pt>
                <c:pt idx="5">
                  <c:v>7474151.7999999998</c:v>
                </c:pt>
                <c:pt idx="6">
                  <c:v>9886476.2899999991</c:v>
                </c:pt>
                <c:pt idx="7">
                  <c:v>8723734.6500000004</c:v>
                </c:pt>
                <c:pt idx="8">
                  <c:v>7409269.3700000001</c:v>
                </c:pt>
                <c:pt idx="9">
                  <c:v>5320194.5199999996</c:v>
                </c:pt>
                <c:pt idx="10">
                  <c:v>5125017.46</c:v>
                </c:pt>
                <c:pt idx="11">
                  <c:v>2877659.32</c:v>
                </c:pt>
              </c:numCache>
            </c:numRef>
          </c:val>
        </c:ser>
        <c:ser>
          <c:idx val="1"/>
          <c:order val="1"/>
          <c:tx>
            <c:v>Previous Year</c:v>
          </c:tx>
          <c:invertIfNegative val="0"/>
          <c:cat>
            <c:strRef>
              <c:f>'Monthly Auctions'!$B$2:$B$13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Auctions'!$J$14:$J$25</c:f>
              <c:numCache>
                <c:formatCode>"$"#,##0</c:formatCode>
                <c:ptCount val="12"/>
                <c:pt idx="0">
                  <c:v>4089380.85</c:v>
                </c:pt>
                <c:pt idx="1">
                  <c:v>2876982.2</c:v>
                </c:pt>
                <c:pt idx="2">
                  <c:v>6757852.6699999999</c:v>
                </c:pt>
                <c:pt idx="3">
                  <c:v>5980819.0300000003</c:v>
                </c:pt>
                <c:pt idx="4">
                  <c:v>8914194.5</c:v>
                </c:pt>
                <c:pt idx="5">
                  <c:v>13210623.98</c:v>
                </c:pt>
                <c:pt idx="6">
                  <c:v>15502819.82</c:v>
                </c:pt>
                <c:pt idx="7">
                  <c:v>8685427.3300000001</c:v>
                </c:pt>
                <c:pt idx="8">
                  <c:v>7752803.3399999999</c:v>
                </c:pt>
                <c:pt idx="9">
                  <c:v>6542350.4800000004</c:v>
                </c:pt>
                <c:pt idx="10">
                  <c:v>5472916.6100000003</c:v>
                </c:pt>
                <c:pt idx="11">
                  <c:v>7717846.7199999997</c:v>
                </c:pt>
              </c:numCache>
            </c:numRef>
          </c:val>
        </c:ser>
        <c:ser>
          <c:idx val="2"/>
          <c:order val="2"/>
          <c:tx>
            <c:v>2 Years Prior</c:v>
          </c:tx>
          <c:invertIfNegative val="0"/>
          <c:cat>
            <c:strRef>
              <c:f>'Monthly Auctions'!$B$2:$B$13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Auctions'!$J$2:$J$13</c:f>
              <c:numCache>
                <c:formatCode>"$"#,##0</c:formatCode>
                <c:ptCount val="12"/>
                <c:pt idx="0">
                  <c:v>6721674.6399999736</c:v>
                </c:pt>
                <c:pt idx="1">
                  <c:v>4727604.6900000423</c:v>
                </c:pt>
                <c:pt idx="2">
                  <c:v>3182774.8100000219</c:v>
                </c:pt>
                <c:pt idx="3">
                  <c:v>7665958.1500000665</c:v>
                </c:pt>
                <c:pt idx="4">
                  <c:v>12869258.420000214</c:v>
                </c:pt>
                <c:pt idx="5">
                  <c:v>16145997.59</c:v>
                </c:pt>
                <c:pt idx="6">
                  <c:v>12026872.800000159</c:v>
                </c:pt>
                <c:pt idx="7">
                  <c:v>10254875.689999836</c:v>
                </c:pt>
                <c:pt idx="8">
                  <c:v>6286784.4699999997</c:v>
                </c:pt>
                <c:pt idx="9">
                  <c:v>7632553.4100000001</c:v>
                </c:pt>
                <c:pt idx="10">
                  <c:v>7999601.9100000001</c:v>
                </c:pt>
                <c:pt idx="11">
                  <c:v>3803905.85</c:v>
                </c:pt>
              </c:numCache>
            </c:numRef>
          </c:val>
        </c:ser>
        <c:dLbls>
          <c:showLegendKey val="0"/>
          <c:showVal val="0"/>
          <c:showCatName val="0"/>
          <c:showSerName val="0"/>
          <c:showPercent val="0"/>
          <c:showBubbleSize val="0"/>
        </c:dLbls>
        <c:gapWidth val="150"/>
        <c:axId val="232325432"/>
        <c:axId val="232325824"/>
      </c:barChart>
      <c:catAx>
        <c:axId val="232325432"/>
        <c:scaling>
          <c:orientation val="minMax"/>
        </c:scaling>
        <c:delete val="0"/>
        <c:axPos val="b"/>
        <c:title>
          <c:tx>
            <c:rich>
              <a:bodyPr/>
              <a:lstStyle/>
              <a:p>
                <a:pPr>
                  <a:defRPr/>
                </a:pPr>
                <a:r>
                  <a:rPr lang="en-US"/>
                  <a:t>Month</a:t>
                </a:r>
              </a:p>
            </c:rich>
          </c:tx>
          <c:layout/>
          <c:overlay val="0"/>
        </c:title>
        <c:numFmt formatCode="General" sourceLinked="1"/>
        <c:majorTickMark val="out"/>
        <c:minorTickMark val="none"/>
        <c:tickLblPos val="nextTo"/>
        <c:crossAx val="232325824"/>
        <c:crosses val="autoZero"/>
        <c:auto val="1"/>
        <c:lblAlgn val="ctr"/>
        <c:lblOffset val="100"/>
        <c:noMultiLvlLbl val="0"/>
      </c:catAx>
      <c:valAx>
        <c:axId val="232325824"/>
        <c:scaling>
          <c:orientation val="minMax"/>
        </c:scaling>
        <c:delete val="0"/>
        <c:axPos val="l"/>
        <c:majorGridlines/>
        <c:numFmt formatCode="&quot;$&quot;#,##0" sourceLinked="1"/>
        <c:majorTickMark val="out"/>
        <c:minorTickMark val="none"/>
        <c:tickLblPos val="nextTo"/>
        <c:crossAx val="232325432"/>
        <c:crosses val="autoZero"/>
        <c:crossBetween val="between"/>
      </c:valAx>
    </c:plotArea>
    <c:legend>
      <c:legendPos val="r"/>
      <c:layout/>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Comparison of the Net Auction Revenue for Each Auction</a:t>
            </a:r>
          </a:p>
        </c:rich>
      </c:tx>
      <c:layout/>
      <c:overlay val="0"/>
    </c:title>
    <c:autoTitleDeleted val="0"/>
    <c:plotArea>
      <c:layout/>
      <c:barChart>
        <c:barDir val="col"/>
        <c:grouping val="clustered"/>
        <c:varyColors val="0"/>
        <c:ser>
          <c:idx val="0"/>
          <c:order val="0"/>
          <c:tx>
            <c:v>Latest LTAS</c:v>
          </c:tx>
          <c:invertIfNegative val="0"/>
          <c:cat>
            <c:strRef>
              <c:f>LTASs!$B$2:$B$5</c:f>
              <c:strCache>
                <c:ptCount val="4"/>
                <c:pt idx="0">
                  <c:v>Seq. 1</c:v>
                </c:pt>
                <c:pt idx="1">
                  <c:v>Seq. 2</c:v>
                </c:pt>
                <c:pt idx="2">
                  <c:v>Seq. 3</c:v>
                </c:pt>
                <c:pt idx="3">
                  <c:v>Seq. 4</c:v>
                </c:pt>
              </c:strCache>
            </c:strRef>
          </c:cat>
          <c:val>
            <c:numRef>
              <c:f>LTASs!$J$22:$J$25</c:f>
              <c:numCache>
                <c:formatCode>"$"#,##0</c:formatCode>
                <c:ptCount val="4"/>
                <c:pt idx="0">
                  <c:v>23761327.829999998</c:v>
                </c:pt>
                <c:pt idx="1">
                  <c:v>27691924.710000001</c:v>
                </c:pt>
              </c:numCache>
            </c:numRef>
          </c:val>
        </c:ser>
        <c:ser>
          <c:idx val="1"/>
          <c:order val="1"/>
          <c:tx>
            <c:v>Previous LTAS</c:v>
          </c:tx>
          <c:invertIfNegative val="0"/>
          <c:val>
            <c:numRef>
              <c:f>LTASs!$J$18:$J$21</c:f>
              <c:numCache>
                <c:formatCode>"$"#,##0</c:formatCode>
                <c:ptCount val="4"/>
                <c:pt idx="0">
                  <c:v>32213568.98</c:v>
                </c:pt>
                <c:pt idx="1">
                  <c:v>31033849.699999999</c:v>
                </c:pt>
                <c:pt idx="2">
                  <c:v>32080788.350000001</c:v>
                </c:pt>
                <c:pt idx="3">
                  <c:v>35605773.409999996</c:v>
                </c:pt>
              </c:numCache>
            </c:numRef>
          </c:val>
        </c:ser>
        <c:ser>
          <c:idx val="2"/>
          <c:order val="2"/>
          <c:tx>
            <c:v>Year Prior LTAS</c:v>
          </c:tx>
          <c:invertIfNegative val="0"/>
          <c:val>
            <c:numRef>
              <c:f>LTASs!$J$14:$J$17</c:f>
              <c:numCache>
                <c:formatCode>"$"#,##0</c:formatCode>
                <c:ptCount val="4"/>
                <c:pt idx="0">
                  <c:v>32898683.5</c:v>
                </c:pt>
                <c:pt idx="1">
                  <c:v>37104447.340000004</c:v>
                </c:pt>
                <c:pt idx="2">
                  <c:v>35481308.299999997</c:v>
                </c:pt>
                <c:pt idx="3">
                  <c:v>39046436.130000003</c:v>
                </c:pt>
              </c:numCache>
            </c:numRef>
          </c:val>
        </c:ser>
        <c:dLbls>
          <c:showLegendKey val="0"/>
          <c:showVal val="0"/>
          <c:showCatName val="0"/>
          <c:showSerName val="0"/>
          <c:showPercent val="0"/>
          <c:showBubbleSize val="0"/>
        </c:dLbls>
        <c:gapWidth val="150"/>
        <c:axId val="232326608"/>
        <c:axId val="232327000"/>
      </c:barChart>
      <c:catAx>
        <c:axId val="232326608"/>
        <c:scaling>
          <c:orientation val="minMax"/>
        </c:scaling>
        <c:delete val="0"/>
        <c:axPos val="b"/>
        <c:title>
          <c:tx>
            <c:rich>
              <a:bodyPr/>
              <a:lstStyle/>
              <a:p>
                <a:pPr>
                  <a:defRPr/>
                </a:pPr>
                <a:r>
                  <a:rPr lang="en-US"/>
                  <a:t>Sequence</a:t>
                </a:r>
              </a:p>
            </c:rich>
          </c:tx>
          <c:layout/>
          <c:overlay val="0"/>
        </c:title>
        <c:numFmt formatCode="General" sourceLinked="0"/>
        <c:majorTickMark val="out"/>
        <c:minorTickMark val="none"/>
        <c:tickLblPos val="nextTo"/>
        <c:crossAx val="232327000"/>
        <c:crosses val="autoZero"/>
        <c:auto val="1"/>
        <c:lblAlgn val="ctr"/>
        <c:lblOffset val="100"/>
        <c:noMultiLvlLbl val="0"/>
      </c:catAx>
      <c:valAx>
        <c:axId val="232327000"/>
        <c:scaling>
          <c:orientation val="minMax"/>
        </c:scaling>
        <c:delete val="0"/>
        <c:axPos val="l"/>
        <c:majorGridlines/>
        <c:numFmt formatCode="&quot;$&quot;#,##0" sourceLinked="1"/>
        <c:majorTickMark val="out"/>
        <c:minorTickMark val="none"/>
        <c:tickLblPos val="nextTo"/>
        <c:crossAx val="232326608"/>
        <c:crosses val="autoZero"/>
        <c:crossBetween val="between"/>
      </c:valAx>
    </c:plotArea>
    <c:legend>
      <c:legendPos val="r"/>
      <c:layout/>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5398219502151"/>
          <c:y val="3.3790661101450778E-2"/>
          <c:w val="0.81644399558072434"/>
          <c:h val="0.51590051403051085"/>
        </c:manualLayout>
      </c:layout>
      <c:barChart>
        <c:barDir val="col"/>
        <c:grouping val="stacked"/>
        <c:varyColors val="0"/>
        <c:ser>
          <c:idx val="0"/>
          <c:order val="0"/>
          <c:tx>
            <c:strRef>
              <c:f>'[Current CRR Inventory Data - Summarized by Month and Market Type - 1-25-15.xlsx]Monthly Summary'!$B$2</c:f>
              <c:strCache>
                <c:ptCount val="1"/>
                <c:pt idx="0">
                  <c:v>Annual Allocation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Summary'!$B$3:$B$25</c:f>
              <c:numCache>
                <c:formatCode>General</c:formatCode>
                <c:ptCount val="23"/>
                <c:pt idx="0">
                  <c:v>251</c:v>
                </c:pt>
                <c:pt idx="1">
                  <c:v>253</c:v>
                </c:pt>
                <c:pt idx="2">
                  <c:v>256</c:v>
                </c:pt>
                <c:pt idx="3">
                  <c:v>272</c:v>
                </c:pt>
                <c:pt idx="4">
                  <c:v>284</c:v>
                </c:pt>
                <c:pt idx="5">
                  <c:v>282</c:v>
                </c:pt>
                <c:pt idx="6">
                  <c:v>280</c:v>
                </c:pt>
                <c:pt idx="7">
                  <c:v>264</c:v>
                </c:pt>
                <c:pt idx="8">
                  <c:v>245</c:v>
                </c:pt>
                <c:pt idx="9">
                  <c:v>244</c:v>
                </c:pt>
                <c:pt idx="10">
                  <c:v>260</c:v>
                </c:pt>
                <c:pt idx="11">
                  <c:v>230</c:v>
                </c:pt>
                <c:pt idx="12">
                  <c:v>219</c:v>
                </c:pt>
                <c:pt idx="13">
                  <c:v>217</c:v>
                </c:pt>
                <c:pt idx="14">
                  <c:v>242</c:v>
                </c:pt>
                <c:pt idx="15">
                  <c:v>242</c:v>
                </c:pt>
                <c:pt idx="16">
                  <c:v>249</c:v>
                </c:pt>
                <c:pt idx="17">
                  <c:v>254</c:v>
                </c:pt>
                <c:pt idx="18">
                  <c:v>252</c:v>
                </c:pt>
                <c:pt idx="19">
                  <c:v>241</c:v>
                </c:pt>
                <c:pt idx="20">
                  <c:v>249</c:v>
                </c:pt>
                <c:pt idx="21">
                  <c:v>233</c:v>
                </c:pt>
                <c:pt idx="22">
                  <c:v>225</c:v>
                </c:pt>
              </c:numCache>
            </c:numRef>
          </c:val>
        </c:ser>
        <c:ser>
          <c:idx val="1"/>
          <c:order val="1"/>
          <c:tx>
            <c:strRef>
              <c:f>'[Current CRR Inventory Data - Summarized by Month and Market Type - 1-25-15.xlsx]Monthly Summary'!$C$2</c:f>
              <c:strCache>
                <c:ptCount val="1"/>
                <c:pt idx="0">
                  <c:v>Year 2 Annual Auction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Summary'!$C$3:$C$25</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er>
        <c:ser>
          <c:idx val="2"/>
          <c:order val="2"/>
          <c:tx>
            <c:strRef>
              <c:f>'[Current CRR Inventory Data - Summarized by Month and Market Type - 1-25-15.xlsx]Monthly Summary'!$D$2</c:f>
              <c:strCache>
                <c:ptCount val="1"/>
                <c:pt idx="0">
                  <c:v>Year 1 Annual Auction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Summary'!$D$3:$D$25</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er>
        <c:ser>
          <c:idx val="3"/>
          <c:order val="3"/>
          <c:tx>
            <c:strRef>
              <c:f>'[Current CRR Inventory Data - Summarized by Month and Market Type - 1-25-15.xlsx]Monthly Summary'!$E$2</c:f>
              <c:strCache>
                <c:ptCount val="1"/>
                <c:pt idx="0">
                  <c:v>Seq. 4 Auction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Summary'!$E$3:$E$25</c:f>
              <c:numCache>
                <c:formatCode>General</c:formatCode>
                <c:ptCount val="23"/>
                <c:pt idx="0">
                  <c:v>4626</c:v>
                </c:pt>
                <c:pt idx="1">
                  <c:v>5074</c:v>
                </c:pt>
                <c:pt idx="2">
                  <c:v>5112</c:v>
                </c:pt>
                <c:pt idx="3">
                  <c:v>4986</c:v>
                </c:pt>
                <c:pt idx="4">
                  <c:v>4952</c:v>
                </c:pt>
                <c:pt idx="5">
                  <c:v>6515</c:v>
                </c:pt>
                <c:pt idx="6">
                  <c:v>6484</c:v>
                </c:pt>
                <c:pt idx="7">
                  <c:v>6693</c:v>
                </c:pt>
                <c:pt idx="8">
                  <c:v>6984</c:v>
                </c:pt>
                <c:pt idx="9">
                  <c:v>6813</c:v>
                </c:pt>
                <c:pt idx="10">
                  <c:v>6206</c:v>
                </c:pt>
                <c:pt idx="11">
                  <c:v>7460</c:v>
                </c:pt>
                <c:pt idx="12">
                  <c:v>7407</c:v>
                </c:pt>
                <c:pt idx="13">
                  <c:v>7995</c:v>
                </c:pt>
                <c:pt idx="14">
                  <c:v>7989</c:v>
                </c:pt>
                <c:pt idx="15">
                  <c:v>7794</c:v>
                </c:pt>
                <c:pt idx="16">
                  <c:v>7798</c:v>
                </c:pt>
                <c:pt idx="17">
                  <c:v>0</c:v>
                </c:pt>
                <c:pt idx="18">
                  <c:v>0</c:v>
                </c:pt>
                <c:pt idx="19">
                  <c:v>0</c:v>
                </c:pt>
                <c:pt idx="20">
                  <c:v>0</c:v>
                </c:pt>
                <c:pt idx="21">
                  <c:v>0</c:v>
                </c:pt>
                <c:pt idx="22">
                  <c:v>0</c:v>
                </c:pt>
              </c:numCache>
            </c:numRef>
          </c:val>
        </c:ser>
        <c:ser>
          <c:idx val="4"/>
          <c:order val="4"/>
          <c:tx>
            <c:strRef>
              <c:f>'[Current CRR Inventory Data - Summarized by Month and Market Type - 1-25-15.xlsx]Monthly Summary'!$F$2</c:f>
              <c:strCache>
                <c:ptCount val="1"/>
                <c:pt idx="0">
                  <c:v>Seq. 3 Auction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Summary'!$F$3:$F$25</c:f>
              <c:numCache>
                <c:formatCode>General</c:formatCode>
                <c:ptCount val="23"/>
                <c:pt idx="0">
                  <c:v>6211</c:v>
                </c:pt>
                <c:pt idx="1">
                  <c:v>7626</c:v>
                </c:pt>
                <c:pt idx="2">
                  <c:v>7785</c:v>
                </c:pt>
                <c:pt idx="3">
                  <c:v>7365</c:v>
                </c:pt>
                <c:pt idx="4">
                  <c:v>6760</c:v>
                </c:pt>
                <c:pt idx="5">
                  <c:v>8064</c:v>
                </c:pt>
                <c:pt idx="6">
                  <c:v>8082</c:v>
                </c:pt>
                <c:pt idx="7">
                  <c:v>7898</c:v>
                </c:pt>
                <c:pt idx="8">
                  <c:v>7854</c:v>
                </c:pt>
                <c:pt idx="9">
                  <c:v>7948</c:v>
                </c:pt>
                <c:pt idx="10">
                  <c:v>7972</c:v>
                </c:pt>
                <c:pt idx="11">
                  <c:v>0</c:v>
                </c:pt>
                <c:pt idx="12">
                  <c:v>0</c:v>
                </c:pt>
                <c:pt idx="13">
                  <c:v>0</c:v>
                </c:pt>
                <c:pt idx="14">
                  <c:v>0</c:v>
                </c:pt>
                <c:pt idx="15">
                  <c:v>0</c:v>
                </c:pt>
                <c:pt idx="16">
                  <c:v>0</c:v>
                </c:pt>
                <c:pt idx="17">
                  <c:v>0</c:v>
                </c:pt>
                <c:pt idx="18">
                  <c:v>0</c:v>
                </c:pt>
                <c:pt idx="19">
                  <c:v>0</c:v>
                </c:pt>
                <c:pt idx="20">
                  <c:v>0</c:v>
                </c:pt>
                <c:pt idx="21">
                  <c:v>0</c:v>
                </c:pt>
                <c:pt idx="22">
                  <c:v>0</c:v>
                </c:pt>
              </c:numCache>
            </c:numRef>
          </c:val>
        </c:ser>
        <c:ser>
          <c:idx val="5"/>
          <c:order val="5"/>
          <c:tx>
            <c:strRef>
              <c:f>'[Current CRR Inventory Data - Summarized by Month and Market Type - 1-25-15.xlsx]Monthly Summary'!$G$2</c:f>
              <c:strCache>
                <c:ptCount val="1"/>
                <c:pt idx="0">
                  <c:v>Seq. 2 Auction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Summary'!$G$3:$G$25</c:f>
              <c:numCache>
                <c:formatCode>General</c:formatCode>
                <c:ptCount val="23"/>
                <c:pt idx="0">
                  <c:v>7459</c:v>
                </c:pt>
                <c:pt idx="1">
                  <c:v>8000</c:v>
                </c:pt>
                <c:pt idx="2">
                  <c:v>7941</c:v>
                </c:pt>
                <c:pt idx="3">
                  <c:v>7639</c:v>
                </c:pt>
                <c:pt idx="4">
                  <c:v>7699</c:v>
                </c:pt>
                <c:pt idx="5">
                  <c:v>6108</c:v>
                </c:pt>
                <c:pt idx="6">
                  <c:v>6023</c:v>
                </c:pt>
                <c:pt idx="7">
                  <c:v>6167</c:v>
                </c:pt>
                <c:pt idx="8">
                  <c:v>7719</c:v>
                </c:pt>
                <c:pt idx="9">
                  <c:v>7568</c:v>
                </c:pt>
                <c:pt idx="10">
                  <c:v>6636</c:v>
                </c:pt>
                <c:pt idx="11">
                  <c:v>0</c:v>
                </c:pt>
                <c:pt idx="12">
                  <c:v>0</c:v>
                </c:pt>
                <c:pt idx="13">
                  <c:v>0</c:v>
                </c:pt>
                <c:pt idx="14">
                  <c:v>0</c:v>
                </c:pt>
                <c:pt idx="15">
                  <c:v>0</c:v>
                </c:pt>
                <c:pt idx="16">
                  <c:v>0</c:v>
                </c:pt>
                <c:pt idx="17">
                  <c:v>0</c:v>
                </c:pt>
                <c:pt idx="18">
                  <c:v>0</c:v>
                </c:pt>
                <c:pt idx="19">
                  <c:v>0</c:v>
                </c:pt>
                <c:pt idx="20">
                  <c:v>0</c:v>
                </c:pt>
                <c:pt idx="21">
                  <c:v>0</c:v>
                </c:pt>
                <c:pt idx="22">
                  <c:v>0</c:v>
                </c:pt>
              </c:numCache>
            </c:numRef>
          </c:val>
        </c:ser>
        <c:ser>
          <c:idx val="6"/>
          <c:order val="6"/>
          <c:tx>
            <c:strRef>
              <c:f>'[Current CRR Inventory Data - Summarized by Month and Market Type - 1-25-15.xlsx]Monthly Summary'!$H$2</c:f>
              <c:strCache>
                <c:ptCount val="1"/>
                <c:pt idx="0">
                  <c:v>Seq. 1 Auction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Summary'!$H$3:$H$25</c:f>
              <c:numCache>
                <c:formatCode>General</c:formatCode>
                <c:ptCount val="23"/>
                <c:pt idx="0">
                  <c:v>6320</c:v>
                </c:pt>
                <c:pt idx="1">
                  <c:v>6513</c:v>
                </c:pt>
                <c:pt idx="2">
                  <c:v>6691</c:v>
                </c:pt>
                <c:pt idx="3">
                  <c:v>6599</c:v>
                </c:pt>
                <c:pt idx="4">
                  <c:v>6981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er>
        <c:ser>
          <c:idx val="7"/>
          <c:order val="7"/>
          <c:tx>
            <c:strRef>
              <c:f>'[Current CRR Inventory Data - Summarized by Month and Market Type - 1-25-15.xlsx]Monthly Summary'!$I$2</c:f>
              <c:strCache>
                <c:ptCount val="1"/>
                <c:pt idx="0">
                  <c:v>Monthly Allocation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Summary'!$I$3:$I$25</c:f>
              <c:numCache>
                <c:formatCode>General</c:formatCode>
                <c:ptCount val="23"/>
                <c:pt idx="0">
                  <c:v>15</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er>
        <c:ser>
          <c:idx val="8"/>
          <c:order val="8"/>
          <c:tx>
            <c:strRef>
              <c:f>'[Current CRR Inventory Data - Summarized by Month and Market Type - 1-25-15.xlsx]Monthly Summary'!$J$2</c:f>
              <c:strCache>
                <c:ptCount val="1"/>
                <c:pt idx="0">
                  <c:v>Monthly Auction</c:v>
                </c:pt>
              </c:strCache>
            </c:strRef>
          </c:tx>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Summary'!$J$3:$J$25</c:f>
              <c:numCache>
                <c:formatCode>General</c:formatCode>
                <c:ptCount val="23"/>
                <c:pt idx="0">
                  <c:v>15669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er>
        <c:ser>
          <c:idx val="9"/>
          <c:order val="9"/>
          <c:tx>
            <c:strRef>
              <c:f>'[Current CRR Inventory Data - Summarized by Month and Market Type - 1-25-15.xlsx]Monthly Summary'!$K$2</c:f>
              <c:strCache>
                <c:ptCount val="1"/>
                <c:pt idx="0">
                  <c:v>Bilateral Trade</c:v>
                </c:pt>
              </c:strCache>
            </c:strRef>
          </c:tx>
          <c:spPr>
            <a:solidFill>
              <a:schemeClr val="bg1">
                <a:lumMod val="85000"/>
              </a:schemeClr>
            </a:solidFill>
          </c:spPr>
          <c:invertIfNegative val="0"/>
          <c:cat>
            <c:numRef>
              <c:f>'[Current CRR Inventory Data - Summarized by Month and Market Type - 1-25-15.xlsx]Monthly Summary'!$A$3:$A$25</c:f>
              <c:numCache>
                <c:formatCode>m/d/yyyy</c:formatCode>
                <c:ptCount val="23"/>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numCache>
            </c:numRef>
          </c:cat>
          <c:val>
            <c:numRef>
              <c:f>'[Current CRR Inventory Data - Summarized by Month and Market Type - 1-25-15.xlsx]Monthly Summary'!$K$3:$K$25</c:f>
              <c:numCache>
                <c:formatCode>General</c:formatCode>
                <c:ptCount val="23"/>
                <c:pt idx="0">
                  <c:v>118</c:v>
                </c:pt>
                <c:pt idx="1">
                  <c:v>133</c:v>
                </c:pt>
                <c:pt idx="2">
                  <c:v>134</c:v>
                </c:pt>
                <c:pt idx="3">
                  <c:v>160</c:v>
                </c:pt>
                <c:pt idx="4">
                  <c:v>150</c:v>
                </c:pt>
                <c:pt idx="5">
                  <c:v>39</c:v>
                </c:pt>
                <c:pt idx="6">
                  <c:v>25</c:v>
                </c:pt>
                <c:pt idx="7">
                  <c:v>141</c:v>
                </c:pt>
                <c:pt idx="8">
                  <c:v>148</c:v>
                </c:pt>
                <c:pt idx="9">
                  <c:v>107</c:v>
                </c:pt>
                <c:pt idx="10">
                  <c:v>60</c:v>
                </c:pt>
                <c:pt idx="11">
                  <c:v>8</c:v>
                </c:pt>
                <c:pt idx="12">
                  <c:v>5</c:v>
                </c:pt>
                <c:pt idx="13">
                  <c:v>9</c:v>
                </c:pt>
                <c:pt idx="14">
                  <c:v>9</c:v>
                </c:pt>
                <c:pt idx="15">
                  <c:v>8</c:v>
                </c:pt>
                <c:pt idx="16">
                  <c:v>5</c:v>
                </c:pt>
                <c:pt idx="17">
                  <c:v>0</c:v>
                </c:pt>
                <c:pt idx="18">
                  <c:v>0</c:v>
                </c:pt>
                <c:pt idx="19">
                  <c:v>0</c:v>
                </c:pt>
                <c:pt idx="20">
                  <c:v>0</c:v>
                </c:pt>
                <c:pt idx="21">
                  <c:v>0</c:v>
                </c:pt>
                <c:pt idx="22">
                  <c:v>0</c:v>
                </c:pt>
              </c:numCache>
            </c:numRef>
          </c:val>
        </c:ser>
        <c:dLbls>
          <c:showLegendKey val="0"/>
          <c:showVal val="0"/>
          <c:showCatName val="0"/>
          <c:showSerName val="0"/>
          <c:showPercent val="0"/>
          <c:showBubbleSize val="0"/>
        </c:dLbls>
        <c:gapWidth val="150"/>
        <c:overlap val="100"/>
        <c:axId val="230684888"/>
        <c:axId val="230685280"/>
      </c:barChart>
      <c:dateAx>
        <c:axId val="230684888"/>
        <c:scaling>
          <c:orientation val="minMax"/>
        </c:scaling>
        <c:delete val="0"/>
        <c:axPos val="b"/>
        <c:title>
          <c:tx>
            <c:rich>
              <a:bodyPr/>
              <a:lstStyle/>
              <a:p>
                <a:pPr>
                  <a:defRPr/>
                </a:pPr>
                <a:r>
                  <a:rPr lang="en-US"/>
                  <a:t>Month</a:t>
                </a:r>
              </a:p>
            </c:rich>
          </c:tx>
          <c:layout>
            <c:manualLayout>
              <c:xMode val="edge"/>
              <c:yMode val="edge"/>
              <c:x val="0.51570236210331311"/>
              <c:y val="0.71980857787290597"/>
            </c:manualLayout>
          </c:layout>
          <c:overlay val="0"/>
        </c:title>
        <c:numFmt formatCode="m/d/yyyy" sourceLinked="1"/>
        <c:majorTickMark val="out"/>
        <c:minorTickMark val="none"/>
        <c:tickLblPos val="nextTo"/>
        <c:txPr>
          <a:bodyPr rot="-2700000"/>
          <a:lstStyle/>
          <a:p>
            <a:pPr>
              <a:defRPr/>
            </a:pPr>
            <a:endParaRPr lang="en-US"/>
          </a:p>
        </c:txPr>
        <c:crossAx val="230685280"/>
        <c:crosses val="autoZero"/>
        <c:auto val="1"/>
        <c:lblOffset val="100"/>
        <c:baseTimeUnit val="months"/>
      </c:dateAx>
      <c:valAx>
        <c:axId val="230685280"/>
        <c:scaling>
          <c:orientation val="minMax"/>
        </c:scaling>
        <c:delete val="0"/>
        <c:axPos val="l"/>
        <c:majorGridlines/>
        <c:title>
          <c:tx>
            <c:rich>
              <a:bodyPr rot="-5400000" vert="horz"/>
              <a:lstStyle/>
              <a:p>
                <a:pPr>
                  <a:defRPr/>
                </a:pPr>
                <a:r>
                  <a:rPr lang="en-US"/>
                  <a:t>Number of Active CRRs</a:t>
                </a:r>
              </a:p>
            </c:rich>
          </c:tx>
          <c:layout>
            <c:manualLayout>
              <c:xMode val="edge"/>
              <c:yMode val="edge"/>
              <c:x val="1.9583780497390808E-2"/>
              <c:y val="8.9160025861631631E-2"/>
            </c:manualLayout>
          </c:layout>
          <c:overlay val="0"/>
        </c:title>
        <c:numFmt formatCode="General" sourceLinked="1"/>
        <c:majorTickMark val="out"/>
        <c:minorTickMark val="none"/>
        <c:tickLblPos val="nextTo"/>
        <c:crossAx val="230684888"/>
        <c:crosses val="autoZero"/>
        <c:crossBetween val="between"/>
      </c:valAx>
      <c:spPr>
        <a:solidFill>
          <a:srgbClr val="002060"/>
        </a:solidFill>
      </c:spPr>
    </c:plotArea>
    <c:legend>
      <c:legendPos val="b"/>
      <c:layout>
        <c:manualLayout>
          <c:xMode val="edge"/>
          <c:yMode val="edge"/>
          <c:x val="0.18600523740544245"/>
          <c:y val="0.73607427771463485"/>
          <c:w val="0.76623512040830399"/>
          <c:h val="0.25021776227806869"/>
        </c:manualLayout>
      </c:layout>
      <c:overlay val="0"/>
    </c:legend>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0.78242</cdr:x>
      <cdr:y>0.85477</cdr:y>
    </cdr:from>
    <cdr:to>
      <cdr:x>0.88791</cdr:x>
      <cdr:y>1</cdr:y>
    </cdr:to>
    <cdr:sp macro="" textlink="">
      <cdr:nvSpPr>
        <cdr:cNvPr id="2" name="TextBox 1"/>
        <cdr:cNvSpPr txBox="1"/>
      </cdr:nvSpPr>
      <cdr:spPr>
        <a:xfrm xmlns:a="http://schemas.openxmlformats.org/drawingml/2006/main">
          <a:off x="6781800" y="5943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DC9012-0816-4074-8FC0-3ADDE274401A}" type="datetimeFigureOut">
              <a:rPr lang="en-US"/>
              <a:pPr>
                <a:defRPr/>
              </a:pPr>
              <a:t>2/1/2016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8D6D538-ADF2-4C50-806A-DB8D7EE3C245}" type="slidenum">
              <a:rPr lang="en-US"/>
              <a:pPr>
                <a:defRPr/>
              </a:pPr>
              <a:t>‹#›</a:t>
            </a:fld>
            <a:endParaRPr lang="en-US" dirty="0"/>
          </a:p>
        </p:txBody>
      </p:sp>
    </p:spTree>
    <p:extLst>
      <p:ext uri="{BB962C8B-B14F-4D97-AF65-F5344CB8AC3E}">
        <p14:creationId xmlns:p14="http://schemas.microsoft.com/office/powerpoint/2010/main" val="2284904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EB56AA6-3242-46C5-A225-5044C9976568}" type="datetimeFigureOut">
              <a:rPr lang="en-US"/>
              <a:pPr>
                <a:defRPr/>
              </a:pPr>
              <a:t>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8D77910-AC50-4AF9-B07C-1C9F402FA193}" type="slidenum">
              <a:rPr lang="en-US"/>
              <a:pPr>
                <a:defRPr/>
              </a:pPr>
              <a:t>‹#›</a:t>
            </a:fld>
            <a:endParaRPr lang="en-US" dirty="0"/>
          </a:p>
        </p:txBody>
      </p:sp>
    </p:spTree>
    <p:extLst>
      <p:ext uri="{BB962C8B-B14F-4D97-AF65-F5344CB8AC3E}">
        <p14:creationId xmlns:p14="http://schemas.microsoft.com/office/powerpoint/2010/main" val="188406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pPr>
            <a:fld id="{038C7525-8A29-4E8E-9CFE-D9E81F43A076}" type="slidenum">
              <a:rPr lang="en-US" altLang="en-US">
                <a:latin typeface="Calibri" pitchFamily="34" charset="0"/>
              </a:rPr>
              <a:pPr fontAlgn="base">
                <a:spcBef>
                  <a:spcPct val="0"/>
                </a:spcBef>
                <a:spcAft>
                  <a:spcPct val="0"/>
                </a:spcAft>
              </a:pPr>
              <a:t>1</a:t>
            </a:fld>
            <a:endParaRPr lang="en-US" altLang="en-US" dirty="0">
              <a:latin typeface="Calibri" pitchFamily="34" charset="0"/>
            </a:endParaRPr>
          </a:p>
        </p:txBody>
      </p:sp>
    </p:spTree>
    <p:extLst>
      <p:ext uri="{BB962C8B-B14F-4D97-AF65-F5344CB8AC3E}">
        <p14:creationId xmlns:p14="http://schemas.microsoft.com/office/powerpoint/2010/main" val="307801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3A1D699-B5D1-49B9-801A-BE94941AA1A6}"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233780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userDrawn="1"/>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75F98B-B565-4700-871C-AAD5B1879958}"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3124200" y="6194425"/>
            <a:ext cx="2895600" cy="200025"/>
          </a:xfrm>
        </p:spPr>
        <p:txBody>
          <a:bodyPr/>
          <a:lstStyle>
            <a:lvl1pPr algn="ctr">
              <a:defRPr sz="1200" dirty="0" smtClean="0">
                <a:solidFill>
                  <a:schemeClr val="tx1">
                    <a:tint val="75000"/>
                  </a:schemeClr>
                </a:solidFill>
              </a:defRPr>
            </a:lvl1pPr>
          </a:lstStyle>
          <a:p>
            <a:pPr>
              <a:defRPr/>
            </a:pPr>
            <a:r>
              <a:rPr lang="en-US" dirty="0"/>
              <a:t>Hello I'm a slide</a:t>
            </a:r>
          </a:p>
        </p:txBody>
      </p:sp>
    </p:spTree>
    <p:extLst>
      <p:ext uri="{BB962C8B-B14F-4D97-AF65-F5344CB8AC3E}">
        <p14:creationId xmlns:p14="http://schemas.microsoft.com/office/powerpoint/2010/main" val="77988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99E47F5-911D-459A-99C0-9D37DE194BE4}"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97083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1794EED-88CA-4C31-8AAE-A45401D3ED6D}"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Placeholder 1"/>
          <p:cNvSpPr>
            <a:spLocks noGrp="1"/>
          </p:cNvSpPr>
          <p:nvPr>
            <p:ph type="title"/>
          </p:nvPr>
        </p:nvSpPr>
        <p:spPr>
          <a:xfrm>
            <a:off x="371475"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307687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1F8638C-7B02-4591-82EF-5B7EFD7AE9BD}"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9"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4457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userDrawn="1"/>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505267D-0A0D-4301-A608-7B997E3810C0}"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5375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24EF15-D2B2-42B0-A641-6B84CC94DD19}"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152059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54DAF53-9944-4D94-ADBB-9B1886394BB6}"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Tree>
    <p:extLst>
      <p:ext uri="{BB962C8B-B14F-4D97-AF65-F5344CB8AC3E}">
        <p14:creationId xmlns:p14="http://schemas.microsoft.com/office/powerpoint/2010/main" val="201449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194425"/>
            <a:ext cx="2895600" cy="200025"/>
          </a:xfrm>
        </p:spPr>
        <p:txBody>
          <a:bodyPr/>
          <a:lstStyle>
            <a:lvl1pPr algn="ctr">
              <a:defRPr sz="1200" dirty="0" smtClean="0">
                <a:solidFill>
                  <a:schemeClr val="tx1">
                    <a:tint val="75000"/>
                  </a:schemeClr>
                </a:solidFill>
              </a:defRPr>
            </a:lvl1pPr>
          </a:lstStyle>
          <a:p>
            <a:pPr>
              <a:defRPr/>
            </a:pPr>
            <a:r>
              <a:rPr lang="en-US" dirty="0"/>
              <a:t>Hello I'm a slide</a:t>
            </a:r>
          </a:p>
        </p:txBody>
      </p:sp>
    </p:spTree>
    <p:extLst>
      <p:ext uri="{BB962C8B-B14F-4D97-AF65-F5344CB8AC3E}">
        <p14:creationId xmlns:p14="http://schemas.microsoft.com/office/powerpoint/2010/main" val="384663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4B9E90A-B78C-455A-B38D-32EB99839859}"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p:spPr>
        <p:txBody>
          <a:bodyPr/>
          <a:lstStyle>
            <a:lvl1pPr algn="ctr">
              <a:defRPr sz="1200" dirty="0" smtClean="0">
                <a:solidFill>
                  <a:schemeClr val="tx1">
                    <a:tint val="75000"/>
                  </a:schemeClr>
                </a:solidFill>
              </a:defRPr>
            </a:lvl1pPr>
          </a:lstStyle>
          <a:p>
            <a:pPr>
              <a:defRPr/>
            </a:pPr>
            <a:r>
              <a:rPr lang="en-US" dirty="0"/>
              <a:t>Hello I'm a slide</a:t>
            </a:r>
          </a:p>
        </p:txBody>
      </p:sp>
    </p:spTree>
    <p:extLst>
      <p:ext uri="{BB962C8B-B14F-4D97-AF65-F5344CB8AC3E}">
        <p14:creationId xmlns:p14="http://schemas.microsoft.com/office/powerpoint/2010/main" val="238745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8" y="-138113"/>
            <a:ext cx="9210676" cy="713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8" descr="ERCOT cmyk-0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085850" y="6116722"/>
            <a:ext cx="6867525" cy="253916"/>
          </a:xfrm>
          <a:prstGeom prst="rect">
            <a:avLst/>
          </a:prstGeom>
          <a:noFill/>
        </p:spPr>
        <p:txBody>
          <a:bodyPr>
            <a:spAutoFit/>
          </a:bodyPr>
          <a:lstStyle/>
          <a:p>
            <a:pPr fontAlgn="auto">
              <a:spcBef>
                <a:spcPts val="0"/>
              </a:spcBef>
              <a:spcAft>
                <a:spcPts val="0"/>
              </a:spcAft>
              <a:defRPr/>
            </a:pPr>
            <a:r>
              <a:rPr lang="en-US" sz="1050" b="1" dirty="0" smtClean="0">
                <a:latin typeface="+mn-lt"/>
                <a:cs typeface="+mn-cs"/>
              </a:rPr>
              <a:t>CMWG</a:t>
            </a:r>
            <a:endParaRPr lang="en-US" sz="1050" b="1" dirty="0">
              <a:latin typeface="+mn-lt"/>
              <a:cs typeface="+mn-cs"/>
            </a:endParaRPr>
          </a:p>
        </p:txBody>
      </p:sp>
    </p:spTree>
  </p:cSld>
  <p:clrMap bg1="lt1" tx1="dk1" bg2="lt2" tx2="dk2" accent1="accent1" accent2="accent2" accent3="accent3" accent4="accent4" accent5="accent5" accent6="accent6" hlink="hlink" folHlink="folHlink"/>
  <p:sldLayoutIdLst>
    <p:sldLayoutId id="2147493507" r:id="rId1"/>
    <p:sldLayoutId id="2147493508" r:id="rId2"/>
    <p:sldLayoutId id="2147493509" r:id="rId3"/>
    <p:sldLayoutId id="2147493510" r:id="rId4"/>
    <p:sldLayoutId id="2147493511" r:id="rId5"/>
    <p:sldLayoutId id="2147493512" r:id="rId6"/>
    <p:sldLayoutId id="2147493513" r:id="rId7"/>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8" y="-138113"/>
            <a:ext cx="9210676" cy="713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Hello I'm a slide</a:t>
            </a:r>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6F367D2-41EC-4ABE-8589-5D449CB905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514" r:id="rId1"/>
    <p:sldLayoutId id="2147493515" r:id="rId2"/>
    <p:sldLayoutId id="2147493516" r:id="rId3"/>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3"/>
          <p:cNvGrpSpPr>
            <a:grpSpLocks/>
          </p:cNvGrpSpPr>
          <p:nvPr/>
        </p:nvGrpSpPr>
        <p:grpSpPr bwMode="auto">
          <a:xfrm>
            <a:off x="603250" y="1498600"/>
            <a:ext cx="7727950" cy="4077183"/>
            <a:chOff x="603250" y="546100"/>
            <a:chExt cx="7727950" cy="4077522"/>
          </a:xfrm>
        </p:grpSpPr>
        <p:pic>
          <p:nvPicPr>
            <p:cNvPr id="13315" name="Picture 8" descr="ERCOT cmyk-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46100"/>
              <a:ext cx="2457704"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9"/>
            <p:cNvSpPr txBox="1">
              <a:spLocks noChangeArrowheads="1"/>
            </p:cNvSpPr>
            <p:nvPr/>
          </p:nvSpPr>
          <p:spPr bwMode="auto">
            <a:xfrm>
              <a:off x="787400" y="2130425"/>
              <a:ext cx="7543800" cy="249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tLang="en-US" sz="3200" b="1" dirty="0" smtClean="0"/>
                <a:t>Congestion Revenue Right Market Update</a:t>
              </a:r>
              <a:endParaRPr lang="en-US" altLang="en-US" sz="3200" b="1" dirty="0"/>
            </a:p>
            <a:p>
              <a:endParaRPr lang="en-US" altLang="en-US" b="1" dirty="0"/>
            </a:p>
            <a:p>
              <a:r>
                <a:rPr lang="en-US" altLang="en-US" sz="2000" i="1" dirty="0" smtClean="0"/>
                <a:t>David </a:t>
              </a:r>
              <a:r>
                <a:rPr lang="en-US" altLang="en-US" sz="2000" i="1" dirty="0"/>
                <a:t>Maggio</a:t>
              </a:r>
            </a:p>
            <a:p>
              <a:r>
                <a:rPr lang="en-US" altLang="en-US" dirty="0"/>
                <a:t> </a:t>
              </a:r>
            </a:p>
            <a:p>
              <a:r>
                <a:rPr lang="en-US" altLang="en-US" dirty="0" smtClean="0"/>
                <a:t>Congestion Management Working Group</a:t>
              </a:r>
              <a:endParaRPr lang="en-US" altLang="en-US" dirty="0"/>
            </a:p>
            <a:p>
              <a:r>
                <a:rPr lang="en-US" altLang="en-US" dirty="0" smtClean="0"/>
                <a:t>February, 2016</a:t>
              </a:r>
              <a:endParaRPr lang="en-US" altLang="en-US" dirty="0"/>
            </a:p>
          </p:txBody>
        </p:sp>
        <p:cxnSp>
          <p:nvCxnSpPr>
            <p:cNvPr id="13" name="Straight Connector 12"/>
            <p:cNvCxnSpPr/>
            <p:nvPr/>
          </p:nvCxnSpPr>
          <p:spPr>
            <a:xfrm flipV="1">
              <a:off x="787400" y="1852722"/>
              <a:ext cx="6286500" cy="12701"/>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1000461"/>
            <a:ext cx="8229600" cy="4944727"/>
          </a:xfrm>
        </p:spPr>
        <p:txBody>
          <a:bodyPr/>
          <a:lstStyle/>
          <a:p>
            <a:r>
              <a:rPr lang="en-US" sz="2400" dirty="0" smtClean="0"/>
              <a:t>ERCOT has discovered an inconsistency with how flows into or out of Hubs are being modeled between CRR and DAM in cases in which a PSS-E bus that is part of a Hub is </a:t>
            </a:r>
            <a:r>
              <a:rPr lang="en-US" sz="2400" dirty="0" smtClean="0"/>
              <a:t>on outage. </a:t>
            </a:r>
            <a:endParaRPr lang="en-US" sz="2400" dirty="0" smtClean="0"/>
          </a:p>
          <a:p>
            <a:pPr lvl="1"/>
            <a:r>
              <a:rPr lang="en-US" sz="2400" dirty="0" smtClean="0"/>
              <a:t>A simple example illustrating the difference will be discussed.</a:t>
            </a:r>
          </a:p>
          <a:p>
            <a:r>
              <a:rPr lang="en-US" sz="2400" dirty="0" smtClean="0"/>
              <a:t>ERCOT believes that an internal change should improve consistency between CRR and DAM for planned transmission outages and wanted to make CMWG aware of the change before implementing it.</a:t>
            </a:r>
            <a:endParaRPr lang="en-US" sz="2400" dirty="0"/>
          </a:p>
        </p:txBody>
      </p:sp>
      <p:sp>
        <p:nvSpPr>
          <p:cNvPr id="3" name="Title 2"/>
          <p:cNvSpPr>
            <a:spLocks noGrp="1"/>
          </p:cNvSpPr>
          <p:nvPr>
            <p:ph type="title"/>
          </p:nvPr>
        </p:nvSpPr>
        <p:spPr/>
        <p:txBody>
          <a:bodyPr/>
          <a:lstStyle/>
          <a:p>
            <a:r>
              <a:rPr lang="en-US" dirty="0" smtClean="0"/>
              <a:t>Distribution of Flows for Hubs during Outages</a:t>
            </a:r>
            <a:endParaRPr lang="en-US" dirty="0"/>
          </a:p>
        </p:txBody>
      </p:sp>
    </p:spTree>
    <p:extLst>
      <p:ext uri="{BB962C8B-B14F-4D97-AF65-F5344CB8AC3E}">
        <p14:creationId xmlns:p14="http://schemas.microsoft.com/office/powerpoint/2010/main" val="99588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As a simple example, lets assume a Hub that is defined by two Hub Busses:</a:t>
            </a:r>
          </a:p>
          <a:p>
            <a:pPr lvl="1"/>
            <a:r>
              <a:rPr lang="en-US" sz="2400" dirty="0" smtClean="0"/>
              <a:t>One Hub Bus consists of two PSS-E busses</a:t>
            </a:r>
          </a:p>
          <a:p>
            <a:pPr lvl="1"/>
            <a:r>
              <a:rPr lang="en-US" sz="2400" dirty="0" smtClean="0"/>
              <a:t>The other Hub Bus consists of one PSS-E bus</a:t>
            </a:r>
          </a:p>
          <a:p>
            <a:pPr lvl="1"/>
            <a:r>
              <a:rPr lang="en-US" sz="2400" dirty="0" smtClean="0"/>
              <a:t>A PSS-E bus represents one or more Electrical Busses</a:t>
            </a:r>
            <a:endParaRPr lang="en-US" sz="2400" dirty="0"/>
          </a:p>
          <a:p>
            <a:r>
              <a:rPr lang="en-US" sz="2400" dirty="0" smtClean="0"/>
              <a:t>There is a 100 MW PTP that “sinks” at this Hub and that is the only PTP in the system.</a:t>
            </a:r>
            <a:endParaRPr lang="en-US" sz="2400" dirty="0"/>
          </a:p>
          <a:p>
            <a:r>
              <a:rPr lang="en-US" sz="2400" dirty="0" smtClean="0"/>
              <a:t>The next slides will examine how that 100 </a:t>
            </a:r>
            <a:r>
              <a:rPr lang="en-US" sz="2400" dirty="0" smtClean="0"/>
              <a:t>MW would </a:t>
            </a:r>
            <a:r>
              <a:rPr lang="en-US" sz="2400" dirty="0" smtClean="0"/>
              <a:t>flow based on current CRR logic, both with and without a disconnection of one of the three PSS-E busses in the base case.</a:t>
            </a:r>
            <a:endParaRPr lang="en-US" sz="2400" dirty="0"/>
          </a:p>
        </p:txBody>
      </p:sp>
      <p:sp>
        <p:nvSpPr>
          <p:cNvPr id="3" name="Title 2"/>
          <p:cNvSpPr>
            <a:spLocks noGrp="1"/>
          </p:cNvSpPr>
          <p:nvPr>
            <p:ph type="title"/>
          </p:nvPr>
        </p:nvSpPr>
        <p:spPr/>
        <p:txBody>
          <a:bodyPr/>
          <a:lstStyle/>
          <a:p>
            <a:r>
              <a:rPr lang="en-US" dirty="0" smtClean="0"/>
              <a:t>Illustrative Example of the </a:t>
            </a:r>
            <a:r>
              <a:rPr lang="en-US" smtClean="0"/>
              <a:t>Current Systems</a:t>
            </a:r>
            <a:endParaRPr lang="en-US" dirty="0"/>
          </a:p>
        </p:txBody>
      </p:sp>
    </p:spTree>
    <p:extLst>
      <p:ext uri="{BB962C8B-B14F-4D97-AF65-F5344CB8AC3E}">
        <p14:creationId xmlns:p14="http://schemas.microsoft.com/office/powerpoint/2010/main" val="109826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Flow in CRR with No PSS-E Bus Outages</a:t>
            </a:r>
            <a:endParaRPr lang="en-US" dirty="0"/>
          </a:p>
        </p:txBody>
      </p:sp>
      <p:cxnSp>
        <p:nvCxnSpPr>
          <p:cNvPr id="5" name="Straight Connector 4"/>
          <p:cNvCxnSpPr/>
          <p:nvPr/>
        </p:nvCxnSpPr>
        <p:spPr>
          <a:xfrm>
            <a:off x="103953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6937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9210" y="5361270"/>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74772" y="4252761"/>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132899" y="4262386"/>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82178" y="3242108"/>
            <a:ext cx="2165684" cy="9625"/>
          </a:xfrm>
          <a:prstGeom prst="line">
            <a:avLst/>
          </a:prstGeom>
        </p:spPr>
        <p:style>
          <a:lnRef idx="2">
            <a:schemeClr val="accent1"/>
          </a:lnRef>
          <a:fillRef idx="0">
            <a:schemeClr val="accent1"/>
          </a:fillRef>
          <a:effectRef idx="1">
            <a:schemeClr val="accent1"/>
          </a:effectRef>
          <a:fontRef idx="minor">
            <a:schemeClr val="tx1"/>
          </a:fontRef>
        </p:style>
      </p:cxnSp>
      <p:sp>
        <p:nvSpPr>
          <p:cNvPr id="16" name="Cloud 15"/>
          <p:cNvSpPr/>
          <p:nvPr/>
        </p:nvSpPr>
        <p:spPr>
          <a:xfrm>
            <a:off x="895149" y="720288"/>
            <a:ext cx="7478830" cy="121439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 of the Transmission System</a:t>
            </a:r>
            <a:endParaRPr lang="en-US" dirty="0"/>
          </a:p>
        </p:txBody>
      </p:sp>
      <p:cxnSp>
        <p:nvCxnSpPr>
          <p:cNvPr id="17" name="Straight Connector 16"/>
          <p:cNvCxnSpPr/>
          <p:nvPr/>
        </p:nvCxnSpPr>
        <p:spPr>
          <a:xfrm flipH="1" flipV="1">
            <a:off x="5265020" y="1948238"/>
            <a:ext cx="284880" cy="1303495"/>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57614" y="3242109"/>
            <a:ext cx="1152158" cy="1010652"/>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122372" y="4262386"/>
            <a:ext cx="433437" cy="1089259"/>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37" idx="0"/>
          </p:cNvCxnSpPr>
          <p:nvPr/>
        </p:nvCxnSpPr>
        <p:spPr>
          <a:xfrm flipH="1" flipV="1">
            <a:off x="4036497" y="4272011"/>
            <a:ext cx="594792" cy="1079634"/>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5972344" y="3251734"/>
            <a:ext cx="1269999" cy="1020277"/>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7215742" y="4252762"/>
            <a:ext cx="26601" cy="111813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974527" y="3242108"/>
            <a:ext cx="1010652" cy="369332"/>
          </a:xfrm>
          <a:prstGeom prst="rect">
            <a:avLst/>
          </a:prstGeom>
          <a:noFill/>
        </p:spPr>
        <p:txBody>
          <a:bodyPr wrap="square" rtlCol="0">
            <a:spAutoFit/>
          </a:bodyPr>
          <a:lstStyle/>
          <a:p>
            <a:r>
              <a:rPr lang="en-US" dirty="0" smtClean="0"/>
              <a:t>Hub</a:t>
            </a:r>
            <a:endParaRPr lang="en-US" dirty="0"/>
          </a:p>
        </p:txBody>
      </p:sp>
      <p:sp>
        <p:nvSpPr>
          <p:cNvPr id="34" name="TextBox 33"/>
          <p:cNvSpPr txBox="1"/>
          <p:nvPr/>
        </p:nvSpPr>
        <p:spPr>
          <a:xfrm>
            <a:off x="2563831" y="4283603"/>
            <a:ext cx="1321369" cy="369332"/>
          </a:xfrm>
          <a:prstGeom prst="rect">
            <a:avLst/>
          </a:prstGeom>
          <a:noFill/>
        </p:spPr>
        <p:txBody>
          <a:bodyPr wrap="square" rtlCol="0">
            <a:spAutoFit/>
          </a:bodyPr>
          <a:lstStyle/>
          <a:p>
            <a:r>
              <a:rPr lang="en-US" dirty="0" smtClean="0"/>
              <a:t>Hub Bus 1</a:t>
            </a:r>
            <a:endParaRPr lang="en-US" dirty="0"/>
          </a:p>
        </p:txBody>
      </p:sp>
      <p:sp>
        <p:nvSpPr>
          <p:cNvPr id="35" name="TextBox 34"/>
          <p:cNvSpPr txBox="1"/>
          <p:nvPr/>
        </p:nvSpPr>
        <p:spPr>
          <a:xfrm>
            <a:off x="7247459" y="4306758"/>
            <a:ext cx="1321369" cy="369332"/>
          </a:xfrm>
          <a:prstGeom prst="rect">
            <a:avLst/>
          </a:prstGeom>
          <a:noFill/>
        </p:spPr>
        <p:txBody>
          <a:bodyPr wrap="square" rtlCol="0">
            <a:spAutoFit/>
          </a:bodyPr>
          <a:lstStyle/>
          <a:p>
            <a:r>
              <a:rPr lang="en-US" dirty="0" smtClean="0"/>
              <a:t>Hub Bus 2</a:t>
            </a:r>
            <a:endParaRPr lang="en-US" dirty="0"/>
          </a:p>
        </p:txBody>
      </p:sp>
      <p:sp>
        <p:nvSpPr>
          <p:cNvPr id="36" name="TextBox 35"/>
          <p:cNvSpPr txBox="1"/>
          <p:nvPr/>
        </p:nvSpPr>
        <p:spPr>
          <a:xfrm>
            <a:off x="1356487" y="5382849"/>
            <a:ext cx="1531770" cy="369332"/>
          </a:xfrm>
          <a:prstGeom prst="rect">
            <a:avLst/>
          </a:prstGeom>
          <a:noFill/>
        </p:spPr>
        <p:txBody>
          <a:bodyPr wrap="square" rtlCol="0">
            <a:spAutoFit/>
          </a:bodyPr>
          <a:lstStyle/>
          <a:p>
            <a:r>
              <a:rPr lang="en-US" dirty="0" smtClean="0"/>
              <a:t>PSS-E Bus 1</a:t>
            </a:r>
            <a:endParaRPr lang="en-US" dirty="0"/>
          </a:p>
        </p:txBody>
      </p:sp>
      <p:sp>
        <p:nvSpPr>
          <p:cNvPr id="37" name="TextBox 36"/>
          <p:cNvSpPr txBox="1"/>
          <p:nvPr/>
        </p:nvSpPr>
        <p:spPr>
          <a:xfrm>
            <a:off x="3865404" y="5351645"/>
            <a:ext cx="1531770" cy="369332"/>
          </a:xfrm>
          <a:prstGeom prst="rect">
            <a:avLst/>
          </a:prstGeom>
          <a:noFill/>
        </p:spPr>
        <p:txBody>
          <a:bodyPr wrap="square" rtlCol="0">
            <a:spAutoFit/>
          </a:bodyPr>
          <a:lstStyle/>
          <a:p>
            <a:r>
              <a:rPr lang="en-US" dirty="0" smtClean="0"/>
              <a:t>PSS-E Bus 2</a:t>
            </a:r>
            <a:endParaRPr lang="en-US" dirty="0"/>
          </a:p>
        </p:txBody>
      </p:sp>
      <p:sp>
        <p:nvSpPr>
          <p:cNvPr id="38" name="TextBox 37"/>
          <p:cNvSpPr txBox="1"/>
          <p:nvPr/>
        </p:nvSpPr>
        <p:spPr>
          <a:xfrm>
            <a:off x="6476458" y="5361526"/>
            <a:ext cx="1531770" cy="369332"/>
          </a:xfrm>
          <a:prstGeom prst="rect">
            <a:avLst/>
          </a:prstGeom>
          <a:noFill/>
        </p:spPr>
        <p:txBody>
          <a:bodyPr wrap="square" rtlCol="0">
            <a:spAutoFit/>
          </a:bodyPr>
          <a:lstStyle/>
          <a:p>
            <a:r>
              <a:rPr lang="en-US" dirty="0" smtClean="0"/>
              <a:t>PSS-E Bus 3</a:t>
            </a:r>
            <a:endParaRPr lang="en-US" dirty="0"/>
          </a:p>
        </p:txBody>
      </p:sp>
      <p:cxnSp>
        <p:nvCxnSpPr>
          <p:cNvPr id="44" name="Straight Arrow Connector 43"/>
          <p:cNvCxnSpPr/>
          <p:nvPr/>
        </p:nvCxnSpPr>
        <p:spPr>
          <a:xfrm>
            <a:off x="5265020" y="1948238"/>
            <a:ext cx="142440" cy="651747"/>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865404" y="3232484"/>
            <a:ext cx="644368" cy="583866"/>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2281389" y="4264316"/>
            <a:ext cx="269545" cy="651747"/>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039738" y="4281636"/>
            <a:ext cx="302362" cy="55499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989158" y="3251734"/>
            <a:ext cx="618185" cy="495701"/>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215742" y="4272011"/>
            <a:ext cx="13300" cy="64405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438525" y="2292506"/>
            <a:ext cx="1321369" cy="369332"/>
          </a:xfrm>
          <a:prstGeom prst="rect">
            <a:avLst/>
          </a:prstGeom>
          <a:noFill/>
        </p:spPr>
        <p:txBody>
          <a:bodyPr wrap="square" rtlCol="0">
            <a:spAutoFit/>
          </a:bodyPr>
          <a:lstStyle/>
          <a:p>
            <a:r>
              <a:rPr lang="en-US" i="1" dirty="0" smtClean="0">
                <a:solidFill>
                  <a:srgbClr val="008373"/>
                </a:solidFill>
              </a:rPr>
              <a:t>100 MW</a:t>
            </a:r>
            <a:endParaRPr lang="en-US" i="1" dirty="0">
              <a:solidFill>
                <a:srgbClr val="008373"/>
              </a:solidFill>
            </a:endParaRPr>
          </a:p>
        </p:txBody>
      </p:sp>
      <p:sp>
        <p:nvSpPr>
          <p:cNvPr id="57" name="TextBox 56"/>
          <p:cNvSpPr txBox="1"/>
          <p:nvPr/>
        </p:nvSpPr>
        <p:spPr>
          <a:xfrm>
            <a:off x="2778685" y="3523466"/>
            <a:ext cx="1321369" cy="369332"/>
          </a:xfrm>
          <a:prstGeom prst="rect">
            <a:avLst/>
          </a:prstGeom>
          <a:noFill/>
        </p:spPr>
        <p:txBody>
          <a:bodyPr wrap="square" rtlCol="0">
            <a:spAutoFit/>
          </a:bodyPr>
          <a:lstStyle/>
          <a:p>
            <a:r>
              <a:rPr lang="en-US" i="1" dirty="0">
                <a:solidFill>
                  <a:srgbClr val="008373"/>
                </a:solidFill>
              </a:rPr>
              <a:t>5</a:t>
            </a:r>
            <a:r>
              <a:rPr lang="en-US" i="1" dirty="0" smtClean="0">
                <a:solidFill>
                  <a:srgbClr val="008373"/>
                </a:solidFill>
              </a:rPr>
              <a:t>0 MW</a:t>
            </a:r>
            <a:endParaRPr lang="en-US" i="1" dirty="0">
              <a:solidFill>
                <a:srgbClr val="008373"/>
              </a:solidFill>
            </a:endParaRPr>
          </a:p>
        </p:txBody>
      </p:sp>
      <p:sp>
        <p:nvSpPr>
          <p:cNvPr id="58" name="TextBox 57"/>
          <p:cNvSpPr txBox="1"/>
          <p:nvPr/>
        </p:nvSpPr>
        <p:spPr>
          <a:xfrm>
            <a:off x="6665549" y="3461082"/>
            <a:ext cx="1321369" cy="369332"/>
          </a:xfrm>
          <a:prstGeom prst="rect">
            <a:avLst/>
          </a:prstGeom>
          <a:noFill/>
        </p:spPr>
        <p:txBody>
          <a:bodyPr wrap="square" rtlCol="0">
            <a:spAutoFit/>
          </a:bodyPr>
          <a:lstStyle/>
          <a:p>
            <a:r>
              <a:rPr lang="en-US" i="1" dirty="0">
                <a:solidFill>
                  <a:srgbClr val="008373"/>
                </a:solidFill>
              </a:rPr>
              <a:t>5</a:t>
            </a:r>
            <a:r>
              <a:rPr lang="en-US" i="1" dirty="0" smtClean="0">
                <a:solidFill>
                  <a:srgbClr val="008373"/>
                </a:solidFill>
              </a:rPr>
              <a:t>0 MW</a:t>
            </a:r>
            <a:endParaRPr lang="en-US" i="1" dirty="0">
              <a:solidFill>
                <a:srgbClr val="008373"/>
              </a:solidFill>
            </a:endParaRPr>
          </a:p>
        </p:txBody>
      </p:sp>
      <p:sp>
        <p:nvSpPr>
          <p:cNvPr id="59" name="TextBox 58"/>
          <p:cNvSpPr txBox="1"/>
          <p:nvPr/>
        </p:nvSpPr>
        <p:spPr>
          <a:xfrm>
            <a:off x="1138320" y="4627600"/>
            <a:ext cx="1321369" cy="369332"/>
          </a:xfrm>
          <a:prstGeom prst="rect">
            <a:avLst/>
          </a:prstGeom>
          <a:noFill/>
        </p:spPr>
        <p:txBody>
          <a:bodyPr wrap="square" rtlCol="0">
            <a:spAutoFit/>
          </a:bodyPr>
          <a:lstStyle/>
          <a:p>
            <a:r>
              <a:rPr lang="en-US" i="1" dirty="0" smtClean="0">
                <a:solidFill>
                  <a:srgbClr val="008373"/>
                </a:solidFill>
              </a:rPr>
              <a:t>25 MW</a:t>
            </a:r>
            <a:endParaRPr lang="en-US" i="1" dirty="0">
              <a:solidFill>
                <a:srgbClr val="008373"/>
              </a:solidFill>
            </a:endParaRPr>
          </a:p>
        </p:txBody>
      </p:sp>
      <p:sp>
        <p:nvSpPr>
          <p:cNvPr id="60" name="TextBox 59"/>
          <p:cNvSpPr txBox="1"/>
          <p:nvPr/>
        </p:nvSpPr>
        <p:spPr>
          <a:xfrm>
            <a:off x="4392763" y="4560737"/>
            <a:ext cx="1321369" cy="369332"/>
          </a:xfrm>
          <a:prstGeom prst="rect">
            <a:avLst/>
          </a:prstGeom>
          <a:noFill/>
        </p:spPr>
        <p:txBody>
          <a:bodyPr wrap="square" rtlCol="0">
            <a:spAutoFit/>
          </a:bodyPr>
          <a:lstStyle/>
          <a:p>
            <a:r>
              <a:rPr lang="en-US" i="1" dirty="0" smtClean="0">
                <a:solidFill>
                  <a:srgbClr val="008373"/>
                </a:solidFill>
              </a:rPr>
              <a:t>25 MW</a:t>
            </a:r>
            <a:endParaRPr lang="en-US" i="1" dirty="0">
              <a:solidFill>
                <a:srgbClr val="008373"/>
              </a:solidFill>
            </a:endParaRPr>
          </a:p>
        </p:txBody>
      </p:sp>
      <p:sp>
        <p:nvSpPr>
          <p:cNvPr id="61" name="TextBox 60"/>
          <p:cNvSpPr txBox="1"/>
          <p:nvPr/>
        </p:nvSpPr>
        <p:spPr>
          <a:xfrm>
            <a:off x="7326233" y="4656400"/>
            <a:ext cx="1321369" cy="369332"/>
          </a:xfrm>
          <a:prstGeom prst="rect">
            <a:avLst/>
          </a:prstGeom>
          <a:noFill/>
        </p:spPr>
        <p:txBody>
          <a:bodyPr wrap="square" rtlCol="0">
            <a:spAutoFit/>
          </a:bodyPr>
          <a:lstStyle/>
          <a:p>
            <a:r>
              <a:rPr lang="en-US" i="1" dirty="0">
                <a:solidFill>
                  <a:srgbClr val="008373"/>
                </a:solidFill>
              </a:rPr>
              <a:t>5</a:t>
            </a:r>
            <a:r>
              <a:rPr lang="en-US" i="1" dirty="0" smtClean="0">
                <a:solidFill>
                  <a:srgbClr val="008373"/>
                </a:solidFill>
              </a:rPr>
              <a:t>0 MW</a:t>
            </a:r>
            <a:endParaRPr lang="en-US" i="1" dirty="0">
              <a:solidFill>
                <a:srgbClr val="008373"/>
              </a:solidFill>
            </a:endParaRPr>
          </a:p>
        </p:txBody>
      </p:sp>
    </p:spTree>
    <p:extLst>
      <p:ext uri="{BB962C8B-B14F-4D97-AF65-F5344CB8AC3E}">
        <p14:creationId xmlns:p14="http://schemas.microsoft.com/office/powerpoint/2010/main" val="374016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Flow in CRR with PSS-E Bus 1 Disconnected</a:t>
            </a:r>
            <a:endParaRPr lang="en-US" dirty="0"/>
          </a:p>
        </p:txBody>
      </p:sp>
      <p:cxnSp>
        <p:nvCxnSpPr>
          <p:cNvPr id="5" name="Straight Connector 4"/>
          <p:cNvCxnSpPr/>
          <p:nvPr/>
        </p:nvCxnSpPr>
        <p:spPr>
          <a:xfrm>
            <a:off x="103953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6937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9210" y="5361270"/>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74772" y="4252761"/>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132899" y="4262386"/>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82178" y="3242108"/>
            <a:ext cx="2165684" cy="9625"/>
          </a:xfrm>
          <a:prstGeom prst="line">
            <a:avLst/>
          </a:prstGeom>
        </p:spPr>
        <p:style>
          <a:lnRef idx="2">
            <a:schemeClr val="accent1"/>
          </a:lnRef>
          <a:fillRef idx="0">
            <a:schemeClr val="accent1"/>
          </a:fillRef>
          <a:effectRef idx="1">
            <a:schemeClr val="accent1"/>
          </a:effectRef>
          <a:fontRef idx="minor">
            <a:schemeClr val="tx1"/>
          </a:fontRef>
        </p:style>
      </p:cxnSp>
      <p:sp>
        <p:nvSpPr>
          <p:cNvPr id="16" name="Cloud 15"/>
          <p:cNvSpPr/>
          <p:nvPr/>
        </p:nvSpPr>
        <p:spPr>
          <a:xfrm>
            <a:off x="895149" y="720288"/>
            <a:ext cx="7478830" cy="121439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 of the Transmission System</a:t>
            </a:r>
            <a:endParaRPr lang="en-US" dirty="0"/>
          </a:p>
        </p:txBody>
      </p:sp>
      <p:cxnSp>
        <p:nvCxnSpPr>
          <p:cNvPr id="17" name="Straight Connector 16"/>
          <p:cNvCxnSpPr/>
          <p:nvPr/>
        </p:nvCxnSpPr>
        <p:spPr>
          <a:xfrm flipH="1" flipV="1">
            <a:off x="5265020" y="1948238"/>
            <a:ext cx="284880" cy="1303495"/>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57614" y="3242109"/>
            <a:ext cx="1152158" cy="1010652"/>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358189" y="4262387"/>
            <a:ext cx="197620" cy="41370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37" idx="0"/>
          </p:cNvCxnSpPr>
          <p:nvPr/>
        </p:nvCxnSpPr>
        <p:spPr>
          <a:xfrm flipH="1" flipV="1">
            <a:off x="4036497" y="4272011"/>
            <a:ext cx="594792" cy="1079634"/>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5972344" y="3251734"/>
            <a:ext cx="1269999" cy="1020277"/>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7215742" y="4252762"/>
            <a:ext cx="26601" cy="111813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974527" y="3242108"/>
            <a:ext cx="1010652" cy="369332"/>
          </a:xfrm>
          <a:prstGeom prst="rect">
            <a:avLst/>
          </a:prstGeom>
          <a:noFill/>
        </p:spPr>
        <p:txBody>
          <a:bodyPr wrap="square" rtlCol="0">
            <a:spAutoFit/>
          </a:bodyPr>
          <a:lstStyle/>
          <a:p>
            <a:r>
              <a:rPr lang="en-US" dirty="0" smtClean="0"/>
              <a:t>Hub</a:t>
            </a:r>
            <a:endParaRPr lang="en-US" dirty="0"/>
          </a:p>
        </p:txBody>
      </p:sp>
      <p:sp>
        <p:nvSpPr>
          <p:cNvPr id="34" name="TextBox 33"/>
          <p:cNvSpPr txBox="1"/>
          <p:nvPr/>
        </p:nvSpPr>
        <p:spPr>
          <a:xfrm>
            <a:off x="2563831" y="4283603"/>
            <a:ext cx="1321369" cy="369332"/>
          </a:xfrm>
          <a:prstGeom prst="rect">
            <a:avLst/>
          </a:prstGeom>
          <a:noFill/>
        </p:spPr>
        <p:txBody>
          <a:bodyPr wrap="square" rtlCol="0">
            <a:spAutoFit/>
          </a:bodyPr>
          <a:lstStyle/>
          <a:p>
            <a:r>
              <a:rPr lang="en-US" dirty="0" smtClean="0"/>
              <a:t>Hub Bus 1</a:t>
            </a:r>
            <a:endParaRPr lang="en-US" dirty="0"/>
          </a:p>
        </p:txBody>
      </p:sp>
      <p:sp>
        <p:nvSpPr>
          <p:cNvPr id="35" name="TextBox 34"/>
          <p:cNvSpPr txBox="1"/>
          <p:nvPr/>
        </p:nvSpPr>
        <p:spPr>
          <a:xfrm>
            <a:off x="7247459" y="4306758"/>
            <a:ext cx="1321369" cy="369332"/>
          </a:xfrm>
          <a:prstGeom prst="rect">
            <a:avLst/>
          </a:prstGeom>
          <a:noFill/>
        </p:spPr>
        <p:txBody>
          <a:bodyPr wrap="square" rtlCol="0">
            <a:spAutoFit/>
          </a:bodyPr>
          <a:lstStyle/>
          <a:p>
            <a:r>
              <a:rPr lang="en-US" dirty="0" smtClean="0"/>
              <a:t>Hub Bus 2</a:t>
            </a:r>
            <a:endParaRPr lang="en-US" dirty="0"/>
          </a:p>
        </p:txBody>
      </p:sp>
      <p:sp>
        <p:nvSpPr>
          <p:cNvPr id="36" name="TextBox 35"/>
          <p:cNvSpPr txBox="1"/>
          <p:nvPr/>
        </p:nvSpPr>
        <p:spPr>
          <a:xfrm>
            <a:off x="1356487" y="5382849"/>
            <a:ext cx="1531770" cy="369332"/>
          </a:xfrm>
          <a:prstGeom prst="rect">
            <a:avLst/>
          </a:prstGeom>
          <a:noFill/>
        </p:spPr>
        <p:txBody>
          <a:bodyPr wrap="square" rtlCol="0">
            <a:spAutoFit/>
          </a:bodyPr>
          <a:lstStyle/>
          <a:p>
            <a:r>
              <a:rPr lang="en-US" dirty="0" smtClean="0"/>
              <a:t>PSS-E Bus 1</a:t>
            </a:r>
            <a:endParaRPr lang="en-US" dirty="0"/>
          </a:p>
        </p:txBody>
      </p:sp>
      <p:sp>
        <p:nvSpPr>
          <p:cNvPr id="37" name="TextBox 36"/>
          <p:cNvSpPr txBox="1"/>
          <p:nvPr/>
        </p:nvSpPr>
        <p:spPr>
          <a:xfrm>
            <a:off x="3865404" y="5351645"/>
            <a:ext cx="1531770" cy="369332"/>
          </a:xfrm>
          <a:prstGeom prst="rect">
            <a:avLst/>
          </a:prstGeom>
          <a:noFill/>
        </p:spPr>
        <p:txBody>
          <a:bodyPr wrap="square" rtlCol="0">
            <a:spAutoFit/>
          </a:bodyPr>
          <a:lstStyle/>
          <a:p>
            <a:r>
              <a:rPr lang="en-US" dirty="0" smtClean="0"/>
              <a:t>PSS-E Bus 2</a:t>
            </a:r>
            <a:endParaRPr lang="en-US" dirty="0"/>
          </a:p>
        </p:txBody>
      </p:sp>
      <p:sp>
        <p:nvSpPr>
          <p:cNvPr id="38" name="TextBox 37"/>
          <p:cNvSpPr txBox="1"/>
          <p:nvPr/>
        </p:nvSpPr>
        <p:spPr>
          <a:xfrm>
            <a:off x="6476458" y="5361526"/>
            <a:ext cx="1531770" cy="369332"/>
          </a:xfrm>
          <a:prstGeom prst="rect">
            <a:avLst/>
          </a:prstGeom>
          <a:noFill/>
        </p:spPr>
        <p:txBody>
          <a:bodyPr wrap="square" rtlCol="0">
            <a:spAutoFit/>
          </a:bodyPr>
          <a:lstStyle/>
          <a:p>
            <a:r>
              <a:rPr lang="en-US" dirty="0" smtClean="0"/>
              <a:t>PSS-E Bus 3</a:t>
            </a:r>
            <a:endParaRPr lang="en-US" dirty="0"/>
          </a:p>
        </p:txBody>
      </p:sp>
      <p:cxnSp>
        <p:nvCxnSpPr>
          <p:cNvPr id="44" name="Straight Arrow Connector 43"/>
          <p:cNvCxnSpPr/>
          <p:nvPr/>
        </p:nvCxnSpPr>
        <p:spPr>
          <a:xfrm>
            <a:off x="5265020" y="1948238"/>
            <a:ext cx="142440" cy="651747"/>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865404" y="3232484"/>
            <a:ext cx="644368" cy="583866"/>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039738" y="4281636"/>
            <a:ext cx="302362" cy="55499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989158" y="3251734"/>
            <a:ext cx="618185" cy="495701"/>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215742" y="4272011"/>
            <a:ext cx="13300" cy="64405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438525" y="2292506"/>
            <a:ext cx="1321369" cy="369332"/>
          </a:xfrm>
          <a:prstGeom prst="rect">
            <a:avLst/>
          </a:prstGeom>
          <a:noFill/>
        </p:spPr>
        <p:txBody>
          <a:bodyPr wrap="square" rtlCol="0">
            <a:spAutoFit/>
          </a:bodyPr>
          <a:lstStyle/>
          <a:p>
            <a:r>
              <a:rPr lang="en-US" i="1" dirty="0" smtClean="0">
                <a:solidFill>
                  <a:srgbClr val="008373"/>
                </a:solidFill>
              </a:rPr>
              <a:t>100 MW</a:t>
            </a:r>
            <a:endParaRPr lang="en-US" i="1" dirty="0">
              <a:solidFill>
                <a:srgbClr val="008373"/>
              </a:solidFill>
            </a:endParaRPr>
          </a:p>
        </p:txBody>
      </p:sp>
      <p:sp>
        <p:nvSpPr>
          <p:cNvPr id="57" name="TextBox 56"/>
          <p:cNvSpPr txBox="1"/>
          <p:nvPr/>
        </p:nvSpPr>
        <p:spPr>
          <a:xfrm>
            <a:off x="2778685" y="3523466"/>
            <a:ext cx="1321369" cy="369332"/>
          </a:xfrm>
          <a:prstGeom prst="rect">
            <a:avLst/>
          </a:prstGeom>
          <a:noFill/>
        </p:spPr>
        <p:txBody>
          <a:bodyPr wrap="square" rtlCol="0">
            <a:spAutoFit/>
          </a:bodyPr>
          <a:lstStyle/>
          <a:p>
            <a:r>
              <a:rPr lang="en-US" i="1" dirty="0" smtClean="0">
                <a:solidFill>
                  <a:srgbClr val="008373"/>
                </a:solidFill>
              </a:rPr>
              <a:t>33 MW</a:t>
            </a:r>
            <a:endParaRPr lang="en-US" i="1" dirty="0">
              <a:solidFill>
                <a:srgbClr val="008373"/>
              </a:solidFill>
            </a:endParaRPr>
          </a:p>
        </p:txBody>
      </p:sp>
      <p:sp>
        <p:nvSpPr>
          <p:cNvPr id="58" name="TextBox 57"/>
          <p:cNvSpPr txBox="1"/>
          <p:nvPr/>
        </p:nvSpPr>
        <p:spPr>
          <a:xfrm>
            <a:off x="6665549" y="3461082"/>
            <a:ext cx="1321369" cy="369332"/>
          </a:xfrm>
          <a:prstGeom prst="rect">
            <a:avLst/>
          </a:prstGeom>
          <a:noFill/>
        </p:spPr>
        <p:txBody>
          <a:bodyPr wrap="square" rtlCol="0">
            <a:spAutoFit/>
          </a:bodyPr>
          <a:lstStyle/>
          <a:p>
            <a:r>
              <a:rPr lang="en-US" i="1" dirty="0" smtClean="0">
                <a:solidFill>
                  <a:srgbClr val="008373"/>
                </a:solidFill>
              </a:rPr>
              <a:t>67 MW</a:t>
            </a:r>
            <a:endParaRPr lang="en-US" i="1" dirty="0">
              <a:solidFill>
                <a:srgbClr val="008373"/>
              </a:solidFill>
            </a:endParaRPr>
          </a:p>
        </p:txBody>
      </p:sp>
      <p:sp>
        <p:nvSpPr>
          <p:cNvPr id="59" name="TextBox 58"/>
          <p:cNvSpPr txBox="1"/>
          <p:nvPr/>
        </p:nvSpPr>
        <p:spPr>
          <a:xfrm>
            <a:off x="1138320" y="4627600"/>
            <a:ext cx="1321369" cy="369332"/>
          </a:xfrm>
          <a:prstGeom prst="rect">
            <a:avLst/>
          </a:prstGeom>
          <a:noFill/>
        </p:spPr>
        <p:txBody>
          <a:bodyPr wrap="square" rtlCol="0">
            <a:spAutoFit/>
          </a:bodyPr>
          <a:lstStyle/>
          <a:p>
            <a:r>
              <a:rPr lang="en-US" i="1" dirty="0">
                <a:solidFill>
                  <a:srgbClr val="008373"/>
                </a:solidFill>
              </a:rPr>
              <a:t>0</a:t>
            </a:r>
            <a:r>
              <a:rPr lang="en-US" i="1" dirty="0" smtClean="0">
                <a:solidFill>
                  <a:srgbClr val="008373"/>
                </a:solidFill>
              </a:rPr>
              <a:t> MW</a:t>
            </a:r>
            <a:endParaRPr lang="en-US" i="1" dirty="0">
              <a:solidFill>
                <a:srgbClr val="008373"/>
              </a:solidFill>
            </a:endParaRPr>
          </a:p>
        </p:txBody>
      </p:sp>
      <p:sp>
        <p:nvSpPr>
          <p:cNvPr id="60" name="TextBox 59"/>
          <p:cNvSpPr txBox="1"/>
          <p:nvPr/>
        </p:nvSpPr>
        <p:spPr>
          <a:xfrm>
            <a:off x="4392763" y="4560737"/>
            <a:ext cx="1321369" cy="369332"/>
          </a:xfrm>
          <a:prstGeom prst="rect">
            <a:avLst/>
          </a:prstGeom>
          <a:noFill/>
        </p:spPr>
        <p:txBody>
          <a:bodyPr wrap="square" rtlCol="0">
            <a:spAutoFit/>
          </a:bodyPr>
          <a:lstStyle/>
          <a:p>
            <a:r>
              <a:rPr lang="en-US" i="1" dirty="0" smtClean="0">
                <a:solidFill>
                  <a:srgbClr val="008373"/>
                </a:solidFill>
              </a:rPr>
              <a:t>33 MW</a:t>
            </a:r>
            <a:endParaRPr lang="en-US" i="1" dirty="0">
              <a:solidFill>
                <a:srgbClr val="008373"/>
              </a:solidFill>
            </a:endParaRPr>
          </a:p>
        </p:txBody>
      </p:sp>
      <p:sp>
        <p:nvSpPr>
          <p:cNvPr id="61" name="TextBox 60"/>
          <p:cNvSpPr txBox="1"/>
          <p:nvPr/>
        </p:nvSpPr>
        <p:spPr>
          <a:xfrm>
            <a:off x="7326233" y="4656400"/>
            <a:ext cx="1321369" cy="369332"/>
          </a:xfrm>
          <a:prstGeom prst="rect">
            <a:avLst/>
          </a:prstGeom>
          <a:noFill/>
        </p:spPr>
        <p:txBody>
          <a:bodyPr wrap="square" rtlCol="0">
            <a:spAutoFit/>
          </a:bodyPr>
          <a:lstStyle/>
          <a:p>
            <a:r>
              <a:rPr lang="en-US" i="1" dirty="0" smtClean="0">
                <a:solidFill>
                  <a:srgbClr val="008373"/>
                </a:solidFill>
              </a:rPr>
              <a:t>67 MW</a:t>
            </a:r>
            <a:endParaRPr lang="en-US" i="1" dirty="0">
              <a:solidFill>
                <a:srgbClr val="008373"/>
              </a:solidFill>
            </a:endParaRPr>
          </a:p>
        </p:txBody>
      </p:sp>
      <p:cxnSp>
        <p:nvCxnSpPr>
          <p:cNvPr id="39" name="Straight Connector 38"/>
          <p:cNvCxnSpPr/>
          <p:nvPr/>
        </p:nvCxnSpPr>
        <p:spPr>
          <a:xfrm flipV="1">
            <a:off x="2023562" y="4927152"/>
            <a:ext cx="197620" cy="41370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122372" y="4668242"/>
            <a:ext cx="244792" cy="72622"/>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43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Flow in DAM with No PSS-E Bus Outages</a:t>
            </a:r>
            <a:endParaRPr lang="en-US" dirty="0"/>
          </a:p>
        </p:txBody>
      </p:sp>
      <p:cxnSp>
        <p:nvCxnSpPr>
          <p:cNvPr id="5" name="Straight Connector 4"/>
          <p:cNvCxnSpPr/>
          <p:nvPr/>
        </p:nvCxnSpPr>
        <p:spPr>
          <a:xfrm>
            <a:off x="103953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6937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9210" y="5361270"/>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74772" y="4252761"/>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132899" y="4262386"/>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82178" y="3242108"/>
            <a:ext cx="2165684" cy="9625"/>
          </a:xfrm>
          <a:prstGeom prst="line">
            <a:avLst/>
          </a:prstGeom>
        </p:spPr>
        <p:style>
          <a:lnRef idx="2">
            <a:schemeClr val="accent1"/>
          </a:lnRef>
          <a:fillRef idx="0">
            <a:schemeClr val="accent1"/>
          </a:fillRef>
          <a:effectRef idx="1">
            <a:schemeClr val="accent1"/>
          </a:effectRef>
          <a:fontRef idx="minor">
            <a:schemeClr val="tx1"/>
          </a:fontRef>
        </p:style>
      </p:cxnSp>
      <p:sp>
        <p:nvSpPr>
          <p:cNvPr id="16" name="Cloud 15"/>
          <p:cNvSpPr/>
          <p:nvPr/>
        </p:nvSpPr>
        <p:spPr>
          <a:xfrm>
            <a:off x="895149" y="720288"/>
            <a:ext cx="7478830" cy="121439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 of the Transmission System</a:t>
            </a:r>
            <a:endParaRPr lang="en-US" dirty="0"/>
          </a:p>
        </p:txBody>
      </p:sp>
      <p:cxnSp>
        <p:nvCxnSpPr>
          <p:cNvPr id="17" name="Straight Connector 16"/>
          <p:cNvCxnSpPr/>
          <p:nvPr/>
        </p:nvCxnSpPr>
        <p:spPr>
          <a:xfrm flipH="1" flipV="1">
            <a:off x="5265020" y="1948238"/>
            <a:ext cx="284880" cy="1303495"/>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57614" y="3242109"/>
            <a:ext cx="1152158" cy="1010652"/>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122372" y="4262386"/>
            <a:ext cx="433437" cy="1089259"/>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37" idx="0"/>
          </p:cNvCxnSpPr>
          <p:nvPr/>
        </p:nvCxnSpPr>
        <p:spPr>
          <a:xfrm flipH="1" flipV="1">
            <a:off x="4036497" y="4272011"/>
            <a:ext cx="594792" cy="1079634"/>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5972344" y="3251734"/>
            <a:ext cx="1269999" cy="1020277"/>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7215742" y="4252762"/>
            <a:ext cx="26601" cy="111813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974527" y="3242108"/>
            <a:ext cx="1010652" cy="369332"/>
          </a:xfrm>
          <a:prstGeom prst="rect">
            <a:avLst/>
          </a:prstGeom>
          <a:noFill/>
        </p:spPr>
        <p:txBody>
          <a:bodyPr wrap="square" rtlCol="0">
            <a:spAutoFit/>
          </a:bodyPr>
          <a:lstStyle/>
          <a:p>
            <a:r>
              <a:rPr lang="en-US" dirty="0" smtClean="0"/>
              <a:t>Hub</a:t>
            </a:r>
            <a:endParaRPr lang="en-US" dirty="0"/>
          </a:p>
        </p:txBody>
      </p:sp>
      <p:sp>
        <p:nvSpPr>
          <p:cNvPr id="34" name="TextBox 33"/>
          <p:cNvSpPr txBox="1"/>
          <p:nvPr/>
        </p:nvSpPr>
        <p:spPr>
          <a:xfrm>
            <a:off x="2563831" y="4283603"/>
            <a:ext cx="1321369" cy="369332"/>
          </a:xfrm>
          <a:prstGeom prst="rect">
            <a:avLst/>
          </a:prstGeom>
          <a:noFill/>
        </p:spPr>
        <p:txBody>
          <a:bodyPr wrap="square" rtlCol="0">
            <a:spAutoFit/>
          </a:bodyPr>
          <a:lstStyle/>
          <a:p>
            <a:r>
              <a:rPr lang="en-US" dirty="0" smtClean="0"/>
              <a:t>Hub Bus 1</a:t>
            </a:r>
            <a:endParaRPr lang="en-US" dirty="0"/>
          </a:p>
        </p:txBody>
      </p:sp>
      <p:sp>
        <p:nvSpPr>
          <p:cNvPr id="35" name="TextBox 34"/>
          <p:cNvSpPr txBox="1"/>
          <p:nvPr/>
        </p:nvSpPr>
        <p:spPr>
          <a:xfrm>
            <a:off x="7247459" y="4306758"/>
            <a:ext cx="1321369" cy="369332"/>
          </a:xfrm>
          <a:prstGeom prst="rect">
            <a:avLst/>
          </a:prstGeom>
          <a:noFill/>
        </p:spPr>
        <p:txBody>
          <a:bodyPr wrap="square" rtlCol="0">
            <a:spAutoFit/>
          </a:bodyPr>
          <a:lstStyle/>
          <a:p>
            <a:r>
              <a:rPr lang="en-US" dirty="0" smtClean="0"/>
              <a:t>Hub Bus 2</a:t>
            </a:r>
            <a:endParaRPr lang="en-US" dirty="0"/>
          </a:p>
        </p:txBody>
      </p:sp>
      <p:sp>
        <p:nvSpPr>
          <p:cNvPr id="36" name="TextBox 35"/>
          <p:cNvSpPr txBox="1"/>
          <p:nvPr/>
        </p:nvSpPr>
        <p:spPr>
          <a:xfrm>
            <a:off x="1356487" y="5382849"/>
            <a:ext cx="1531770" cy="369332"/>
          </a:xfrm>
          <a:prstGeom prst="rect">
            <a:avLst/>
          </a:prstGeom>
          <a:noFill/>
        </p:spPr>
        <p:txBody>
          <a:bodyPr wrap="square" rtlCol="0">
            <a:spAutoFit/>
          </a:bodyPr>
          <a:lstStyle/>
          <a:p>
            <a:r>
              <a:rPr lang="en-US" dirty="0" smtClean="0"/>
              <a:t>PSS-E Bus 1</a:t>
            </a:r>
            <a:endParaRPr lang="en-US" dirty="0"/>
          </a:p>
        </p:txBody>
      </p:sp>
      <p:sp>
        <p:nvSpPr>
          <p:cNvPr id="37" name="TextBox 36"/>
          <p:cNvSpPr txBox="1"/>
          <p:nvPr/>
        </p:nvSpPr>
        <p:spPr>
          <a:xfrm>
            <a:off x="3865404" y="5351645"/>
            <a:ext cx="1531770" cy="369332"/>
          </a:xfrm>
          <a:prstGeom prst="rect">
            <a:avLst/>
          </a:prstGeom>
          <a:noFill/>
        </p:spPr>
        <p:txBody>
          <a:bodyPr wrap="square" rtlCol="0">
            <a:spAutoFit/>
          </a:bodyPr>
          <a:lstStyle/>
          <a:p>
            <a:r>
              <a:rPr lang="en-US" dirty="0" smtClean="0"/>
              <a:t>PSS-E Bus 2</a:t>
            </a:r>
            <a:endParaRPr lang="en-US" dirty="0"/>
          </a:p>
        </p:txBody>
      </p:sp>
      <p:sp>
        <p:nvSpPr>
          <p:cNvPr id="38" name="TextBox 37"/>
          <p:cNvSpPr txBox="1"/>
          <p:nvPr/>
        </p:nvSpPr>
        <p:spPr>
          <a:xfrm>
            <a:off x="6476458" y="5361526"/>
            <a:ext cx="1531770" cy="369332"/>
          </a:xfrm>
          <a:prstGeom prst="rect">
            <a:avLst/>
          </a:prstGeom>
          <a:noFill/>
        </p:spPr>
        <p:txBody>
          <a:bodyPr wrap="square" rtlCol="0">
            <a:spAutoFit/>
          </a:bodyPr>
          <a:lstStyle/>
          <a:p>
            <a:r>
              <a:rPr lang="en-US" dirty="0" smtClean="0"/>
              <a:t>PSS-E Bus 3</a:t>
            </a:r>
            <a:endParaRPr lang="en-US" dirty="0"/>
          </a:p>
        </p:txBody>
      </p:sp>
      <p:cxnSp>
        <p:nvCxnSpPr>
          <p:cNvPr id="44" name="Straight Arrow Connector 43"/>
          <p:cNvCxnSpPr/>
          <p:nvPr/>
        </p:nvCxnSpPr>
        <p:spPr>
          <a:xfrm>
            <a:off x="5265020" y="1948238"/>
            <a:ext cx="142440" cy="651747"/>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865404" y="3232484"/>
            <a:ext cx="644368" cy="583866"/>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2281389" y="4264316"/>
            <a:ext cx="269545" cy="651747"/>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039738" y="4281636"/>
            <a:ext cx="302362" cy="55499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989158" y="3251734"/>
            <a:ext cx="618185" cy="495701"/>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215742" y="4272011"/>
            <a:ext cx="13300" cy="64405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438525" y="2292506"/>
            <a:ext cx="1321369" cy="369332"/>
          </a:xfrm>
          <a:prstGeom prst="rect">
            <a:avLst/>
          </a:prstGeom>
          <a:noFill/>
        </p:spPr>
        <p:txBody>
          <a:bodyPr wrap="square" rtlCol="0">
            <a:spAutoFit/>
          </a:bodyPr>
          <a:lstStyle/>
          <a:p>
            <a:r>
              <a:rPr lang="en-US" i="1" dirty="0" smtClean="0">
                <a:solidFill>
                  <a:srgbClr val="008373"/>
                </a:solidFill>
              </a:rPr>
              <a:t>100 MW</a:t>
            </a:r>
            <a:endParaRPr lang="en-US" i="1" dirty="0">
              <a:solidFill>
                <a:srgbClr val="008373"/>
              </a:solidFill>
            </a:endParaRPr>
          </a:p>
        </p:txBody>
      </p:sp>
      <p:sp>
        <p:nvSpPr>
          <p:cNvPr id="57" name="TextBox 56"/>
          <p:cNvSpPr txBox="1"/>
          <p:nvPr/>
        </p:nvSpPr>
        <p:spPr>
          <a:xfrm>
            <a:off x="2778685" y="3523466"/>
            <a:ext cx="1321369" cy="369332"/>
          </a:xfrm>
          <a:prstGeom prst="rect">
            <a:avLst/>
          </a:prstGeom>
          <a:noFill/>
        </p:spPr>
        <p:txBody>
          <a:bodyPr wrap="square" rtlCol="0">
            <a:spAutoFit/>
          </a:bodyPr>
          <a:lstStyle/>
          <a:p>
            <a:r>
              <a:rPr lang="en-US" i="1" dirty="0">
                <a:solidFill>
                  <a:srgbClr val="008373"/>
                </a:solidFill>
              </a:rPr>
              <a:t>5</a:t>
            </a:r>
            <a:r>
              <a:rPr lang="en-US" i="1" dirty="0" smtClean="0">
                <a:solidFill>
                  <a:srgbClr val="008373"/>
                </a:solidFill>
              </a:rPr>
              <a:t>0 MW</a:t>
            </a:r>
            <a:endParaRPr lang="en-US" i="1" dirty="0">
              <a:solidFill>
                <a:srgbClr val="008373"/>
              </a:solidFill>
            </a:endParaRPr>
          </a:p>
        </p:txBody>
      </p:sp>
      <p:sp>
        <p:nvSpPr>
          <p:cNvPr id="58" name="TextBox 57"/>
          <p:cNvSpPr txBox="1"/>
          <p:nvPr/>
        </p:nvSpPr>
        <p:spPr>
          <a:xfrm>
            <a:off x="6665549" y="3461082"/>
            <a:ext cx="1321369" cy="369332"/>
          </a:xfrm>
          <a:prstGeom prst="rect">
            <a:avLst/>
          </a:prstGeom>
          <a:noFill/>
        </p:spPr>
        <p:txBody>
          <a:bodyPr wrap="square" rtlCol="0">
            <a:spAutoFit/>
          </a:bodyPr>
          <a:lstStyle/>
          <a:p>
            <a:r>
              <a:rPr lang="en-US" i="1" dirty="0">
                <a:solidFill>
                  <a:srgbClr val="008373"/>
                </a:solidFill>
              </a:rPr>
              <a:t>5</a:t>
            </a:r>
            <a:r>
              <a:rPr lang="en-US" i="1" dirty="0" smtClean="0">
                <a:solidFill>
                  <a:srgbClr val="008373"/>
                </a:solidFill>
              </a:rPr>
              <a:t>0 MW</a:t>
            </a:r>
            <a:endParaRPr lang="en-US" i="1" dirty="0">
              <a:solidFill>
                <a:srgbClr val="008373"/>
              </a:solidFill>
            </a:endParaRPr>
          </a:p>
        </p:txBody>
      </p:sp>
      <p:sp>
        <p:nvSpPr>
          <p:cNvPr id="59" name="TextBox 58"/>
          <p:cNvSpPr txBox="1"/>
          <p:nvPr/>
        </p:nvSpPr>
        <p:spPr>
          <a:xfrm>
            <a:off x="1138320" y="4627600"/>
            <a:ext cx="1321369" cy="369332"/>
          </a:xfrm>
          <a:prstGeom prst="rect">
            <a:avLst/>
          </a:prstGeom>
          <a:noFill/>
        </p:spPr>
        <p:txBody>
          <a:bodyPr wrap="square" rtlCol="0">
            <a:spAutoFit/>
          </a:bodyPr>
          <a:lstStyle/>
          <a:p>
            <a:r>
              <a:rPr lang="en-US" i="1" dirty="0" smtClean="0">
                <a:solidFill>
                  <a:srgbClr val="008373"/>
                </a:solidFill>
              </a:rPr>
              <a:t>25 MW</a:t>
            </a:r>
            <a:endParaRPr lang="en-US" i="1" dirty="0">
              <a:solidFill>
                <a:srgbClr val="008373"/>
              </a:solidFill>
            </a:endParaRPr>
          </a:p>
        </p:txBody>
      </p:sp>
      <p:sp>
        <p:nvSpPr>
          <p:cNvPr id="60" name="TextBox 59"/>
          <p:cNvSpPr txBox="1"/>
          <p:nvPr/>
        </p:nvSpPr>
        <p:spPr>
          <a:xfrm>
            <a:off x="4392763" y="4560737"/>
            <a:ext cx="1321369" cy="369332"/>
          </a:xfrm>
          <a:prstGeom prst="rect">
            <a:avLst/>
          </a:prstGeom>
          <a:noFill/>
        </p:spPr>
        <p:txBody>
          <a:bodyPr wrap="square" rtlCol="0">
            <a:spAutoFit/>
          </a:bodyPr>
          <a:lstStyle/>
          <a:p>
            <a:r>
              <a:rPr lang="en-US" i="1" dirty="0" smtClean="0">
                <a:solidFill>
                  <a:srgbClr val="008373"/>
                </a:solidFill>
              </a:rPr>
              <a:t>25 MW</a:t>
            </a:r>
            <a:endParaRPr lang="en-US" i="1" dirty="0">
              <a:solidFill>
                <a:srgbClr val="008373"/>
              </a:solidFill>
            </a:endParaRPr>
          </a:p>
        </p:txBody>
      </p:sp>
      <p:sp>
        <p:nvSpPr>
          <p:cNvPr id="61" name="TextBox 60"/>
          <p:cNvSpPr txBox="1"/>
          <p:nvPr/>
        </p:nvSpPr>
        <p:spPr>
          <a:xfrm>
            <a:off x="7326233" y="4656400"/>
            <a:ext cx="1321369" cy="369332"/>
          </a:xfrm>
          <a:prstGeom prst="rect">
            <a:avLst/>
          </a:prstGeom>
          <a:noFill/>
        </p:spPr>
        <p:txBody>
          <a:bodyPr wrap="square" rtlCol="0">
            <a:spAutoFit/>
          </a:bodyPr>
          <a:lstStyle/>
          <a:p>
            <a:r>
              <a:rPr lang="en-US" i="1" dirty="0">
                <a:solidFill>
                  <a:srgbClr val="008373"/>
                </a:solidFill>
              </a:rPr>
              <a:t>5</a:t>
            </a:r>
            <a:r>
              <a:rPr lang="en-US" i="1" dirty="0" smtClean="0">
                <a:solidFill>
                  <a:srgbClr val="008373"/>
                </a:solidFill>
              </a:rPr>
              <a:t>0 MW</a:t>
            </a:r>
            <a:endParaRPr lang="en-US" i="1" dirty="0">
              <a:solidFill>
                <a:srgbClr val="008373"/>
              </a:solidFill>
            </a:endParaRPr>
          </a:p>
        </p:txBody>
      </p:sp>
      <p:sp>
        <p:nvSpPr>
          <p:cNvPr id="39" name="TextBox 38"/>
          <p:cNvSpPr txBox="1"/>
          <p:nvPr/>
        </p:nvSpPr>
        <p:spPr>
          <a:xfrm>
            <a:off x="457307" y="2116152"/>
            <a:ext cx="3763566" cy="954107"/>
          </a:xfrm>
          <a:prstGeom prst="rect">
            <a:avLst/>
          </a:prstGeom>
          <a:noFill/>
          <a:ln w="34925">
            <a:solidFill>
              <a:srgbClr val="00385E"/>
            </a:solidFill>
          </a:ln>
        </p:spPr>
        <p:txBody>
          <a:bodyPr wrap="square" rtlCol="0">
            <a:spAutoFit/>
          </a:bodyPr>
          <a:lstStyle/>
          <a:p>
            <a:pPr algn="ctr"/>
            <a:r>
              <a:rPr lang="en-US" sz="2800" dirty="0" smtClean="0">
                <a:solidFill>
                  <a:srgbClr val="005386"/>
                </a:solidFill>
              </a:rPr>
              <a:t>Flows are no different, relative to CRR</a:t>
            </a:r>
            <a:endParaRPr lang="en-US" sz="2800" dirty="0">
              <a:solidFill>
                <a:srgbClr val="005386"/>
              </a:solidFill>
            </a:endParaRPr>
          </a:p>
        </p:txBody>
      </p:sp>
    </p:spTree>
    <p:extLst>
      <p:ext uri="{BB962C8B-B14F-4D97-AF65-F5344CB8AC3E}">
        <p14:creationId xmlns:p14="http://schemas.microsoft.com/office/powerpoint/2010/main" val="422078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Flow in DAM with PSS-E Bus 1 Disconnected</a:t>
            </a:r>
            <a:endParaRPr lang="en-US" dirty="0"/>
          </a:p>
        </p:txBody>
      </p:sp>
      <p:cxnSp>
        <p:nvCxnSpPr>
          <p:cNvPr id="5" name="Straight Connector 4"/>
          <p:cNvCxnSpPr/>
          <p:nvPr/>
        </p:nvCxnSpPr>
        <p:spPr>
          <a:xfrm>
            <a:off x="103953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69370" y="5351645"/>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99210" y="5361270"/>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74772" y="4252761"/>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132899" y="4262386"/>
            <a:ext cx="2165684" cy="9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82178" y="3242108"/>
            <a:ext cx="2165684" cy="9625"/>
          </a:xfrm>
          <a:prstGeom prst="line">
            <a:avLst/>
          </a:prstGeom>
        </p:spPr>
        <p:style>
          <a:lnRef idx="2">
            <a:schemeClr val="accent1"/>
          </a:lnRef>
          <a:fillRef idx="0">
            <a:schemeClr val="accent1"/>
          </a:fillRef>
          <a:effectRef idx="1">
            <a:schemeClr val="accent1"/>
          </a:effectRef>
          <a:fontRef idx="minor">
            <a:schemeClr val="tx1"/>
          </a:fontRef>
        </p:style>
      </p:cxnSp>
      <p:sp>
        <p:nvSpPr>
          <p:cNvPr id="16" name="Cloud 15"/>
          <p:cNvSpPr/>
          <p:nvPr/>
        </p:nvSpPr>
        <p:spPr>
          <a:xfrm>
            <a:off x="895149" y="720288"/>
            <a:ext cx="7478830" cy="121439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 of the Transmission System</a:t>
            </a:r>
            <a:endParaRPr lang="en-US" dirty="0"/>
          </a:p>
        </p:txBody>
      </p:sp>
      <p:cxnSp>
        <p:nvCxnSpPr>
          <p:cNvPr id="17" name="Straight Connector 16"/>
          <p:cNvCxnSpPr/>
          <p:nvPr/>
        </p:nvCxnSpPr>
        <p:spPr>
          <a:xfrm flipH="1" flipV="1">
            <a:off x="5265020" y="1948238"/>
            <a:ext cx="284880" cy="1303495"/>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357614" y="3242109"/>
            <a:ext cx="1152158" cy="1010652"/>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358189" y="4262387"/>
            <a:ext cx="197620" cy="41370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37" idx="0"/>
          </p:cNvCxnSpPr>
          <p:nvPr/>
        </p:nvCxnSpPr>
        <p:spPr>
          <a:xfrm flipH="1" flipV="1">
            <a:off x="4036497" y="4272011"/>
            <a:ext cx="594792" cy="1079634"/>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5972344" y="3251734"/>
            <a:ext cx="1269999" cy="1020277"/>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7215742" y="4252762"/>
            <a:ext cx="26601" cy="111813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974527" y="3242108"/>
            <a:ext cx="1010652" cy="369332"/>
          </a:xfrm>
          <a:prstGeom prst="rect">
            <a:avLst/>
          </a:prstGeom>
          <a:noFill/>
        </p:spPr>
        <p:txBody>
          <a:bodyPr wrap="square" rtlCol="0">
            <a:spAutoFit/>
          </a:bodyPr>
          <a:lstStyle/>
          <a:p>
            <a:r>
              <a:rPr lang="en-US" dirty="0" smtClean="0"/>
              <a:t>Hub</a:t>
            </a:r>
            <a:endParaRPr lang="en-US" dirty="0"/>
          </a:p>
        </p:txBody>
      </p:sp>
      <p:sp>
        <p:nvSpPr>
          <p:cNvPr id="34" name="TextBox 33"/>
          <p:cNvSpPr txBox="1"/>
          <p:nvPr/>
        </p:nvSpPr>
        <p:spPr>
          <a:xfrm>
            <a:off x="2563831" y="4283603"/>
            <a:ext cx="1321369" cy="369332"/>
          </a:xfrm>
          <a:prstGeom prst="rect">
            <a:avLst/>
          </a:prstGeom>
          <a:noFill/>
        </p:spPr>
        <p:txBody>
          <a:bodyPr wrap="square" rtlCol="0">
            <a:spAutoFit/>
          </a:bodyPr>
          <a:lstStyle/>
          <a:p>
            <a:r>
              <a:rPr lang="en-US" dirty="0" smtClean="0"/>
              <a:t>Hub Bus 1</a:t>
            </a:r>
            <a:endParaRPr lang="en-US" dirty="0"/>
          </a:p>
        </p:txBody>
      </p:sp>
      <p:sp>
        <p:nvSpPr>
          <p:cNvPr id="35" name="TextBox 34"/>
          <p:cNvSpPr txBox="1"/>
          <p:nvPr/>
        </p:nvSpPr>
        <p:spPr>
          <a:xfrm>
            <a:off x="7247459" y="4306758"/>
            <a:ext cx="1321369" cy="369332"/>
          </a:xfrm>
          <a:prstGeom prst="rect">
            <a:avLst/>
          </a:prstGeom>
          <a:noFill/>
        </p:spPr>
        <p:txBody>
          <a:bodyPr wrap="square" rtlCol="0">
            <a:spAutoFit/>
          </a:bodyPr>
          <a:lstStyle/>
          <a:p>
            <a:r>
              <a:rPr lang="en-US" dirty="0" smtClean="0"/>
              <a:t>Hub Bus 2</a:t>
            </a:r>
            <a:endParaRPr lang="en-US" dirty="0"/>
          </a:p>
        </p:txBody>
      </p:sp>
      <p:sp>
        <p:nvSpPr>
          <p:cNvPr id="36" name="TextBox 35"/>
          <p:cNvSpPr txBox="1"/>
          <p:nvPr/>
        </p:nvSpPr>
        <p:spPr>
          <a:xfrm>
            <a:off x="1356487" y="5382849"/>
            <a:ext cx="1531770" cy="369332"/>
          </a:xfrm>
          <a:prstGeom prst="rect">
            <a:avLst/>
          </a:prstGeom>
          <a:noFill/>
        </p:spPr>
        <p:txBody>
          <a:bodyPr wrap="square" rtlCol="0">
            <a:spAutoFit/>
          </a:bodyPr>
          <a:lstStyle/>
          <a:p>
            <a:r>
              <a:rPr lang="en-US" dirty="0" smtClean="0"/>
              <a:t>PSS-E Bus 1</a:t>
            </a:r>
            <a:endParaRPr lang="en-US" dirty="0"/>
          </a:p>
        </p:txBody>
      </p:sp>
      <p:sp>
        <p:nvSpPr>
          <p:cNvPr id="37" name="TextBox 36"/>
          <p:cNvSpPr txBox="1"/>
          <p:nvPr/>
        </p:nvSpPr>
        <p:spPr>
          <a:xfrm>
            <a:off x="3865404" y="5351645"/>
            <a:ext cx="1531770" cy="369332"/>
          </a:xfrm>
          <a:prstGeom prst="rect">
            <a:avLst/>
          </a:prstGeom>
          <a:noFill/>
        </p:spPr>
        <p:txBody>
          <a:bodyPr wrap="square" rtlCol="0">
            <a:spAutoFit/>
          </a:bodyPr>
          <a:lstStyle/>
          <a:p>
            <a:r>
              <a:rPr lang="en-US" dirty="0" smtClean="0"/>
              <a:t>PSS-E Bus 2</a:t>
            </a:r>
            <a:endParaRPr lang="en-US" dirty="0"/>
          </a:p>
        </p:txBody>
      </p:sp>
      <p:sp>
        <p:nvSpPr>
          <p:cNvPr id="38" name="TextBox 37"/>
          <p:cNvSpPr txBox="1"/>
          <p:nvPr/>
        </p:nvSpPr>
        <p:spPr>
          <a:xfrm>
            <a:off x="6476458" y="5361526"/>
            <a:ext cx="1531770" cy="369332"/>
          </a:xfrm>
          <a:prstGeom prst="rect">
            <a:avLst/>
          </a:prstGeom>
          <a:noFill/>
        </p:spPr>
        <p:txBody>
          <a:bodyPr wrap="square" rtlCol="0">
            <a:spAutoFit/>
          </a:bodyPr>
          <a:lstStyle/>
          <a:p>
            <a:r>
              <a:rPr lang="en-US" dirty="0" smtClean="0"/>
              <a:t>PSS-E Bus 3</a:t>
            </a:r>
            <a:endParaRPr lang="en-US" dirty="0"/>
          </a:p>
        </p:txBody>
      </p:sp>
      <p:cxnSp>
        <p:nvCxnSpPr>
          <p:cNvPr id="44" name="Straight Arrow Connector 43"/>
          <p:cNvCxnSpPr/>
          <p:nvPr/>
        </p:nvCxnSpPr>
        <p:spPr>
          <a:xfrm>
            <a:off x="5265020" y="1948238"/>
            <a:ext cx="142440" cy="651747"/>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865404" y="3232484"/>
            <a:ext cx="644368" cy="583866"/>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039738" y="4281636"/>
            <a:ext cx="302362" cy="55499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989158" y="3251734"/>
            <a:ext cx="618185" cy="495701"/>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215742" y="4272011"/>
            <a:ext cx="13300" cy="644052"/>
          </a:xfrm>
          <a:prstGeom prst="straightConnector1">
            <a:avLst/>
          </a:prstGeom>
          <a:ln w="25400">
            <a:solidFill>
              <a:srgbClr val="00385E"/>
            </a:solidFill>
            <a:tailEnd type="triangle" w="lg" len="lg"/>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438525" y="2292506"/>
            <a:ext cx="1321369" cy="369332"/>
          </a:xfrm>
          <a:prstGeom prst="rect">
            <a:avLst/>
          </a:prstGeom>
          <a:noFill/>
        </p:spPr>
        <p:txBody>
          <a:bodyPr wrap="square" rtlCol="0">
            <a:spAutoFit/>
          </a:bodyPr>
          <a:lstStyle/>
          <a:p>
            <a:r>
              <a:rPr lang="en-US" i="1" dirty="0" smtClean="0">
                <a:solidFill>
                  <a:srgbClr val="008373"/>
                </a:solidFill>
              </a:rPr>
              <a:t>100 MW</a:t>
            </a:r>
            <a:endParaRPr lang="en-US" i="1" dirty="0">
              <a:solidFill>
                <a:srgbClr val="008373"/>
              </a:solidFill>
            </a:endParaRPr>
          </a:p>
        </p:txBody>
      </p:sp>
      <p:sp>
        <p:nvSpPr>
          <p:cNvPr id="57" name="TextBox 56"/>
          <p:cNvSpPr txBox="1"/>
          <p:nvPr/>
        </p:nvSpPr>
        <p:spPr>
          <a:xfrm>
            <a:off x="2778685" y="3523466"/>
            <a:ext cx="1321369" cy="369332"/>
          </a:xfrm>
          <a:prstGeom prst="rect">
            <a:avLst/>
          </a:prstGeom>
          <a:noFill/>
        </p:spPr>
        <p:txBody>
          <a:bodyPr wrap="square" rtlCol="0">
            <a:spAutoFit/>
          </a:bodyPr>
          <a:lstStyle/>
          <a:p>
            <a:r>
              <a:rPr lang="en-US" b="1" i="1" u="sng" dirty="0" smtClean="0">
                <a:solidFill>
                  <a:srgbClr val="008373"/>
                </a:solidFill>
              </a:rPr>
              <a:t>50</a:t>
            </a:r>
            <a:r>
              <a:rPr lang="en-US" i="1" dirty="0" smtClean="0">
                <a:solidFill>
                  <a:srgbClr val="008373"/>
                </a:solidFill>
              </a:rPr>
              <a:t> MW</a:t>
            </a:r>
            <a:endParaRPr lang="en-US" i="1" dirty="0">
              <a:solidFill>
                <a:srgbClr val="008373"/>
              </a:solidFill>
            </a:endParaRPr>
          </a:p>
        </p:txBody>
      </p:sp>
      <p:sp>
        <p:nvSpPr>
          <p:cNvPr id="58" name="TextBox 57"/>
          <p:cNvSpPr txBox="1"/>
          <p:nvPr/>
        </p:nvSpPr>
        <p:spPr>
          <a:xfrm>
            <a:off x="6665549" y="3461082"/>
            <a:ext cx="1321369" cy="369332"/>
          </a:xfrm>
          <a:prstGeom prst="rect">
            <a:avLst/>
          </a:prstGeom>
          <a:noFill/>
        </p:spPr>
        <p:txBody>
          <a:bodyPr wrap="square" rtlCol="0">
            <a:spAutoFit/>
          </a:bodyPr>
          <a:lstStyle/>
          <a:p>
            <a:r>
              <a:rPr lang="en-US" b="1" i="1" u="sng" dirty="0" smtClean="0">
                <a:solidFill>
                  <a:srgbClr val="008373"/>
                </a:solidFill>
              </a:rPr>
              <a:t>50</a:t>
            </a:r>
            <a:r>
              <a:rPr lang="en-US" i="1" dirty="0" smtClean="0">
                <a:solidFill>
                  <a:srgbClr val="008373"/>
                </a:solidFill>
              </a:rPr>
              <a:t> MW</a:t>
            </a:r>
            <a:endParaRPr lang="en-US" i="1" dirty="0">
              <a:solidFill>
                <a:srgbClr val="008373"/>
              </a:solidFill>
            </a:endParaRPr>
          </a:p>
        </p:txBody>
      </p:sp>
      <p:sp>
        <p:nvSpPr>
          <p:cNvPr id="59" name="TextBox 58"/>
          <p:cNvSpPr txBox="1"/>
          <p:nvPr/>
        </p:nvSpPr>
        <p:spPr>
          <a:xfrm>
            <a:off x="1138320" y="4627600"/>
            <a:ext cx="1321369" cy="369332"/>
          </a:xfrm>
          <a:prstGeom prst="rect">
            <a:avLst/>
          </a:prstGeom>
          <a:noFill/>
        </p:spPr>
        <p:txBody>
          <a:bodyPr wrap="square" rtlCol="0">
            <a:spAutoFit/>
          </a:bodyPr>
          <a:lstStyle/>
          <a:p>
            <a:r>
              <a:rPr lang="en-US" i="1" dirty="0">
                <a:solidFill>
                  <a:srgbClr val="008373"/>
                </a:solidFill>
              </a:rPr>
              <a:t>0</a:t>
            </a:r>
            <a:r>
              <a:rPr lang="en-US" i="1" dirty="0" smtClean="0">
                <a:solidFill>
                  <a:srgbClr val="008373"/>
                </a:solidFill>
              </a:rPr>
              <a:t> MW</a:t>
            </a:r>
            <a:endParaRPr lang="en-US" i="1" dirty="0">
              <a:solidFill>
                <a:srgbClr val="008373"/>
              </a:solidFill>
            </a:endParaRPr>
          </a:p>
        </p:txBody>
      </p:sp>
      <p:sp>
        <p:nvSpPr>
          <p:cNvPr id="60" name="TextBox 59"/>
          <p:cNvSpPr txBox="1"/>
          <p:nvPr/>
        </p:nvSpPr>
        <p:spPr>
          <a:xfrm>
            <a:off x="4392763" y="4560737"/>
            <a:ext cx="1321369" cy="369332"/>
          </a:xfrm>
          <a:prstGeom prst="rect">
            <a:avLst/>
          </a:prstGeom>
          <a:noFill/>
        </p:spPr>
        <p:txBody>
          <a:bodyPr wrap="square" rtlCol="0">
            <a:spAutoFit/>
          </a:bodyPr>
          <a:lstStyle/>
          <a:p>
            <a:r>
              <a:rPr lang="en-US" b="1" i="1" u="sng" dirty="0" smtClean="0">
                <a:solidFill>
                  <a:srgbClr val="008373"/>
                </a:solidFill>
              </a:rPr>
              <a:t>50</a:t>
            </a:r>
            <a:r>
              <a:rPr lang="en-US" i="1" dirty="0" smtClean="0">
                <a:solidFill>
                  <a:srgbClr val="008373"/>
                </a:solidFill>
              </a:rPr>
              <a:t> MW</a:t>
            </a:r>
            <a:endParaRPr lang="en-US" i="1" dirty="0">
              <a:solidFill>
                <a:srgbClr val="008373"/>
              </a:solidFill>
            </a:endParaRPr>
          </a:p>
        </p:txBody>
      </p:sp>
      <p:sp>
        <p:nvSpPr>
          <p:cNvPr id="61" name="TextBox 60"/>
          <p:cNvSpPr txBox="1"/>
          <p:nvPr/>
        </p:nvSpPr>
        <p:spPr>
          <a:xfrm>
            <a:off x="7326233" y="4656400"/>
            <a:ext cx="1321369" cy="369332"/>
          </a:xfrm>
          <a:prstGeom prst="rect">
            <a:avLst/>
          </a:prstGeom>
          <a:noFill/>
        </p:spPr>
        <p:txBody>
          <a:bodyPr wrap="square" rtlCol="0">
            <a:spAutoFit/>
          </a:bodyPr>
          <a:lstStyle/>
          <a:p>
            <a:r>
              <a:rPr lang="en-US" b="1" i="1" u="sng" dirty="0" smtClean="0">
                <a:solidFill>
                  <a:srgbClr val="008373"/>
                </a:solidFill>
              </a:rPr>
              <a:t>50</a:t>
            </a:r>
            <a:r>
              <a:rPr lang="en-US" i="1" dirty="0" smtClean="0">
                <a:solidFill>
                  <a:srgbClr val="008373"/>
                </a:solidFill>
              </a:rPr>
              <a:t> MW</a:t>
            </a:r>
            <a:endParaRPr lang="en-US" i="1" dirty="0">
              <a:solidFill>
                <a:srgbClr val="008373"/>
              </a:solidFill>
            </a:endParaRPr>
          </a:p>
        </p:txBody>
      </p:sp>
      <p:cxnSp>
        <p:nvCxnSpPr>
          <p:cNvPr id="39" name="Straight Connector 38"/>
          <p:cNvCxnSpPr/>
          <p:nvPr/>
        </p:nvCxnSpPr>
        <p:spPr>
          <a:xfrm flipV="1">
            <a:off x="2023562" y="4927152"/>
            <a:ext cx="197620" cy="413703"/>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122372" y="4668242"/>
            <a:ext cx="244792" cy="72622"/>
          </a:xfrm>
          <a:prstGeom prst="line">
            <a:avLst/>
          </a:prstGeom>
          <a:ln>
            <a:solidFill>
              <a:srgbClr val="00385E"/>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7307" y="2116152"/>
            <a:ext cx="3763566" cy="954107"/>
          </a:xfrm>
          <a:prstGeom prst="rect">
            <a:avLst/>
          </a:prstGeom>
          <a:noFill/>
          <a:ln w="34925">
            <a:solidFill>
              <a:srgbClr val="00385E"/>
            </a:solidFill>
          </a:ln>
        </p:spPr>
        <p:txBody>
          <a:bodyPr wrap="square" rtlCol="0">
            <a:spAutoFit/>
          </a:bodyPr>
          <a:lstStyle/>
          <a:p>
            <a:pPr algn="ctr"/>
            <a:r>
              <a:rPr lang="en-US" sz="2800" dirty="0" smtClean="0">
                <a:solidFill>
                  <a:srgbClr val="005386"/>
                </a:solidFill>
              </a:rPr>
              <a:t>Flows are different, relative to CRR</a:t>
            </a:r>
            <a:endParaRPr lang="en-US" sz="2800" dirty="0">
              <a:solidFill>
                <a:srgbClr val="005386"/>
              </a:solidFill>
            </a:endParaRPr>
          </a:p>
        </p:txBody>
      </p:sp>
    </p:spTree>
    <p:extLst>
      <p:ext uri="{BB962C8B-B14F-4D97-AF65-F5344CB8AC3E}">
        <p14:creationId xmlns:p14="http://schemas.microsoft.com/office/powerpoint/2010/main" val="21077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1075765"/>
            <a:ext cx="8229600" cy="4742423"/>
          </a:xfrm>
        </p:spPr>
        <p:txBody>
          <a:bodyPr/>
          <a:lstStyle/>
          <a:p>
            <a:r>
              <a:rPr lang="en-US" sz="2400" dirty="0" smtClean="0"/>
              <a:t>There is a relatively simple change that ERCOT can make for CRR and DAM to be consistent for planned transmission outages of an PSS-E bus that is part of a Hub.</a:t>
            </a:r>
          </a:p>
          <a:p>
            <a:r>
              <a:rPr lang="en-US" sz="2400" dirty="0" smtClean="0"/>
              <a:t>This change will be implemented for all CRR Auction models moving forward.</a:t>
            </a:r>
          </a:p>
          <a:p>
            <a:pPr lvl="1"/>
            <a:r>
              <a:rPr lang="en-US" sz="2400" dirty="0" smtClean="0"/>
              <a:t>ERCOT </a:t>
            </a:r>
            <a:r>
              <a:rPr lang="en-US" sz="2400" dirty="0" smtClean="0"/>
              <a:t>plans </a:t>
            </a:r>
            <a:r>
              <a:rPr lang="en-US" sz="2400" dirty="0" smtClean="0"/>
              <a:t>to implement the change with the April Monthly CRR Auction.</a:t>
            </a:r>
            <a:endParaRPr lang="en-US" sz="2400" dirty="0" smtClean="0">
              <a:solidFill>
                <a:srgbClr val="FF0000"/>
              </a:solidFill>
            </a:endParaRPr>
          </a:p>
        </p:txBody>
      </p:sp>
      <p:sp>
        <p:nvSpPr>
          <p:cNvPr id="3" name="Title 2"/>
          <p:cNvSpPr>
            <a:spLocks noGrp="1"/>
          </p:cNvSpPr>
          <p:nvPr>
            <p:ph type="title"/>
          </p:nvPr>
        </p:nvSpPr>
        <p:spPr/>
        <p:txBody>
          <a:bodyPr/>
          <a:lstStyle/>
          <a:p>
            <a:r>
              <a:rPr lang="en-US" dirty="0" smtClean="0"/>
              <a:t>Future Steps</a:t>
            </a:r>
            <a:endParaRPr lang="en-US" dirty="0"/>
          </a:p>
        </p:txBody>
      </p:sp>
    </p:spTree>
    <p:extLst>
      <p:ext uri="{BB962C8B-B14F-4D97-AF65-F5344CB8AC3E}">
        <p14:creationId xmlns:p14="http://schemas.microsoft.com/office/powerpoint/2010/main" val="278177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smtClean="0"/>
              <a:t>General </a:t>
            </a:r>
            <a:r>
              <a:rPr lang="en-US" sz="3600" kern="0" dirty="0" smtClean="0"/>
              <a:t>auction activity Update</a:t>
            </a:r>
            <a:r>
              <a:rPr lang="en-US" kern="0" dirty="0"/>
              <a:t/>
            </a:r>
            <a:br>
              <a:rPr lang="en-US" kern="0" dirty="0"/>
            </a:br>
            <a:endParaRPr lang="en-US" dirty="0"/>
          </a:p>
        </p:txBody>
      </p:sp>
    </p:spTree>
    <p:extLst>
      <p:ext uri="{BB962C8B-B14F-4D97-AF65-F5344CB8AC3E}">
        <p14:creationId xmlns:p14="http://schemas.microsoft.com/office/powerpoint/2010/main" val="3076925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CRR Cost vs. Value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9226063"/>
              </p:ext>
            </p:extLst>
          </p:nvPr>
        </p:nvGraphicFramePr>
        <p:xfrm>
          <a:off x="379664" y="640808"/>
          <a:ext cx="8459536" cy="5444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705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CRR Balancing Account Fund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94417"/>
              </p:ext>
            </p:extLst>
          </p:nvPr>
        </p:nvGraphicFramePr>
        <p:xfrm>
          <a:off x="252248" y="640808"/>
          <a:ext cx="8586951" cy="5728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697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413" y="1043493"/>
            <a:ext cx="8229600" cy="4610294"/>
          </a:xfrm>
        </p:spPr>
        <p:txBody>
          <a:bodyPr rtlCol="0">
            <a:normAutofit/>
          </a:bodyPr>
          <a:lstStyle/>
          <a:p>
            <a:pPr fontAlgn="auto">
              <a:spcAft>
                <a:spcPts val="0"/>
              </a:spcAft>
              <a:buFont typeface="Arial"/>
              <a:buChar char="•"/>
              <a:defRPr/>
            </a:pPr>
            <a:r>
              <a:rPr lang="en-US" sz="2800" kern="0" dirty="0" smtClean="0"/>
              <a:t>Outages in the February Monthly Auction Model</a:t>
            </a:r>
          </a:p>
          <a:p>
            <a:pPr fontAlgn="auto">
              <a:spcAft>
                <a:spcPts val="0"/>
              </a:spcAft>
              <a:buFont typeface="Arial"/>
              <a:buChar char="•"/>
              <a:defRPr/>
            </a:pPr>
            <a:endParaRPr lang="en-US" sz="2800" kern="0" dirty="0" smtClean="0"/>
          </a:p>
          <a:p>
            <a:pPr fontAlgn="auto">
              <a:spcAft>
                <a:spcPts val="0"/>
              </a:spcAft>
              <a:buFont typeface="Arial"/>
              <a:buChar char="•"/>
              <a:defRPr/>
            </a:pPr>
            <a:r>
              <a:rPr lang="en-US" sz="2800" kern="0" dirty="0" smtClean="0"/>
              <a:t>Distribution factors for Hubs</a:t>
            </a:r>
          </a:p>
          <a:p>
            <a:pPr fontAlgn="auto">
              <a:spcAft>
                <a:spcPts val="0"/>
              </a:spcAft>
              <a:buFont typeface="Arial"/>
              <a:buChar char="•"/>
              <a:defRPr/>
            </a:pPr>
            <a:endParaRPr lang="en-US" sz="2800" kern="0" dirty="0"/>
          </a:p>
          <a:p>
            <a:pPr fontAlgn="auto">
              <a:spcAft>
                <a:spcPts val="0"/>
              </a:spcAft>
              <a:buFont typeface="Arial"/>
              <a:buChar char="•"/>
              <a:defRPr/>
            </a:pPr>
            <a:r>
              <a:rPr lang="en-US" sz="2800" kern="0" dirty="0" smtClean="0"/>
              <a:t>General </a:t>
            </a:r>
            <a:r>
              <a:rPr lang="en-US" sz="2800" kern="0" dirty="0" smtClean="0"/>
              <a:t>auction activity update</a:t>
            </a:r>
            <a:endParaRPr lang="en-US" sz="2800" kern="0" dirty="0" smtClean="0"/>
          </a:p>
          <a:p>
            <a:pPr fontAlgn="auto">
              <a:spcAft>
                <a:spcPts val="0"/>
              </a:spcAft>
              <a:buFont typeface="Arial"/>
              <a:buChar char="•"/>
              <a:defRPr/>
            </a:pPr>
            <a:endParaRPr lang="en-US" kern="0" dirty="0" smtClean="0"/>
          </a:p>
          <a:p>
            <a:pPr fontAlgn="auto">
              <a:spcAft>
                <a:spcPts val="0"/>
              </a:spcAft>
              <a:buFont typeface="Arial"/>
              <a:buChar char="•"/>
              <a:defRPr/>
            </a:pPr>
            <a:endParaRPr lang="en-US" sz="2800" b="1" kern="0" dirty="0"/>
          </a:p>
          <a:p>
            <a:pPr fontAlgn="auto">
              <a:spcAft>
                <a:spcPts val="0"/>
              </a:spcAft>
              <a:buFont typeface="Arial"/>
              <a:buChar char="•"/>
              <a:defRPr/>
            </a:pPr>
            <a:endParaRPr lang="en-US" sz="2800" b="1" kern="0" dirty="0" smtClean="0"/>
          </a:p>
          <a:p>
            <a:pPr fontAlgn="auto">
              <a:spcAft>
                <a:spcPts val="0"/>
              </a:spcAft>
              <a:buFont typeface="Arial"/>
              <a:buChar char="•"/>
              <a:defRPr/>
            </a:pPr>
            <a:endParaRPr lang="en-US" sz="2000" b="1" dirty="0"/>
          </a:p>
        </p:txBody>
      </p:sp>
      <p:sp>
        <p:nvSpPr>
          <p:cNvPr id="14339" name="Title 8"/>
          <p:cNvSpPr>
            <a:spLocks noGrp="1"/>
          </p:cNvSpPr>
          <p:nvPr>
            <p:ph type="title"/>
          </p:nvPr>
        </p:nvSpPr>
        <p:spPr>
          <a:xfrm>
            <a:off x="379413" y="179388"/>
            <a:ext cx="8459787" cy="461962"/>
          </a:xfrm>
        </p:spPr>
        <p:txBody>
          <a:bodyPr/>
          <a:lstStyle/>
          <a:p>
            <a:r>
              <a:rPr lang="en-US" altLang="en-US" dirty="0" smtClean="0"/>
              <a:t>Agenda Items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Monthly Auction Transactions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3200719"/>
              </p:ext>
            </p:extLst>
          </p:nvPr>
        </p:nvGraphicFramePr>
        <p:xfrm>
          <a:off x="379413" y="828675"/>
          <a:ext cx="8229600" cy="5116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760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Long-Term Auction Sequence Transactions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686253"/>
              </p:ext>
            </p:extLst>
          </p:nvPr>
        </p:nvGraphicFramePr>
        <p:xfrm>
          <a:off x="379413" y="828675"/>
          <a:ext cx="8229600" cy="5116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069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Monthly Auction Net Revenue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04743202"/>
              </p:ext>
            </p:extLst>
          </p:nvPr>
        </p:nvGraphicFramePr>
        <p:xfrm>
          <a:off x="379413" y="828675"/>
          <a:ext cx="8229600" cy="5116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71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Long-Term Auction Sequence Net Revenue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1380541"/>
              </p:ext>
            </p:extLst>
          </p:nvPr>
        </p:nvGraphicFramePr>
        <p:xfrm>
          <a:off x="379413" y="828675"/>
          <a:ext cx="8229600" cy="5116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04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CRR Inventory (as of 1/25/16)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5071113"/>
              </p:ext>
            </p:extLst>
          </p:nvPr>
        </p:nvGraphicFramePr>
        <p:xfrm>
          <a:off x="379413" y="640809"/>
          <a:ext cx="8229600" cy="5770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30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smtClean="0"/>
              <a:t>Outages in the February Monthly auction model</a:t>
            </a:r>
            <a:r>
              <a:rPr lang="en-US" kern="0" dirty="0"/>
              <a:t/>
            </a:r>
            <a:br>
              <a:rPr lang="en-US" kern="0" dirty="0"/>
            </a:br>
            <a:endParaRPr lang="en-US" dirty="0"/>
          </a:p>
        </p:txBody>
      </p:sp>
    </p:spTree>
    <p:extLst>
      <p:ext uri="{BB962C8B-B14F-4D97-AF65-F5344CB8AC3E}">
        <p14:creationId xmlns:p14="http://schemas.microsoft.com/office/powerpoint/2010/main" val="379937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701676"/>
            <a:ext cx="8229600" cy="3117290"/>
          </a:xfrm>
        </p:spPr>
        <p:txBody>
          <a:bodyPr/>
          <a:lstStyle/>
          <a:p>
            <a:r>
              <a:rPr lang="en-US" sz="2400" dirty="0" smtClean="0"/>
              <a:t>While preparing recent auction models,  ERCOT reviewed updated network data along with the February Monthly model information and identified discrepancies in how three planned transmission outages were applied to the February Monthly auction model.</a:t>
            </a:r>
          </a:p>
          <a:p>
            <a:r>
              <a:rPr lang="en-US" sz="2400" dirty="0" smtClean="0"/>
              <a:t>These outages were:</a:t>
            </a:r>
          </a:p>
          <a:p>
            <a:endParaRPr lang="en-US" sz="2000" dirty="0"/>
          </a:p>
        </p:txBody>
      </p:sp>
      <p:sp>
        <p:nvSpPr>
          <p:cNvPr id="3" name="Title 2"/>
          <p:cNvSpPr>
            <a:spLocks noGrp="1"/>
          </p:cNvSpPr>
          <p:nvPr>
            <p:ph type="title"/>
          </p:nvPr>
        </p:nvSpPr>
        <p:spPr/>
        <p:txBody>
          <a:bodyPr/>
          <a:lstStyle/>
          <a:p>
            <a:r>
              <a:rPr lang="en-US" dirty="0" smtClean="0"/>
              <a:t>February Monthly Auction Model Outages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04473094"/>
              </p:ext>
            </p:extLst>
          </p:nvPr>
        </p:nvGraphicFramePr>
        <p:xfrm>
          <a:off x="759310" y="3132083"/>
          <a:ext cx="7584142" cy="2598496"/>
        </p:xfrm>
        <a:graphic>
          <a:graphicData uri="http://schemas.openxmlformats.org/drawingml/2006/table">
            <a:tbl>
              <a:tblPr firstRow="1" firstCol="1" bandRow="1">
                <a:tableStyleId>{5C22544A-7EE6-4342-B048-85BDC9FD1C3A}</a:tableStyleId>
              </a:tblPr>
              <a:tblGrid>
                <a:gridCol w="1662970"/>
                <a:gridCol w="1401886"/>
                <a:gridCol w="1362092"/>
                <a:gridCol w="1273808"/>
                <a:gridCol w="1883386"/>
              </a:tblGrid>
              <a:tr h="792488">
                <a:tc>
                  <a:txBody>
                    <a:bodyPr/>
                    <a:lstStyle/>
                    <a:p>
                      <a:pPr marL="0" marR="0" algn="ctr">
                        <a:lnSpc>
                          <a:spcPct val="107000"/>
                        </a:lnSpc>
                        <a:spcBef>
                          <a:spcPts val="0"/>
                        </a:spcBef>
                        <a:spcAft>
                          <a:spcPts val="0"/>
                        </a:spcAft>
                      </a:pPr>
                      <a:r>
                        <a:rPr lang="en-US" sz="1600" dirty="0">
                          <a:effectLst/>
                        </a:rPr>
                        <a:t>Equipment </a:t>
                      </a:r>
                      <a:endParaRPr lang="en-US" sz="1600" dirty="0" smtClean="0">
                        <a:effectLst/>
                      </a:endParaRPr>
                    </a:p>
                    <a:p>
                      <a:pPr marL="0" marR="0" algn="ctr">
                        <a:lnSpc>
                          <a:spcPct val="107000"/>
                        </a:lnSpc>
                        <a:spcBef>
                          <a:spcPts val="0"/>
                        </a:spcBef>
                        <a:spcAft>
                          <a:spcPts val="0"/>
                        </a:spcAft>
                      </a:pPr>
                      <a:r>
                        <a:rPr lang="en-US" sz="1600" dirty="0" smtClean="0">
                          <a:effectLst/>
                        </a:rPr>
                        <a:t>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From Station Acronym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To Station Acronym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Equipment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Nature of </a:t>
                      </a:r>
                      <a:endParaRPr lang="en-US" sz="1600" dirty="0" smtClean="0">
                        <a:effectLst/>
                      </a:endParaRPr>
                    </a:p>
                    <a:p>
                      <a:pPr marL="0" marR="0" algn="ctr">
                        <a:lnSpc>
                          <a:spcPct val="107000"/>
                        </a:lnSpc>
                        <a:spcBef>
                          <a:spcPts val="0"/>
                        </a:spcBef>
                        <a:spcAft>
                          <a:spcPts val="0"/>
                        </a:spcAft>
                      </a:pPr>
                      <a:r>
                        <a:rPr lang="en-US" sz="1600" dirty="0" smtClean="0">
                          <a:effectLst/>
                        </a:rPr>
                        <a:t>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13443">
                <a:tc>
                  <a:txBody>
                    <a:bodyPr/>
                    <a:lstStyle/>
                    <a:p>
                      <a:pPr marL="0" marR="0" algn="ctr">
                        <a:lnSpc>
                          <a:spcPct val="107000"/>
                        </a:lnSpc>
                        <a:spcBef>
                          <a:spcPts val="0"/>
                        </a:spcBef>
                        <a:spcAft>
                          <a:spcPts val="0"/>
                        </a:spcAft>
                      </a:pPr>
                      <a:r>
                        <a:rPr lang="en-US" sz="1600">
                          <a:effectLst/>
                        </a:rPr>
                        <a:t>ARCO_DENARCOC21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ARCO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DENARCOC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138 kV 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New Equipment Energization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13443">
                <a:tc>
                  <a:txBody>
                    <a:bodyPr/>
                    <a:lstStyle/>
                    <a:p>
                      <a:pPr marL="0" marR="0" algn="ctr">
                        <a:lnSpc>
                          <a:spcPct val="107000"/>
                        </a:lnSpc>
                        <a:spcBef>
                          <a:spcPts val="0"/>
                        </a:spcBef>
                        <a:spcAft>
                          <a:spcPts val="0"/>
                        </a:spcAft>
                      </a:pPr>
                      <a:r>
                        <a:rPr lang="en-US" sz="1600" dirty="0">
                          <a:effectLst/>
                        </a:rPr>
                        <a:t>WYL_ELMG1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ELMGROVE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WYLIESW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138 kV 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New Equipment </a:t>
                      </a:r>
                      <a:r>
                        <a:rPr lang="en-US" sz="1600" dirty="0" err="1">
                          <a:effectLst/>
                        </a:rPr>
                        <a:t>Energization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9122">
                <a:tc>
                  <a:txBody>
                    <a:bodyPr/>
                    <a:lstStyle/>
                    <a:p>
                      <a:pPr marL="0" marR="0" algn="ctr">
                        <a:lnSpc>
                          <a:spcPct val="107000"/>
                        </a:lnSpc>
                        <a:spcBef>
                          <a:spcPts val="0"/>
                        </a:spcBef>
                        <a:spcAft>
                          <a:spcPts val="0"/>
                        </a:spcAft>
                      </a:pPr>
                      <a:r>
                        <a:rPr lang="en-US" sz="1600">
                          <a:effectLst/>
                        </a:rPr>
                        <a:t>WYL_NEVA1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NEVADA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WYLIESW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138 kV Line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New Equipment </a:t>
                      </a:r>
                      <a:r>
                        <a:rPr lang="en-US" sz="1600" dirty="0" err="1">
                          <a:effectLst/>
                        </a:rPr>
                        <a:t>Energization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1776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1021976"/>
            <a:ext cx="8229600" cy="5248194"/>
          </a:xfrm>
        </p:spPr>
        <p:txBody>
          <a:bodyPr/>
          <a:lstStyle/>
          <a:p>
            <a:r>
              <a:rPr lang="en-US" sz="2400" dirty="0" smtClean="0"/>
              <a:t>This discovery occurred after the February Monthly auction had been executed.</a:t>
            </a:r>
          </a:p>
          <a:p>
            <a:r>
              <a:rPr lang="en-US" sz="2400" dirty="0" smtClean="0"/>
              <a:t>Because Market </a:t>
            </a:r>
            <a:r>
              <a:rPr lang="en-US" sz="2400" dirty="0"/>
              <a:t>Participants would not be able to adjust their </a:t>
            </a:r>
            <a:r>
              <a:rPr lang="en-US" sz="2400" dirty="0" smtClean="0"/>
              <a:t>portfolios and given historical feedback and the potential delays in auction deadlines, ERCOT used the posted model.</a:t>
            </a:r>
          </a:p>
          <a:p>
            <a:r>
              <a:rPr lang="en-US" sz="2400" dirty="0" smtClean="0"/>
              <a:t>The impact of the model difference was minimal.</a:t>
            </a:r>
          </a:p>
          <a:p>
            <a:r>
              <a:rPr lang="en-US" sz="2400" dirty="0" smtClean="0"/>
              <a:t>ERCOT wanted to bring this issue to your attention, and discuss how the market would like to handle similar scenarios should </a:t>
            </a:r>
            <a:r>
              <a:rPr lang="en-US" sz="2400" smtClean="0"/>
              <a:t>they occur in </a:t>
            </a:r>
            <a:r>
              <a:rPr lang="en-US" sz="2400" dirty="0" smtClean="0"/>
              <a:t>the future.</a:t>
            </a:r>
            <a:endParaRPr lang="en-US" sz="2800" dirty="0"/>
          </a:p>
        </p:txBody>
      </p:sp>
      <p:sp>
        <p:nvSpPr>
          <p:cNvPr id="3" name="Title 2"/>
          <p:cNvSpPr>
            <a:spLocks noGrp="1"/>
          </p:cNvSpPr>
          <p:nvPr>
            <p:ph type="title"/>
          </p:nvPr>
        </p:nvSpPr>
        <p:spPr/>
        <p:txBody>
          <a:bodyPr/>
          <a:lstStyle/>
          <a:p>
            <a:r>
              <a:rPr lang="en-US" dirty="0" smtClean="0"/>
              <a:t>February Monthly Auction </a:t>
            </a:r>
            <a:r>
              <a:rPr lang="en-US" dirty="0"/>
              <a:t>Model Outages</a:t>
            </a:r>
          </a:p>
        </p:txBody>
      </p:sp>
    </p:spTree>
    <p:extLst>
      <p:ext uri="{BB962C8B-B14F-4D97-AF65-F5344CB8AC3E}">
        <p14:creationId xmlns:p14="http://schemas.microsoft.com/office/powerpoint/2010/main" val="281566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871369"/>
            <a:ext cx="8229600" cy="4826165"/>
          </a:xfrm>
        </p:spPr>
        <p:txBody>
          <a:bodyPr/>
          <a:lstStyle/>
          <a:p>
            <a:r>
              <a:rPr lang="en-US" sz="2400" dirty="0" smtClean="0"/>
              <a:t>During the model build process, there was uncertainty in how the outages should be applied to the new transmission equipment given the current system one-lines and the CRR bus-branch model</a:t>
            </a:r>
          </a:p>
          <a:p>
            <a:r>
              <a:rPr lang="en-US" sz="2400" dirty="0" smtClean="0"/>
              <a:t>As a result, three branches were manually taken out of service in an attempt to capture the outages</a:t>
            </a:r>
          </a:p>
          <a:p>
            <a:pPr lvl="1"/>
            <a:r>
              <a:rPr lang="en-US" sz="2400" dirty="0" smtClean="0"/>
              <a:t>Details about the specific branches are provided on the next </a:t>
            </a:r>
            <a:r>
              <a:rPr lang="en-US" sz="2400" dirty="0"/>
              <a:t>two </a:t>
            </a:r>
            <a:r>
              <a:rPr lang="en-US" sz="2400" dirty="0" smtClean="0"/>
              <a:t>slides</a:t>
            </a:r>
          </a:p>
          <a:p>
            <a:r>
              <a:rPr lang="en-US" sz="2400" dirty="0" smtClean="0"/>
              <a:t>We are working with </a:t>
            </a:r>
            <a:r>
              <a:rPr lang="en-US" sz="2400" dirty="0"/>
              <a:t>other teams </a:t>
            </a:r>
            <a:r>
              <a:rPr lang="en-US" sz="2400" dirty="0" smtClean="0"/>
              <a:t>within ERCOT to </a:t>
            </a:r>
            <a:r>
              <a:rPr lang="en-US" sz="2400" dirty="0"/>
              <a:t>find </a:t>
            </a:r>
            <a:r>
              <a:rPr lang="en-US" sz="2400" dirty="0" smtClean="0"/>
              <a:t>any additional </a:t>
            </a:r>
            <a:r>
              <a:rPr lang="en-US" sz="2400" dirty="0"/>
              <a:t>information about future equipment that can be used and are increasing the amount of peer review for the model build process moving forward</a:t>
            </a:r>
          </a:p>
          <a:p>
            <a:endParaRPr lang="en-US" sz="2400" dirty="0" smtClean="0"/>
          </a:p>
          <a:p>
            <a:endParaRPr lang="en-US" sz="2800" dirty="0" smtClean="0"/>
          </a:p>
          <a:p>
            <a:pPr marL="0" indent="0">
              <a:buNone/>
            </a:pPr>
            <a:endParaRPr lang="en-US" sz="2400" dirty="0"/>
          </a:p>
        </p:txBody>
      </p:sp>
      <p:sp>
        <p:nvSpPr>
          <p:cNvPr id="3" name="Title 2"/>
          <p:cNvSpPr>
            <a:spLocks noGrp="1"/>
          </p:cNvSpPr>
          <p:nvPr>
            <p:ph type="title"/>
          </p:nvPr>
        </p:nvSpPr>
        <p:spPr/>
        <p:txBody>
          <a:bodyPr/>
          <a:lstStyle/>
          <a:p>
            <a:r>
              <a:rPr lang="en-US" dirty="0" smtClean="0"/>
              <a:t>February Monthly Auction </a:t>
            </a:r>
            <a:r>
              <a:rPr lang="en-US" dirty="0"/>
              <a:t>Model Outages</a:t>
            </a:r>
          </a:p>
        </p:txBody>
      </p:sp>
    </p:spTree>
    <p:extLst>
      <p:ext uri="{BB962C8B-B14F-4D97-AF65-F5344CB8AC3E}">
        <p14:creationId xmlns:p14="http://schemas.microsoft.com/office/powerpoint/2010/main" val="295771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828675"/>
            <a:ext cx="8229600" cy="2266217"/>
          </a:xfrm>
        </p:spPr>
        <p:txBody>
          <a:bodyPr/>
          <a:lstStyle/>
          <a:p>
            <a:pPr marL="0" marR="0">
              <a:lnSpc>
                <a:spcPct val="107000"/>
              </a:lnSpc>
              <a:spcBef>
                <a:spcPts val="0"/>
              </a:spcBef>
              <a:spcAft>
                <a:spcPts val="0"/>
              </a:spcAft>
            </a:pPr>
            <a:r>
              <a:rPr lang="en-US" sz="2800" dirty="0" smtClean="0"/>
              <a:t>The ARCO_DENARCOC21 outage: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Title 2"/>
          <p:cNvSpPr>
            <a:spLocks noGrp="1"/>
          </p:cNvSpPr>
          <p:nvPr>
            <p:ph type="title"/>
          </p:nvPr>
        </p:nvSpPr>
        <p:spPr/>
        <p:txBody>
          <a:bodyPr/>
          <a:lstStyle/>
          <a:p>
            <a:r>
              <a:rPr lang="en-US" dirty="0" smtClean="0"/>
              <a:t>February Monthly Auction </a:t>
            </a:r>
            <a:r>
              <a:rPr lang="en-US" dirty="0"/>
              <a:t>Model Outages</a:t>
            </a:r>
          </a:p>
        </p:txBody>
      </p:sp>
      <p:pic>
        <p:nvPicPr>
          <p:cNvPr id="6" name="Picture 5"/>
          <p:cNvPicPr/>
          <p:nvPr/>
        </p:nvPicPr>
        <p:blipFill>
          <a:blip r:embed="rId2"/>
          <a:stretch>
            <a:fillRect/>
          </a:stretch>
        </p:blipFill>
        <p:spPr>
          <a:xfrm>
            <a:off x="643109" y="1371819"/>
            <a:ext cx="7755694" cy="4606950"/>
          </a:xfrm>
          <a:prstGeom prst="rect">
            <a:avLst/>
          </a:prstGeom>
        </p:spPr>
      </p:pic>
      <p:sp>
        <p:nvSpPr>
          <p:cNvPr id="8" name="Oval 7"/>
          <p:cNvSpPr/>
          <p:nvPr/>
        </p:nvSpPr>
        <p:spPr>
          <a:xfrm>
            <a:off x="5064564" y="2119531"/>
            <a:ext cx="576775" cy="975362"/>
          </a:xfrm>
          <a:prstGeom prst="ellipse">
            <a:avLst/>
          </a:prstGeom>
          <a:noFill/>
          <a:ln w="38100">
            <a:solidFill>
              <a:srgbClr val="0038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59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828675"/>
            <a:ext cx="8229600" cy="2266217"/>
          </a:xfrm>
        </p:spPr>
        <p:txBody>
          <a:bodyPr/>
          <a:lstStyle/>
          <a:p>
            <a:pPr marL="0" marR="0">
              <a:lnSpc>
                <a:spcPct val="107000"/>
              </a:lnSpc>
              <a:spcBef>
                <a:spcPts val="0"/>
              </a:spcBef>
              <a:spcAft>
                <a:spcPts val="0"/>
              </a:spcAft>
            </a:pPr>
            <a:r>
              <a:rPr lang="en-US" sz="2800" dirty="0"/>
              <a:t>The </a:t>
            </a:r>
            <a:r>
              <a:rPr lang="en-US" sz="2800" dirty="0" smtClean="0"/>
              <a:t>WYL_ELMG1 and WYL_NEVA1 outages: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Title 2"/>
          <p:cNvSpPr>
            <a:spLocks noGrp="1"/>
          </p:cNvSpPr>
          <p:nvPr>
            <p:ph type="title"/>
          </p:nvPr>
        </p:nvSpPr>
        <p:spPr/>
        <p:txBody>
          <a:bodyPr/>
          <a:lstStyle/>
          <a:p>
            <a:r>
              <a:rPr lang="en-US" dirty="0" smtClean="0"/>
              <a:t>February Monthly Auction </a:t>
            </a:r>
            <a:r>
              <a:rPr lang="en-US" dirty="0"/>
              <a:t>Model Outages</a:t>
            </a:r>
          </a:p>
        </p:txBody>
      </p:sp>
      <p:pic>
        <p:nvPicPr>
          <p:cNvPr id="7" name="Picture 6"/>
          <p:cNvPicPr/>
          <p:nvPr/>
        </p:nvPicPr>
        <p:blipFill>
          <a:blip r:embed="rId2"/>
          <a:stretch>
            <a:fillRect/>
          </a:stretch>
        </p:blipFill>
        <p:spPr>
          <a:xfrm>
            <a:off x="664258" y="1336723"/>
            <a:ext cx="7818006" cy="4543181"/>
          </a:xfrm>
          <a:prstGeom prst="rect">
            <a:avLst/>
          </a:prstGeom>
        </p:spPr>
      </p:pic>
      <p:sp>
        <p:nvSpPr>
          <p:cNvPr id="9" name="Oval 8"/>
          <p:cNvSpPr/>
          <p:nvPr/>
        </p:nvSpPr>
        <p:spPr>
          <a:xfrm>
            <a:off x="7284721" y="2271930"/>
            <a:ext cx="576775" cy="3228538"/>
          </a:xfrm>
          <a:prstGeom prst="ellipse">
            <a:avLst/>
          </a:prstGeom>
          <a:noFill/>
          <a:ln w="38100">
            <a:solidFill>
              <a:srgbClr val="0038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094108" y="2271930"/>
            <a:ext cx="576775" cy="2539221"/>
          </a:xfrm>
          <a:prstGeom prst="ellipse">
            <a:avLst/>
          </a:prstGeom>
          <a:noFill/>
          <a:ln w="38100">
            <a:solidFill>
              <a:srgbClr val="0038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47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0" dirty="0"/>
              <a:t>Distribution factors for Hubs</a:t>
            </a:r>
            <a:r>
              <a:rPr lang="en-US" kern="0" dirty="0"/>
              <a:t/>
            </a:r>
            <a:br>
              <a:rPr lang="en-US" kern="0" dirty="0"/>
            </a:br>
            <a:endParaRPr lang="en-US" dirty="0"/>
          </a:p>
        </p:txBody>
      </p:sp>
    </p:spTree>
    <p:extLst>
      <p:ext uri="{BB962C8B-B14F-4D97-AF65-F5344CB8AC3E}">
        <p14:creationId xmlns:p14="http://schemas.microsoft.com/office/powerpoint/2010/main" val="1496727052"/>
      </p:ext>
    </p:extLst>
  </p:cSld>
  <p:clrMapOvr>
    <a:masterClrMapping/>
  </p:clrMapOvr>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E8814F74C5A14C9F6E3D63CD5B06E3" ma:contentTypeVersion="0" ma:contentTypeDescription="Create a new document." ma:contentTypeScope="" ma:versionID="d22a0b2299feee69414d0c53fed9b7be">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095A98-9E95-4E62-A68B-68D943763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60B2C8-8CC6-49EA-B04F-1ECAE09A9F46}">
  <ds:schemaRefs>
    <ds:schemaRef ds:uri="http://schemas.microsoft.com/office/infopath/2007/PartnerControl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34af464-7aa1-4edd-9be4-83dffc1cb926"/>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9843</TotalTime>
  <Words>877</Words>
  <Application>Microsoft Office PowerPoint</Application>
  <PresentationFormat>On-screen Show (4:3)</PresentationFormat>
  <Paragraphs>154</Paragraphs>
  <Slides>24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Times New Roman</vt:lpstr>
      <vt:lpstr>Office Theme</vt:lpstr>
      <vt:lpstr>Custom Design</vt:lpstr>
      <vt:lpstr>PowerPoint Presentation</vt:lpstr>
      <vt:lpstr>Agenda Items</vt:lpstr>
      <vt:lpstr>Outages in the February Monthly auction model </vt:lpstr>
      <vt:lpstr>February Monthly Auction Model Outages</vt:lpstr>
      <vt:lpstr>February Monthly Auction Model Outages</vt:lpstr>
      <vt:lpstr>February Monthly Auction Model Outages</vt:lpstr>
      <vt:lpstr>February Monthly Auction Model Outages</vt:lpstr>
      <vt:lpstr>February Monthly Auction Model Outages</vt:lpstr>
      <vt:lpstr>Distribution factors for Hubs </vt:lpstr>
      <vt:lpstr>Distribution of Flows for Hubs during Outages</vt:lpstr>
      <vt:lpstr>Illustrative Example of the Current Systems</vt:lpstr>
      <vt:lpstr>Flow in CRR with No PSS-E Bus Outages</vt:lpstr>
      <vt:lpstr>Flow in CRR with PSS-E Bus 1 Disconnected</vt:lpstr>
      <vt:lpstr>Flow in DAM with No PSS-E Bus Outages</vt:lpstr>
      <vt:lpstr>Flow in DAM with PSS-E Bus 1 Disconnected</vt:lpstr>
      <vt:lpstr>Future Steps</vt:lpstr>
      <vt:lpstr>General auction activity Update </vt:lpstr>
      <vt:lpstr>CRR Cost vs. Value</vt:lpstr>
      <vt:lpstr>CRR Balancing Account Fund</vt:lpstr>
      <vt:lpstr>Monthly Auction Transactions</vt:lpstr>
      <vt:lpstr>Long-Term Auction Sequence Transactions</vt:lpstr>
      <vt:lpstr>Monthly Auction Net Revenue</vt:lpstr>
      <vt:lpstr>Long-Term Auction Sequence Net Revenue</vt:lpstr>
      <vt:lpstr>Current CRR Inventory (as of 1/25/16)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Maggio, Dave</cp:lastModifiedBy>
  <cp:revision>314</cp:revision>
  <cp:lastPrinted>2016-01-29T14:10:31Z</cp:lastPrinted>
  <dcterms:created xsi:type="dcterms:W3CDTF">2010-04-12T23:12:02Z</dcterms:created>
  <dcterms:modified xsi:type="dcterms:W3CDTF">2016-02-01T17:42:06Z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0x01010000E8814F74C5A14C9F6E3D63CD5B06E3</vt:lpwstr>
  </property>
</Properties>
</file>