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70" r:id="rId2"/>
    <p:sldId id="376" r:id="rId3"/>
    <p:sldId id="386" r:id="rId4"/>
    <p:sldId id="379" r:id="rId5"/>
    <p:sldId id="382" r:id="rId6"/>
    <p:sldId id="385" r:id="rId7"/>
    <p:sldId id="380" r:id="rId8"/>
    <p:sldId id="38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40949A"/>
    <a:srgbClr val="0000CC"/>
    <a:srgbClr val="FF3300"/>
    <a:srgbClr val="FF9900"/>
    <a:srgbClr val="5469A2"/>
    <a:srgbClr val="2941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68" autoAdjust="0"/>
    <p:restoredTop sz="94660"/>
  </p:normalViewPr>
  <p:slideViewPr>
    <p:cSldViewPr>
      <p:cViewPr>
        <p:scale>
          <a:sx n="60" d="100"/>
          <a:sy n="60" d="100"/>
        </p:scale>
        <p:origin x="-3084" y="-1290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May 5, 2015</a:t>
            </a:r>
            <a:endParaRPr lang="en-US"/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training/course/132#overview" TargetMode="External"/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276600"/>
            <a:ext cx="5943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 smtClean="0">
                <a:latin typeface="Calibri" panose="020F0502020204030204" pitchFamily="34" charset="0"/>
              </a:rPr>
              <a:t>Update to RMS </a:t>
            </a:r>
            <a:endParaRPr lang="en-US" dirty="0"/>
          </a:p>
          <a:p>
            <a:pPr marL="0" indent="0" algn="ctr">
              <a:buNone/>
            </a:pPr>
            <a:r>
              <a:rPr lang="en-US" sz="2800" dirty="0" smtClean="0">
                <a:latin typeface="Calibri" panose="020F0502020204030204" pitchFamily="34" charset="0"/>
              </a:rPr>
              <a:t>February</a:t>
            </a:r>
            <a:r>
              <a:rPr lang="en-US" sz="2800" dirty="0" smtClean="0">
                <a:latin typeface="Calibri" panose="020F0502020204030204" pitchFamily="34" charset="0"/>
              </a:rPr>
              <a:t> 2, 2016</a:t>
            </a:r>
            <a:endParaRPr lang="en-US" sz="2800" b="0" dirty="0" smtClean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752600"/>
            <a:ext cx="7543800" cy="1238250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latin typeface="Calibri" panose="020F0502020204030204" pitchFamily="34" charset="0"/>
              </a:rPr>
              <a:t>ERCOT</a:t>
            </a:r>
            <a:br>
              <a:rPr lang="en-US" sz="3600" b="1" dirty="0" smtClean="0">
                <a:latin typeface="Calibri" panose="020F0502020204030204" pitchFamily="34" charset="0"/>
              </a:rPr>
            </a:br>
            <a:r>
              <a:rPr lang="en-US" sz="3600" b="1" dirty="0" smtClean="0">
                <a:latin typeface="Calibri" panose="020F0502020204030204" pitchFamily="34" charset="0"/>
              </a:rPr>
              <a:t> </a:t>
            </a:r>
            <a:r>
              <a:rPr lang="en-US" sz="3600" b="1" dirty="0">
                <a:latin typeface="Calibri" panose="020F0502020204030204" pitchFamily="34" charset="0"/>
              </a:rPr>
              <a:t>Retail Market </a:t>
            </a:r>
            <a:r>
              <a:rPr lang="en-US" sz="3600" b="1" dirty="0" smtClean="0">
                <a:latin typeface="Calibri" panose="020F0502020204030204" pitchFamily="34" charset="0"/>
              </a:rPr>
              <a:t>Training </a:t>
            </a:r>
            <a:r>
              <a:rPr lang="en-US" sz="3600" b="1" dirty="0">
                <a:latin typeface="Calibri" panose="020F0502020204030204" pitchFamily="34" charset="0"/>
              </a:rPr>
              <a:t>Task Force</a:t>
            </a:r>
            <a:endParaRPr lang="en-US" sz="3600" b="1" dirty="0" smtClean="0">
              <a:latin typeface="Calibri" panose="020F050202020403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0" y="4610100"/>
            <a:ext cx="9144000" cy="1752600"/>
          </a:xfrm>
        </p:spPr>
        <p:txBody>
          <a:bodyPr/>
          <a:lstStyle/>
          <a:p>
            <a:pPr algn="ctr">
              <a:defRPr/>
            </a:pPr>
            <a:r>
              <a:rPr lang="en-US" sz="1600" dirty="0" smtClean="0">
                <a:latin typeface="Calibri" panose="020F0502020204030204" pitchFamily="34" charset="0"/>
              </a:rPr>
              <a:t>        Co-Chairs:                                                      </a:t>
            </a:r>
          </a:p>
          <a:p>
            <a:pPr algn="ctr">
              <a:defRPr/>
            </a:pPr>
            <a:endParaRPr lang="en-US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en-US" sz="1600" dirty="0">
                <a:latin typeface="Calibri" panose="020F0502020204030204" pitchFamily="34" charset="0"/>
              </a:rPr>
              <a:t>Deborah McKeever, Oncor </a:t>
            </a:r>
            <a:r>
              <a:rPr lang="en-US" sz="1600" dirty="0" smtClean="0">
                <a:latin typeface="Calibri" panose="020F0502020204030204" pitchFamily="34" charset="0"/>
              </a:rPr>
              <a:t>        Tomas </a:t>
            </a:r>
            <a:r>
              <a:rPr lang="en-US" sz="1600" dirty="0">
                <a:latin typeface="Calibri" panose="020F0502020204030204" pitchFamily="34" charset="0"/>
              </a:rPr>
              <a:t>Fernandez, NRG </a:t>
            </a:r>
            <a:r>
              <a:rPr lang="en-US" sz="1600" dirty="0" smtClean="0">
                <a:latin typeface="Calibri" panose="020F0502020204030204" pitchFamily="34" charset="0"/>
              </a:rPr>
              <a:t>         </a:t>
            </a:r>
            <a:r>
              <a:rPr lang="en-US" sz="1600" dirty="0" smtClean="0">
                <a:latin typeface="Calibri" panose="020F0502020204030204" pitchFamily="34" charset="0"/>
              </a:rPr>
              <a:t>Sheri </a:t>
            </a:r>
            <a:r>
              <a:rPr lang="en-US" sz="1600" dirty="0" err="1">
                <a:latin typeface="Calibri" panose="020F0502020204030204" pitchFamily="34" charset="0"/>
              </a:rPr>
              <a:t>Wiegand</a:t>
            </a:r>
            <a:r>
              <a:rPr lang="en-US" sz="1600" dirty="0">
                <a:latin typeface="Calibri" panose="020F0502020204030204" pitchFamily="34" charset="0"/>
              </a:rPr>
              <a:t>, TXU Energy</a:t>
            </a:r>
          </a:p>
          <a:p>
            <a:pPr algn="ctr">
              <a:defRPr/>
            </a:pPr>
            <a:endParaRPr lang="en-US" sz="16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endParaRPr lang="en-US" sz="2000" dirty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smtClean="0">
                <a:latin typeface="Calibri" panose="020F0502020204030204" pitchFamily="34" charset="0"/>
              </a:rPr>
              <a:t>Retail </a:t>
            </a:r>
            <a:r>
              <a:rPr lang="en-US" sz="3200" b="1" dirty="0" smtClean="0">
                <a:latin typeface="Calibri" panose="020F0502020204030204" pitchFamily="34" charset="0"/>
              </a:rPr>
              <a:t>101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229600" cy="54864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dirty="0" smtClean="0">
                <a:latin typeface="Calibri" panose="020F0502020204030204" pitchFamily="34" charset="0"/>
              </a:rPr>
              <a:t>Retail Market 101 Training </a:t>
            </a:r>
          </a:p>
          <a:p>
            <a:pPr marL="0" indent="0" algn="ctr">
              <a:buNone/>
            </a:pPr>
            <a:r>
              <a:rPr lang="en-US" sz="2800" b="0" dirty="0" smtClean="0">
                <a:latin typeface="Calibri" panose="020F0502020204030204" pitchFamily="34" charset="0"/>
              </a:rPr>
              <a:t>Tuesday, February 9, 2015</a:t>
            </a:r>
          </a:p>
          <a:p>
            <a:pPr marL="0" indent="0" algn="ctr">
              <a:buNone/>
            </a:pPr>
            <a:r>
              <a:rPr lang="fr-FR" sz="2800" b="0" dirty="0">
                <a:latin typeface="Calibri" panose="020F0502020204030204" pitchFamily="34" charset="0"/>
              </a:rPr>
              <a:t>La </a:t>
            </a:r>
            <a:r>
              <a:rPr lang="fr-FR" sz="2800" b="0" dirty="0" err="1">
                <a:latin typeface="Calibri" panose="020F0502020204030204" pitchFamily="34" charset="0"/>
              </a:rPr>
              <a:t>Quinta</a:t>
            </a:r>
            <a:r>
              <a:rPr lang="fr-FR" sz="2800" b="0" dirty="0">
                <a:latin typeface="Calibri" panose="020F0502020204030204" pitchFamily="34" charset="0"/>
              </a:rPr>
              <a:t> Inn &amp; Suites Austin</a:t>
            </a:r>
            <a:endParaRPr lang="en-US" sz="2800" b="0" dirty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US" sz="2800" b="0" dirty="0" smtClean="0">
                <a:latin typeface="Calibri" panose="020F0502020204030204" pitchFamily="34" charset="0"/>
              </a:rPr>
              <a:t>8:00 am to 5:00 pm </a:t>
            </a:r>
          </a:p>
          <a:p>
            <a:pPr marL="0" indent="0" algn="ctr">
              <a:buNone/>
            </a:pPr>
            <a:r>
              <a:rPr lang="en-US" sz="2600" b="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Instructor Led Training </a:t>
            </a:r>
          </a:p>
          <a:p>
            <a:pPr marL="0" indent="0" algn="ctr">
              <a:buNone/>
            </a:pPr>
            <a:r>
              <a:rPr lang="en-US" sz="2600" b="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In-Person and via WebEx</a:t>
            </a:r>
          </a:p>
          <a:p>
            <a:pPr marL="0" indent="0">
              <a:buNone/>
            </a:pPr>
            <a:r>
              <a:rPr lang="en-US" u="sng" dirty="0" smtClean="0"/>
              <a:t>The </a:t>
            </a:r>
            <a:r>
              <a:rPr lang="en-US" u="sng" dirty="0"/>
              <a:t>following topics will be covered:</a:t>
            </a:r>
          </a:p>
          <a:p>
            <a:r>
              <a:rPr lang="en-US" b="0" dirty="0" smtClean="0">
                <a:latin typeface="Calibri" panose="020F0502020204030204" pitchFamily="34" charset="0"/>
              </a:rPr>
              <a:t>Market History</a:t>
            </a:r>
          </a:p>
          <a:p>
            <a:r>
              <a:rPr lang="en-US" b="0" dirty="0" smtClean="0">
                <a:latin typeface="Calibri" panose="020F0502020204030204" pitchFamily="34" charset="0"/>
              </a:rPr>
              <a:t>Roles and Responsibilities</a:t>
            </a:r>
          </a:p>
          <a:p>
            <a:r>
              <a:rPr lang="en-US" b="0" dirty="0" smtClean="0">
                <a:latin typeface="Calibri" panose="020F0502020204030204" pitchFamily="34" charset="0"/>
              </a:rPr>
              <a:t>Market Rules</a:t>
            </a:r>
          </a:p>
          <a:p>
            <a:r>
              <a:rPr lang="en-US" b="0" dirty="0" smtClean="0">
                <a:latin typeface="Calibri" panose="020F0502020204030204" pitchFamily="34" charset="0"/>
              </a:rPr>
              <a:t>Retail Transactions</a:t>
            </a:r>
          </a:p>
          <a:p>
            <a:r>
              <a:rPr lang="en-US" b="0" dirty="0" smtClean="0">
                <a:latin typeface="Calibri" panose="020F0502020204030204" pitchFamily="34" charset="0"/>
              </a:rPr>
              <a:t>Impact of Smart Meter Technology</a:t>
            </a:r>
          </a:p>
          <a:p>
            <a:r>
              <a:rPr lang="en-US" b="0" dirty="0" smtClean="0">
                <a:latin typeface="Calibri" panose="020F0502020204030204" pitchFamily="34" charset="0"/>
              </a:rPr>
              <a:t>Data Transparency and Availability</a:t>
            </a:r>
          </a:p>
          <a:p>
            <a:endParaRPr lang="en-US" b="0" dirty="0" smtClean="0">
              <a:latin typeface="Calibri" panose="020F0502020204030204" pitchFamily="34" charset="0"/>
            </a:endParaRPr>
          </a:p>
          <a:p>
            <a:pPr marL="0" indent="0" algn="ctr"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February 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1702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smtClean="0">
                <a:latin typeface="Calibri" panose="020F0502020204030204" pitchFamily="34" charset="0"/>
              </a:rPr>
              <a:t>Retail 101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534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Calibri" panose="020F0502020204030204" pitchFamily="34" charset="0"/>
              </a:rPr>
              <a:t>71 Total Participants Registered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Calibri" panose="020F0502020204030204" pitchFamily="34" charset="0"/>
              </a:rPr>
              <a:t>50 In-Person </a:t>
            </a:r>
            <a:r>
              <a:rPr lang="en-US" sz="2400" i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(Class is full)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US" sz="2800" dirty="0" smtClean="0">
                <a:latin typeface="Calibri" panose="020F0502020204030204" pitchFamily="34" charset="0"/>
              </a:rPr>
              <a:t>21 via WebEx </a:t>
            </a:r>
            <a:r>
              <a:rPr lang="en-US" sz="2400" i="1" dirty="0">
                <a:solidFill>
                  <a:srgbClr val="FF0000"/>
                </a:solidFill>
                <a:latin typeface="Calibri" panose="020F0502020204030204" pitchFamily="34" charset="0"/>
              </a:rPr>
              <a:t>(Space still Available)</a:t>
            </a:r>
            <a:endParaRPr lang="en-US" sz="2400" i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000" i="1" u="sng" dirty="0" smtClean="0">
                <a:latin typeface="Calibri" panose="020F0502020204030204" pitchFamily="34" charset="0"/>
              </a:rPr>
              <a:t>Not to late to attend via WebEx, In-Person training is at capacity</a:t>
            </a:r>
            <a:endParaRPr lang="en-US" sz="3000" i="1" u="sng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320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200" dirty="0" smtClean="0">
                <a:latin typeface="Calibri" panose="020F0502020204030204" pitchFamily="34" charset="0"/>
              </a:rPr>
              <a:t>How </a:t>
            </a:r>
            <a:r>
              <a:rPr lang="en-US" sz="3200" dirty="0" smtClean="0">
                <a:latin typeface="Calibri" panose="020F0502020204030204" pitchFamily="34" charset="0"/>
              </a:rPr>
              <a:t>do I sign up?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 smtClean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 smtClean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Under </a:t>
            </a:r>
            <a:r>
              <a:rPr lang="en-US" sz="2100" b="0" dirty="0" smtClean="0">
                <a:latin typeface="Calibri" panose="020F0502020204030204" pitchFamily="34" charset="0"/>
              </a:rPr>
              <a:t>“Upcoming Courses” you will see </a:t>
            </a:r>
            <a:r>
              <a:rPr lang="en-US" sz="2100" b="0" dirty="0" smtClean="0">
                <a:latin typeface="Calibri" panose="020F0502020204030204" pitchFamily="34" charset="0"/>
                <a:hlinkClick r:id="rId3" action="ppaction://hlinkfile"/>
              </a:rPr>
              <a:t>Retail </a:t>
            </a:r>
            <a:r>
              <a:rPr lang="en-US" sz="2100" b="0" dirty="0">
                <a:latin typeface="Calibri" panose="020F0502020204030204" pitchFamily="34" charset="0"/>
                <a:hlinkClick r:id="rId3" action="ppaction://hlinkfile"/>
              </a:rPr>
              <a:t>101 </a:t>
            </a:r>
            <a:r>
              <a:rPr lang="en-US" sz="2100" b="0" dirty="0" smtClean="0">
                <a:latin typeface="Calibri" panose="020F0502020204030204" pitchFamily="34" charset="0"/>
                <a:hlinkClick r:id="rId3" action="ppaction://hlinkfile"/>
              </a:rPr>
              <a:t>WebEx</a:t>
            </a:r>
            <a:r>
              <a:rPr lang="en-US" sz="2100" b="0" dirty="0" smtClean="0">
                <a:latin typeface="Calibri" panose="020F0502020204030204" pitchFamily="34" charset="0"/>
              </a:rPr>
              <a:t> </a:t>
            </a:r>
            <a:endParaRPr lang="en-US" sz="2100" b="0" dirty="0" smtClean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Click on the ‘Enroll </a:t>
            </a:r>
            <a:r>
              <a:rPr lang="en-US" sz="2100" b="0" dirty="0">
                <a:latin typeface="Calibri" panose="020F0502020204030204" pitchFamily="34" charset="0"/>
              </a:rPr>
              <a:t>O</a:t>
            </a:r>
            <a:r>
              <a:rPr lang="en-US" sz="2100" b="0" dirty="0" smtClean="0">
                <a:latin typeface="Calibri" panose="020F0502020204030204" pitchFamily="34" charset="0"/>
              </a:rPr>
              <a:t>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February 2, 2016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0399" y="3781097"/>
            <a:ext cx="1457325" cy="1575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373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3200" b="1" dirty="0" smtClean="0">
                <a:latin typeface="Calibri" panose="020F0502020204030204" pitchFamily="34" charset="0"/>
              </a:rPr>
              <a:t> On-line Training Series Update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534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err="1" smtClean="0">
                <a:latin typeface="Calibri" panose="020F0502020204030204" pitchFamily="34" charset="0"/>
              </a:rPr>
              <a:t>MarkeTrak</a:t>
            </a:r>
            <a:r>
              <a:rPr lang="en-US" sz="2800" dirty="0" smtClean="0">
                <a:latin typeface="Calibri" panose="020F0502020204030204" pitchFamily="34" charset="0"/>
              </a:rPr>
              <a:t> on-line training – 4 modules complete</a:t>
            </a:r>
            <a:r>
              <a:rPr lang="en-US" sz="2800" dirty="0" smtClean="0">
                <a:latin typeface="Calibri" panose="020F0502020204030204" pitchFamily="34" charset="0"/>
              </a:rPr>
              <a:t>!</a:t>
            </a:r>
          </a:p>
          <a:p>
            <a:pPr marL="0" indent="0">
              <a:buNone/>
            </a:pPr>
            <a:r>
              <a:rPr lang="en-US" sz="2800" dirty="0" smtClean="0">
                <a:latin typeface="Calibri" panose="020F0502020204030204" pitchFamily="34" charset="0"/>
              </a:rPr>
              <a:t> </a:t>
            </a:r>
            <a:r>
              <a:rPr lang="en-US" sz="1800" dirty="0" smtClean="0">
                <a:latin typeface="Calibri" panose="020F0502020204030204" pitchFamily="34" charset="0"/>
              </a:rPr>
              <a:t>General </a:t>
            </a:r>
            <a:r>
              <a:rPr lang="en-US" sz="1800" dirty="0" smtClean="0">
                <a:latin typeface="Calibri" panose="020F0502020204030204" pitchFamily="34" charset="0"/>
              </a:rPr>
              <a:t>Overview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1800" dirty="0" smtClean="0">
                <a:latin typeface="Calibri" panose="020F0502020204030204" pitchFamily="34" charset="0"/>
              </a:rPr>
              <a:t>Switch Hold Removal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1800" dirty="0" smtClean="0">
                <a:latin typeface="Calibri" panose="020F0502020204030204" pitchFamily="34" charset="0"/>
              </a:rPr>
              <a:t>Cancel With/Without  Approvals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en-US" sz="1800" dirty="0">
                <a:latin typeface="Calibri" panose="020F0502020204030204" pitchFamily="34" charset="0"/>
              </a:rPr>
              <a:t>Inadvertent Gains/Losses &amp; </a:t>
            </a:r>
            <a:r>
              <a:rPr lang="en-US" sz="1800" dirty="0" smtClean="0">
                <a:latin typeface="Calibri" panose="020F0502020204030204" pitchFamily="34" charset="0"/>
              </a:rPr>
              <a:t>Rescissions</a:t>
            </a:r>
            <a:r>
              <a:rPr lang="en-US" sz="1800" dirty="0">
                <a:latin typeface="Calibri" panose="020F0502020204030204" pitchFamily="34" charset="0"/>
              </a:rPr>
              <a:t> 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Usage &amp; Billing – </a:t>
            </a:r>
            <a:r>
              <a:rPr lang="en-US" sz="1800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Finalizing </a:t>
            </a:r>
            <a:r>
              <a:rPr lang="en-US" sz="1800" i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sz="1800" i="1" dirty="0" smtClean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Module for rollout to Market</a:t>
            </a:r>
            <a:endParaRPr lang="en-US" sz="1800" i="1" dirty="0" smtClean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Other D2D </a:t>
            </a:r>
            <a:r>
              <a:rPr lang="en-US" sz="1800" dirty="0" smtClean="0">
                <a:latin typeface="Calibri" panose="020F0502020204030204" pitchFamily="34" charset="0"/>
              </a:rPr>
              <a:t>Subtypes – </a:t>
            </a:r>
            <a:r>
              <a:rPr lang="en-US" sz="1800" i="1" dirty="0">
                <a:solidFill>
                  <a:schemeClr val="accent5">
                    <a:lumMod val="50000"/>
                  </a:schemeClr>
                </a:solidFill>
                <a:latin typeface="Calibri" panose="020F0502020204030204" pitchFamily="34" charset="0"/>
              </a:rPr>
              <a:t>Scripting In Progress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Bulk </a:t>
            </a:r>
            <a:r>
              <a:rPr lang="en-US" sz="1800" dirty="0" smtClean="0">
                <a:latin typeface="Calibri" panose="020F0502020204030204" pitchFamily="34" charset="0"/>
              </a:rPr>
              <a:t>Insert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>
                <a:latin typeface="Calibri" panose="020F0502020204030204" pitchFamily="34" charset="0"/>
              </a:rPr>
              <a:t>Background </a:t>
            </a:r>
            <a:r>
              <a:rPr lang="en-US" sz="1800" dirty="0" smtClean="0">
                <a:latin typeface="Calibri" panose="020F0502020204030204" pitchFamily="34" charset="0"/>
              </a:rPr>
              <a:t>Reporting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>
                <a:latin typeface="Calibri" panose="020F0502020204030204" pitchFamily="34" charset="0"/>
              </a:rPr>
              <a:t>GUI </a:t>
            </a:r>
            <a:r>
              <a:rPr lang="en-US" sz="1800" dirty="0" smtClean="0">
                <a:latin typeface="Calibri" panose="020F0502020204030204" pitchFamily="34" charset="0"/>
              </a:rPr>
              <a:t>Reporting</a:t>
            </a:r>
            <a:endParaRPr lang="en-US" sz="1800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Data </a:t>
            </a:r>
            <a:r>
              <a:rPr lang="en-US" sz="1800" dirty="0" smtClean="0">
                <a:latin typeface="Calibri" panose="020F0502020204030204" pitchFamily="34" charset="0"/>
              </a:rPr>
              <a:t>Extract Variances (DEV) 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Emails and Notifications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r>
              <a:rPr lang="en-US" sz="1800" dirty="0" smtClean="0">
                <a:latin typeface="Calibri" panose="020F0502020204030204" pitchFamily="34" charset="0"/>
              </a:rPr>
              <a:t>MarkeTrak</a:t>
            </a:r>
            <a:r>
              <a:rPr lang="en-US" sz="1800" dirty="0" smtClean="0">
                <a:latin typeface="Calibri" panose="020F0502020204030204" pitchFamily="34" charset="0"/>
              </a:rPr>
              <a:t> Admin Functionality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dirty="0" smtClean="0">
              <a:latin typeface="Calibri" panose="020F0502020204030204" pitchFamily="34" charset="0"/>
            </a:endParaRP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q"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>
              <a:buClr>
                <a:srgbClr val="FF0000"/>
              </a:buClr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Retail Market Training Task Force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February 2,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28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24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2400" b="1" dirty="0" smtClean="0">
                <a:latin typeface="Calibri" panose="020F0502020204030204" pitchFamily="34" charset="0"/>
              </a:rPr>
              <a:t> On-line Training Series Success via</a:t>
            </a:r>
            <a:br>
              <a:rPr lang="en-US" sz="2400" b="1" dirty="0" smtClean="0">
                <a:latin typeface="Calibri" panose="020F0502020204030204" pitchFamily="34" charset="0"/>
              </a:rPr>
            </a:br>
            <a:r>
              <a:rPr lang="en-US" sz="2400" b="1" dirty="0" smtClean="0">
                <a:latin typeface="Calibri" panose="020F0502020204030204" pitchFamily="34" charset="0"/>
              </a:rPr>
              <a:t> ERCOT Learning Management System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762000"/>
            <a:ext cx="4038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How many market participants have viewed the </a:t>
            </a:r>
            <a:r>
              <a:rPr lang="en-US" dirty="0" smtClean="0"/>
              <a:t>four</a:t>
            </a:r>
            <a:r>
              <a:rPr lang="en-US" dirty="0" smtClean="0"/>
              <a:t> </a:t>
            </a:r>
            <a:r>
              <a:rPr lang="en-US" dirty="0"/>
              <a:t>training </a:t>
            </a:r>
            <a:r>
              <a:rPr lang="en-US" dirty="0" smtClean="0"/>
              <a:t>modules*?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4038600" cy="47244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Which segment of the market do the viewers represent?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February 2, 2016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0" y="5867400"/>
            <a:ext cx="701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*via ERCOT LMS and does not include training outside of LMS</a:t>
            </a:r>
          </a:p>
          <a:p>
            <a:pPr algn="ctr"/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806888"/>
              </p:ext>
            </p:extLst>
          </p:nvPr>
        </p:nvGraphicFramePr>
        <p:xfrm>
          <a:off x="762000" y="2590800"/>
          <a:ext cx="2895600" cy="3048000"/>
        </p:xfrm>
        <a:graphic>
          <a:graphicData uri="http://schemas.openxmlformats.org/drawingml/2006/table">
            <a:tbl>
              <a:tblPr/>
              <a:tblGrid>
                <a:gridCol w="1419778"/>
                <a:gridCol w="1475822"/>
              </a:tblGrid>
              <a:tr h="5080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MT Module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of Viewers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Overview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Switch Hold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48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Cancels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IAGs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8000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9783415"/>
              </p:ext>
            </p:extLst>
          </p:nvPr>
        </p:nvGraphicFramePr>
        <p:xfrm>
          <a:off x="5257800" y="2590801"/>
          <a:ext cx="2971800" cy="3069780"/>
        </p:xfrm>
        <a:graphic>
          <a:graphicData uri="http://schemas.openxmlformats.org/drawingml/2006/table">
            <a:tbl>
              <a:tblPr/>
              <a:tblGrid>
                <a:gridCol w="1447800"/>
                <a:gridCol w="1524000"/>
              </a:tblGrid>
              <a:tr h="597347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Market Segment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# of Viewers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</a:tr>
              <a:tr h="4901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LSE/REP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73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TDSP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72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QSE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Other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13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197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777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sz="3200" b="1" dirty="0" err="1" smtClean="0">
                <a:latin typeface="Calibri" panose="020F0502020204030204" pitchFamily="34" charset="0"/>
              </a:rPr>
              <a:t>MarkeTrak</a:t>
            </a:r>
            <a:r>
              <a:rPr lang="en-US" sz="3200" b="1" dirty="0" smtClean="0">
                <a:latin typeface="Calibri" panose="020F0502020204030204" pitchFamily="34" charset="0"/>
              </a:rPr>
              <a:t> On-line Training Series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534400" cy="5105400"/>
          </a:xfrm>
        </p:spPr>
        <p:txBody>
          <a:bodyPr/>
          <a:lstStyle/>
          <a:p>
            <a:pPr marL="0" indent="0">
              <a:buNone/>
            </a:pPr>
            <a:r>
              <a:rPr lang="en-US" sz="3200" dirty="0" smtClean="0">
                <a:latin typeface="Calibri" panose="020F0502020204030204" pitchFamily="34" charset="0"/>
              </a:rPr>
              <a:t>How do I sign up?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 smtClean="0">
                <a:latin typeface="Calibri" panose="020F0502020204030204" pitchFamily="34" charset="0"/>
                <a:hlinkClick r:id="rId2"/>
              </a:rPr>
              <a:t>http://www.ercot.com/services/training/</a:t>
            </a:r>
            <a:endParaRPr lang="en-US" sz="2100" b="0" dirty="0" smtClean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 smtClean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500" dirty="0" smtClean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 smtClean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 smtClean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February 2, 2016</a:t>
            </a:r>
            <a:endParaRPr lang="en-US" dirty="0"/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762000"/>
            <a:ext cx="1457325" cy="15754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1828800"/>
            <a:ext cx="5943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600" dirty="0" smtClean="0">
                <a:latin typeface="Calibri" panose="020F0502020204030204" pitchFamily="34" charset="0"/>
              </a:rPr>
              <a:t>February 3</a:t>
            </a:r>
            <a:r>
              <a:rPr lang="en-US" sz="2600" dirty="0" smtClean="0">
                <a:latin typeface="Calibri" panose="020F0502020204030204" pitchFamily="34" charset="0"/>
              </a:rPr>
              <a:t> </a:t>
            </a:r>
            <a:r>
              <a:rPr lang="en-US" sz="2600" dirty="0" smtClean="0">
                <a:latin typeface="Calibri" panose="020F0502020204030204" pitchFamily="34" charset="0"/>
              </a:rPr>
              <a:t>, </a:t>
            </a:r>
            <a:r>
              <a:rPr lang="en-US" sz="2600" b="0" dirty="0" smtClean="0">
                <a:latin typeface="Calibri" panose="020F0502020204030204" pitchFamily="34" charset="0"/>
              </a:rPr>
              <a:t>2016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>
                <a:latin typeface="Calibri" panose="020F0502020204030204" pitchFamily="34" charset="0"/>
              </a:rPr>
              <a:t>9</a:t>
            </a:r>
            <a:r>
              <a:rPr lang="en-US" sz="2600" dirty="0" smtClean="0">
                <a:latin typeface="Calibri" panose="020F0502020204030204" pitchFamily="34" charset="0"/>
              </a:rPr>
              <a:t>:30 </a:t>
            </a:r>
            <a:r>
              <a:rPr lang="en-US" sz="2600" dirty="0" smtClean="0">
                <a:latin typeface="Calibri" panose="020F0502020204030204" pitchFamily="34" charset="0"/>
              </a:rPr>
              <a:t>am to </a:t>
            </a:r>
            <a:r>
              <a:rPr lang="en-US" sz="2600" dirty="0" smtClean="0">
                <a:latin typeface="Calibri" panose="020F0502020204030204" pitchFamily="34" charset="0"/>
              </a:rPr>
              <a:t>3:10 pm</a:t>
            </a:r>
            <a:endParaRPr lang="en-US" sz="2600" dirty="0" smtClean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b="0" dirty="0" smtClean="0">
                <a:latin typeface="Calibri" panose="020F0502020204030204" pitchFamily="34" charset="0"/>
              </a:rPr>
              <a:t>ERCOT Met </a:t>
            </a:r>
            <a:r>
              <a:rPr lang="en-US" sz="2600" b="0" dirty="0" smtClean="0">
                <a:latin typeface="Calibri" panose="020F0502020204030204" pitchFamily="34" charset="0"/>
              </a:rPr>
              <a:t>Center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600" dirty="0" smtClean="0">
                <a:latin typeface="Calibri" panose="020F0502020204030204" pitchFamily="34" charset="0"/>
              </a:rPr>
              <a:t>Room 102</a:t>
            </a:r>
            <a:endParaRPr lang="en-US" sz="2600" b="0" dirty="0" smtClean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914400"/>
            <a:ext cx="5486400" cy="1238250"/>
          </a:xfrm>
        </p:spPr>
        <p:txBody>
          <a:bodyPr/>
          <a:lstStyle/>
          <a:p>
            <a:pPr algn="ctr" eaLnBrk="1" hangingPunct="1"/>
            <a:r>
              <a:rPr lang="en-US" sz="3600" b="1" dirty="0" smtClean="0">
                <a:latin typeface="Calibri" panose="020F0502020204030204" pitchFamily="34" charset="0"/>
              </a:rPr>
              <a:t>Next Meeting Dates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447800" y="3505200"/>
            <a:ext cx="6276975" cy="476250"/>
          </a:xfrm>
        </p:spPr>
        <p:txBody>
          <a:bodyPr/>
          <a:lstStyle/>
          <a:p>
            <a:pPr algn="ctr">
              <a:defRPr/>
            </a:pPr>
            <a:r>
              <a:rPr lang="en-US" sz="2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Please plan to attend!!</a:t>
            </a:r>
          </a:p>
          <a:p>
            <a:pPr algn="ctr">
              <a:defRPr/>
            </a:pPr>
            <a:endParaRPr lang="en-US" sz="2600" u="sng" dirty="0" smtClean="0">
              <a:latin typeface="Calibri" panose="020F0502020204030204" pitchFamily="34" charset="0"/>
            </a:endParaRPr>
          </a:p>
          <a:p>
            <a:pPr algn="ctr">
              <a:defRPr/>
            </a:pPr>
            <a:r>
              <a:rPr lang="en-US" sz="2600" u="sng" dirty="0" smtClean="0">
                <a:latin typeface="Calibri" panose="020F0502020204030204" pitchFamily="34" charset="0"/>
              </a:rPr>
              <a:t>Agenda Highlights Include:</a:t>
            </a:r>
            <a:endParaRPr lang="en-US" sz="2600" u="sng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000" b="0" dirty="0" smtClean="0">
                <a:latin typeface="Calibri" panose="020F0502020204030204" pitchFamily="34" charset="0"/>
              </a:rPr>
              <a:t>Review </a:t>
            </a:r>
            <a:r>
              <a:rPr lang="en-US" sz="2000" b="0" i="1" dirty="0" smtClean="0">
                <a:latin typeface="Calibri" panose="020F0502020204030204" pitchFamily="34" charset="0"/>
              </a:rPr>
              <a:t>Usage &amp; Billing </a:t>
            </a:r>
            <a:r>
              <a:rPr lang="en-US" sz="2000" b="0" dirty="0" smtClean="0">
                <a:latin typeface="Calibri" panose="020F0502020204030204" pitchFamily="34" charset="0"/>
              </a:rPr>
              <a:t>module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000" b="0" dirty="0" smtClean="0">
                <a:latin typeface="Calibri" panose="020F0502020204030204" pitchFamily="34" charset="0"/>
              </a:rPr>
              <a:t>Retail </a:t>
            </a:r>
            <a:r>
              <a:rPr lang="en-US" sz="2000" b="0" dirty="0" smtClean="0">
                <a:latin typeface="Calibri" panose="020F0502020204030204" pitchFamily="34" charset="0"/>
              </a:rPr>
              <a:t>101 </a:t>
            </a:r>
            <a:r>
              <a:rPr lang="en-US" sz="2000" b="0" dirty="0" smtClean="0">
                <a:latin typeface="Calibri" panose="020F0502020204030204" pitchFamily="34" charset="0"/>
              </a:rPr>
              <a:t>training (Coordination)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Discussion of RMTTF 2015 Accomplishments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r>
              <a:rPr lang="en-US" sz="2000" dirty="0" smtClean="0">
                <a:latin typeface="Calibri" panose="020F0502020204030204" pitchFamily="34" charset="0"/>
              </a:rPr>
              <a:t>Discussion of RMTTF 2016 Goals</a:t>
            </a:r>
          </a:p>
          <a:p>
            <a:pPr marL="1371600" lvl="2" indent="-457200">
              <a:buFont typeface="Wingdings" panose="05000000000000000000" pitchFamily="2" charset="2"/>
              <a:buChar char="§"/>
              <a:defRPr/>
            </a:pPr>
            <a:endParaRPr lang="en-US" sz="2000" b="0" dirty="0" smtClean="0">
              <a:latin typeface="Calibri" panose="020F0502020204030204" pitchFamily="34" charset="0"/>
            </a:endParaRPr>
          </a:p>
          <a:p>
            <a:pPr marL="1371600" lvl="2" indent="-457200">
              <a:buFont typeface="Courier New" panose="02070309020205020404" pitchFamily="49" charset="0"/>
              <a:buChar char="o"/>
              <a:defRPr/>
            </a:pPr>
            <a:endParaRPr lang="en-US" sz="2400" b="0" i="1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  <a:defRPr/>
            </a:pPr>
            <a:endParaRPr lang="en-US" sz="24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Ø"/>
              <a:defRPr/>
            </a:pPr>
            <a:endParaRPr lang="en-US" sz="24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Wingdings" panose="05000000000000000000" pitchFamily="2" charset="2"/>
              <a:buChar char="§"/>
              <a:defRPr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 marL="457200" indent="-457200" algn="ctr">
              <a:buFont typeface="Arial" panose="020B0604020202020204" pitchFamily="34" charset="0"/>
              <a:buChar char="•"/>
              <a:defRPr/>
            </a:pPr>
            <a:endParaRPr lang="en-US" sz="2800" b="0" dirty="0" smtClean="0">
              <a:latin typeface="Calibri" panose="020F0502020204030204" pitchFamily="34" charset="0"/>
            </a:endParaRPr>
          </a:p>
          <a:p>
            <a:pPr>
              <a:defRPr/>
            </a:pPr>
            <a:endParaRPr lang="en-US" sz="28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February 2, 2016</a:t>
            </a:r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7937" y="1404937"/>
            <a:ext cx="4048125" cy="404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493579" y="5562598"/>
            <a:ext cx="419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latin typeface="Calibri" panose="020F0502020204030204" pitchFamily="34" charset="0"/>
              </a:rPr>
              <a:t>Questions</a:t>
            </a:r>
            <a:endParaRPr lang="en-US" sz="32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3613</TotalTime>
  <Words>530</Words>
  <Application>Microsoft Office PowerPoint</Application>
  <PresentationFormat>On-screen Show (4:3)</PresentationFormat>
  <Paragraphs>137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Custom Design</vt:lpstr>
      <vt:lpstr>ERCOT  Retail Market Training Task Force</vt:lpstr>
      <vt:lpstr>Retail 101</vt:lpstr>
      <vt:lpstr>Retail 101</vt:lpstr>
      <vt:lpstr>MarkeTrak On-line Training Series Update</vt:lpstr>
      <vt:lpstr>MarkeTrak On-line Training Series Success via  ERCOT Learning Management System </vt:lpstr>
      <vt:lpstr>MarkeTrak On-line Training Series</vt:lpstr>
      <vt:lpstr>Next Meeting Dates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Tomas Fernandez</cp:lastModifiedBy>
  <cp:revision>179</cp:revision>
  <cp:lastPrinted>2015-08-26T17:38:20Z</cp:lastPrinted>
  <dcterms:created xsi:type="dcterms:W3CDTF">2005-04-21T14:28:35Z</dcterms:created>
  <dcterms:modified xsi:type="dcterms:W3CDTF">2016-02-01T17:36:39Z</dcterms:modified>
</cp:coreProperties>
</file>