
<file path=[Content_Types].xml><?xml version="1.0" encoding="utf-8"?>
<Types xmlns="http://schemas.openxmlformats.org/package/2006/content-types">
  <Default Extension="png" ContentType="image/png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455" r:id="rId4"/>
    <p:sldMasterId id="2147493467" r:id="rId5"/>
    <p:sldMasterId id="2147493494" r:id="rId6"/>
  </p:sldMasterIdLst>
  <p:notesMasterIdLst>
    <p:notesMasterId r:id="rId13"/>
  </p:notesMasterIdLst>
  <p:handoutMasterIdLst>
    <p:handoutMasterId r:id="rId14"/>
  </p:handoutMasterIdLst>
  <p:sldIdLst>
    <p:sldId id="260" r:id="rId7"/>
    <p:sldId id="272" r:id="rId8"/>
    <p:sldId id="280" r:id="rId9"/>
    <p:sldId id="281" r:id="rId10"/>
    <p:sldId id="283" r:id="rId11"/>
    <p:sldId id="270" r:id="rId12"/>
  </p:sldIdLst>
  <p:sldSz cx="9144000" cy="6858000" type="screen4x3"/>
  <p:notesSz cx="7010400" cy="92964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386"/>
    <a:srgbClr val="55BAB7"/>
    <a:srgbClr val="00385E"/>
    <a:srgbClr val="C4E3E1"/>
    <a:srgbClr val="C0D1E2"/>
    <a:srgbClr val="0083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74" autoAdjust="0"/>
    <p:restoredTop sz="80886" autoAdjust="0"/>
  </p:normalViewPr>
  <p:slideViewPr>
    <p:cSldViewPr snapToGrid="0" snapToObjects="1">
      <p:cViewPr varScale="1">
        <p:scale>
          <a:sx n="88" d="100"/>
          <a:sy n="88" d="100"/>
        </p:scale>
        <p:origin x="-678" y="-162"/>
      </p:cViewPr>
      <p:guideLst>
        <p:guide orient="horz" pos="4032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9" d="100"/>
        <a:sy n="149" d="100"/>
      </p:scale>
      <p:origin x="0" y="0"/>
    </p:cViewPr>
  </p:sorterViewPr>
  <p:notesViewPr>
    <p:cSldViewPr snapToGrid="0" snapToObjects="1">
      <p:cViewPr varScale="1">
        <p:scale>
          <a:sx n="85" d="100"/>
          <a:sy n="85" d="100"/>
        </p:scale>
        <p:origin x="-1908" y="-90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607CA14-926D-480A-8E56-368E70F3C234}" type="datetimeFigureOut">
              <a:rPr lang="en-US"/>
              <a:pPr>
                <a:defRPr/>
              </a:pPr>
              <a:t>1/29/2016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7DD2CEA-46D8-4286-8411-1FB077BF8C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52925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8A789D5F-5C8A-40B9-A420-AEC7A1291B1A}" type="datetimeFigureOut">
              <a:rPr lang="en-US"/>
              <a:pPr>
                <a:defRPr/>
              </a:pPr>
              <a:t>1/29/2016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588139C-3228-46CA-833B-5181E78408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7519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F1CEB34-D0F4-49BF-BFD2-AAD20B186E87}" type="slidenum">
              <a:rPr lang="en-US" altLang="en-US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altLang="en-US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dirty="0" smtClean="0"/>
              <a:t>Non-reconfiguration SASMs</a:t>
            </a:r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8A00678-7E4D-498B-8257-687A8AA6B1B9}" type="slidenum">
              <a:rPr lang="en-US" altLang="en-US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 altLang="en-US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588139C-3228-46CA-833B-5181E78408F3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06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588139C-3228-46CA-833B-5181E78408F3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06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588139C-3228-46CA-833B-5181E78408F3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06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BB0D515-F3CF-4765-87BC-37D5E7B8385E}" type="slidenum">
              <a:rPr lang="en-US" altLang="en-US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en-US" altLang="en-US">
              <a:latin typeface="Calibri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 userDrawn="1"/>
        </p:nvCxnSpPr>
        <p:spPr>
          <a:xfrm>
            <a:off x="247650" y="641350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6"/>
          <p:cNvSpPr txBox="1">
            <a:spLocks/>
          </p:cNvSpPr>
          <p:nvPr userDrawn="1"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F28D0172-49B4-4594-B779-F488FE05A288}" type="slidenum">
              <a:rPr lang="en-US" smtClean="0">
                <a:solidFill>
                  <a:schemeClr val="tx1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664" y="828675"/>
            <a:ext cx="8229600" cy="51165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379664" y="179143"/>
            <a:ext cx="8459536" cy="461665"/>
          </a:xfrm>
          <a:prstGeom prst="rect">
            <a:avLst/>
          </a:prstGeom>
        </p:spPr>
        <p:txBody>
          <a:bodyPr rtlCol="0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81754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04800"/>
            <a:ext cx="1295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>
            <a:spLocks noChangeArrowheads="1"/>
          </p:cNvSpPr>
          <p:nvPr userDrawn="1"/>
        </p:nvSpPr>
        <p:spPr bwMode="auto">
          <a:xfrm>
            <a:off x="0" y="1143000"/>
            <a:ext cx="9144000" cy="5715000"/>
          </a:xfrm>
          <a:prstGeom prst="rect">
            <a:avLst/>
          </a:prstGeom>
          <a:solidFill>
            <a:srgbClr val="5469A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defTabSz="914400" eaLnBrk="1" hangingPunct="1">
              <a:defRPr/>
            </a:pPr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6" name="Line 14"/>
          <p:cNvSpPr>
            <a:spLocks noChangeShapeType="1"/>
          </p:cNvSpPr>
          <p:nvPr userDrawn="1"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343150" y="3581400"/>
            <a:ext cx="6343650" cy="1143000"/>
          </a:xfrm>
        </p:spPr>
        <p:txBody>
          <a:bodyPr/>
          <a:lstStyle>
            <a:lvl1pPr marL="0" indent="0">
              <a:buFontTx/>
              <a:buNone/>
              <a:defRPr b="0">
                <a:solidFill>
                  <a:schemeClr val="bg1"/>
                </a:solidFill>
                <a:latin typeface="Arial Black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333625" y="1905000"/>
            <a:ext cx="6477000" cy="1241425"/>
          </a:xfrm>
        </p:spPr>
        <p:txBody>
          <a:bodyPr/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2333625" y="5467350"/>
            <a:ext cx="6276975" cy="476250"/>
          </a:xfrm>
        </p:spPr>
        <p:txBody>
          <a:bodyPr/>
          <a:lstStyle>
            <a:lvl1pPr defTabSz="457200">
              <a:defRPr sz="18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/>
              <a:t>March 10, 2009</a:t>
            </a:r>
          </a:p>
        </p:txBody>
      </p:sp>
      <p:sp>
        <p:nvSpPr>
          <p:cNvPr id="8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2333625" y="5067300"/>
            <a:ext cx="6276975" cy="419100"/>
          </a:xfrm>
        </p:spPr>
        <p:txBody>
          <a:bodyPr/>
          <a:lstStyle>
            <a:lvl1pPr algn="l" defTabSz="457200">
              <a:defRPr sz="18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/>
              <a:t>COPS</a:t>
            </a:r>
          </a:p>
        </p:txBody>
      </p:sp>
    </p:spTree>
    <p:extLst>
      <p:ext uri="{BB962C8B-B14F-4D97-AF65-F5344CB8AC3E}">
        <p14:creationId xmlns:p14="http://schemas.microsoft.com/office/powerpoint/2010/main" val="17112573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A1F74A6F-2985-437A-A579-85E971A14C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r>
              <a:rPr lang="en-US"/>
              <a:t>February 10, 2009</a:t>
            </a:r>
          </a:p>
        </p:txBody>
      </p:sp>
    </p:spTree>
    <p:extLst>
      <p:ext uri="{BB962C8B-B14F-4D97-AF65-F5344CB8AC3E}">
        <p14:creationId xmlns:p14="http://schemas.microsoft.com/office/powerpoint/2010/main" val="8290724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693FC545-5734-4014-8452-80989F0C53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r>
              <a:rPr lang="en-US"/>
              <a:t>February 10, 2009</a:t>
            </a:r>
          </a:p>
        </p:txBody>
      </p:sp>
    </p:spTree>
    <p:extLst>
      <p:ext uri="{BB962C8B-B14F-4D97-AF65-F5344CB8AC3E}">
        <p14:creationId xmlns:p14="http://schemas.microsoft.com/office/powerpoint/2010/main" val="7773838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9E289940-C7C8-4E59-9935-AD7DB64FF0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r>
              <a:rPr lang="en-US"/>
              <a:t>February 10, 2009</a:t>
            </a:r>
          </a:p>
        </p:txBody>
      </p:sp>
    </p:spTree>
    <p:extLst>
      <p:ext uri="{BB962C8B-B14F-4D97-AF65-F5344CB8AC3E}">
        <p14:creationId xmlns:p14="http://schemas.microsoft.com/office/powerpoint/2010/main" val="22036070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7C3E5111-D0D9-4671-86FC-0F1667C5C1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r>
              <a:rPr lang="en-US"/>
              <a:t>February 10, 2009</a:t>
            </a:r>
          </a:p>
        </p:txBody>
      </p:sp>
    </p:spTree>
    <p:extLst>
      <p:ext uri="{BB962C8B-B14F-4D97-AF65-F5344CB8AC3E}">
        <p14:creationId xmlns:p14="http://schemas.microsoft.com/office/powerpoint/2010/main" val="21399539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E7FADC88-E5CE-4DB9-8B2C-0AFA7B8ED9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r>
              <a:rPr lang="en-US"/>
              <a:t>February 10, 2009</a:t>
            </a:r>
          </a:p>
        </p:txBody>
      </p:sp>
    </p:spTree>
    <p:extLst>
      <p:ext uri="{BB962C8B-B14F-4D97-AF65-F5344CB8AC3E}">
        <p14:creationId xmlns:p14="http://schemas.microsoft.com/office/powerpoint/2010/main" val="22757316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E918C757-D638-4F3E-8DE2-272BB572A3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r>
              <a:rPr lang="en-US"/>
              <a:t>February 10, 2009</a:t>
            </a:r>
          </a:p>
        </p:txBody>
      </p:sp>
    </p:spTree>
    <p:extLst>
      <p:ext uri="{BB962C8B-B14F-4D97-AF65-F5344CB8AC3E}">
        <p14:creationId xmlns:p14="http://schemas.microsoft.com/office/powerpoint/2010/main" val="122075531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94741825-7EF9-4869-ABD1-B7A21D7EE9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r>
              <a:rPr lang="en-US"/>
              <a:t>February 10, 2009</a:t>
            </a:r>
          </a:p>
        </p:txBody>
      </p:sp>
    </p:spTree>
    <p:extLst>
      <p:ext uri="{BB962C8B-B14F-4D97-AF65-F5344CB8AC3E}">
        <p14:creationId xmlns:p14="http://schemas.microsoft.com/office/powerpoint/2010/main" val="389682788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B2003209-B9C0-49CF-B710-EF7AA825A0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r>
              <a:rPr lang="en-US"/>
              <a:t>February 10, 2009</a:t>
            </a:r>
          </a:p>
        </p:txBody>
      </p:sp>
    </p:spTree>
    <p:extLst>
      <p:ext uri="{BB962C8B-B14F-4D97-AF65-F5344CB8AC3E}">
        <p14:creationId xmlns:p14="http://schemas.microsoft.com/office/powerpoint/2010/main" val="403431666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93B3EBC6-7749-4C8E-BAAF-842341989A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r>
              <a:rPr lang="en-US"/>
              <a:t>February 10, 2009</a:t>
            </a:r>
          </a:p>
        </p:txBody>
      </p:sp>
    </p:spTree>
    <p:extLst>
      <p:ext uri="{BB962C8B-B14F-4D97-AF65-F5344CB8AC3E}">
        <p14:creationId xmlns:p14="http://schemas.microsoft.com/office/powerpoint/2010/main" val="36214331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6"/>
          <p:cNvSpPr txBox="1">
            <a:spLocks/>
          </p:cNvSpPr>
          <p:nvPr userDrawn="1"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E590E471-397C-4EDD-93C3-0E0C5C221CD7}" type="slidenum">
              <a:rPr lang="en-US" smtClean="0">
                <a:solidFill>
                  <a:schemeClr val="tx1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840037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0"/>
            <a:ext cx="21717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0"/>
            <a:ext cx="63627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800F0CA8-AD75-431D-908F-8AD9181CB2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r>
              <a:rPr lang="en-US"/>
              <a:t>February 10, 2009</a:t>
            </a:r>
          </a:p>
        </p:txBody>
      </p:sp>
    </p:spTree>
    <p:extLst>
      <p:ext uri="{BB962C8B-B14F-4D97-AF65-F5344CB8AC3E}">
        <p14:creationId xmlns:p14="http://schemas.microsoft.com/office/powerpoint/2010/main" val="368996730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6868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066800"/>
            <a:ext cx="4038600" cy="472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472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A6DD7149-8398-4794-BDAD-5C3D921C67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r>
              <a:rPr lang="en-US"/>
              <a:t>February 10, 2009</a:t>
            </a:r>
          </a:p>
        </p:txBody>
      </p:sp>
    </p:spTree>
    <p:extLst>
      <p:ext uri="{BB962C8B-B14F-4D97-AF65-F5344CB8AC3E}">
        <p14:creationId xmlns:p14="http://schemas.microsoft.com/office/powerpoint/2010/main" val="22226714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 userDrawn="1"/>
        </p:nvCxnSpPr>
        <p:spPr>
          <a:xfrm>
            <a:off x="247650" y="641350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6"/>
          <p:cNvSpPr txBox="1">
            <a:spLocks/>
          </p:cNvSpPr>
          <p:nvPr userDrawn="1"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2EE7F1DF-5135-406F-A567-7AC1D523357C}" type="slidenum">
              <a:rPr lang="en-US" smtClean="0">
                <a:solidFill>
                  <a:schemeClr val="tx1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1475" y="8001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62475" y="8001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371475" y="179143"/>
            <a:ext cx="8459536" cy="461665"/>
          </a:xfrm>
          <a:prstGeom prst="rect">
            <a:avLst/>
          </a:prstGeom>
        </p:spPr>
        <p:txBody>
          <a:bodyPr rtlCol="0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13076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247650" y="641350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6"/>
          <p:cNvSpPr txBox="1">
            <a:spLocks/>
          </p:cNvSpPr>
          <p:nvPr userDrawn="1"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95D8FAA7-74F8-44A2-B58C-9793730B91F1}" type="slidenum">
              <a:rPr lang="en-US" smtClean="0">
                <a:solidFill>
                  <a:schemeClr val="tx1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9664" y="9255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9664" y="1565275"/>
            <a:ext cx="4040188" cy="43703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9255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65275"/>
            <a:ext cx="4041775" cy="43703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5" name="Title Placeholder 1"/>
          <p:cNvSpPr>
            <a:spLocks noGrp="1"/>
          </p:cNvSpPr>
          <p:nvPr>
            <p:ph type="title"/>
          </p:nvPr>
        </p:nvSpPr>
        <p:spPr>
          <a:xfrm>
            <a:off x="379664" y="179143"/>
            <a:ext cx="8459536" cy="461665"/>
          </a:xfrm>
          <a:prstGeom prst="rect">
            <a:avLst/>
          </a:prstGeom>
        </p:spPr>
        <p:txBody>
          <a:bodyPr rtlCol="0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29613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 userDrawn="1"/>
        </p:nvCxnSpPr>
        <p:spPr>
          <a:xfrm>
            <a:off x="247650" y="641350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6"/>
          <p:cNvSpPr txBox="1">
            <a:spLocks/>
          </p:cNvSpPr>
          <p:nvPr userDrawn="1"/>
        </p:nvSpPr>
        <p:spPr>
          <a:xfrm>
            <a:off x="6705600" y="6202363"/>
            <a:ext cx="2133600" cy="182562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53079D1D-9ECE-4CE8-A3F9-294EC9588B17}" type="slidenum">
              <a:rPr lang="en-US" smtClean="0">
                <a:solidFill>
                  <a:schemeClr val="tx1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58200" cy="461665"/>
          </a:xfrm>
          <a:prstGeom prst="rect">
            <a:avLst/>
          </a:prstGeom>
        </p:spPr>
        <p:txBody>
          <a:bodyPr rtlCol="0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49591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6"/>
          <p:cNvSpPr txBox="1">
            <a:spLocks/>
          </p:cNvSpPr>
          <p:nvPr userDrawn="1"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A2E66E3C-C899-4A26-96A7-65BCEB1DDA1A}" type="slidenum">
              <a:rPr lang="en-US" smtClean="0">
                <a:solidFill>
                  <a:schemeClr val="tx1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13048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6"/>
          <p:cNvSpPr txBox="1">
            <a:spLocks/>
          </p:cNvSpPr>
          <p:nvPr userDrawn="1"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91751137-A108-4055-9C26-5588B831F99A}" type="slidenum">
              <a:rPr lang="en-US" smtClean="0">
                <a:solidFill>
                  <a:schemeClr val="tx1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71474"/>
            <a:ext cx="3008313" cy="8921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371474"/>
            <a:ext cx="5111750" cy="558323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6365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87982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</p:spPr>
        <p:txBody>
          <a:bodyPr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91491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6"/>
          <p:cNvSpPr txBox="1">
            <a:spLocks/>
          </p:cNvSpPr>
          <p:nvPr userDrawn="1"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AA36F1CF-4D81-4D8A-AD95-2A91230F5407}" type="slidenum">
              <a:rPr lang="en-US" smtClean="0">
                <a:solidFill>
                  <a:schemeClr val="tx1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</p:spPr>
        <p:txBody>
          <a:bodyPr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19946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slideLayout" Target="../slideLayouts/slideLayout21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4.xml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-47625" y="0"/>
            <a:ext cx="923925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pic>
        <p:nvPicPr>
          <p:cNvPr id="13" name="Picture 12"/>
          <p:cNvPicPr>
            <a:picLocks/>
          </p:cNvPicPr>
          <p:nvPr userDrawn="1"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b="46868"/>
          <a:stretch/>
        </p:blipFill>
        <p:spPr>
          <a:xfrm>
            <a:off x="214884" y="0"/>
            <a:ext cx="8714232" cy="6858000"/>
          </a:xfrm>
          <a:prstGeom prst="rect">
            <a:avLst/>
          </a:prstGeom>
          <a:effectLst>
            <a:reflection stA="58000" endPos="1000" dir="5400000" sy="-100000" algn="bl" rotWithShape="0"/>
          </a:effectLst>
        </p:spPr>
      </p:pic>
      <p:pic>
        <p:nvPicPr>
          <p:cNvPr id="1030" name="Picture 8" descr="ERCOT cmyk-01.png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650" y="6024563"/>
            <a:ext cx="817563" cy="34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 userDrawn="1"/>
        </p:nvSpPr>
        <p:spPr>
          <a:xfrm>
            <a:off x="1085850" y="6010275"/>
            <a:ext cx="6867525" cy="4159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dirty="0">
                <a:latin typeface="+mn-lt"/>
                <a:cs typeface="+mn-cs"/>
              </a:rPr>
              <a:t>QMWG Market Update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dirty="0" smtClean="0">
                <a:latin typeface="+mn-lt"/>
                <a:cs typeface="+mn-cs"/>
              </a:rPr>
              <a:t>1/29/2016</a:t>
            </a:r>
            <a:endParaRPr lang="en-US" sz="1050" dirty="0">
              <a:latin typeface="+mn-lt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3528" r:id="rId1"/>
    <p:sldLayoutId id="2147493529" r:id="rId2"/>
    <p:sldLayoutId id="2147493530" r:id="rId3"/>
    <p:sldLayoutId id="2147493531" r:id="rId4"/>
    <p:sldLayoutId id="2147493532" r:id="rId5"/>
    <p:sldLayoutId id="2147493533" r:id="rId6"/>
    <p:sldLayoutId id="2147493534" r:id="rId7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-168275"/>
            <a:ext cx="9144000" cy="7216775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12" name="Picture 11"/>
          <p:cNvPicPr>
            <a:picLocks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b="46868"/>
          <a:stretch/>
        </p:blipFill>
        <p:spPr>
          <a:xfrm>
            <a:off x="214884" y="0"/>
            <a:ext cx="8714232" cy="6858000"/>
          </a:xfrm>
          <a:prstGeom prst="rect">
            <a:avLst/>
          </a:prstGeom>
          <a:effectLst>
            <a:reflection stA="58000" endPos="1000" dir="5400000" sy="-100000" algn="bl" rotWithShape="0"/>
          </a:effectLst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975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975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Hello I'm a slide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975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73BA2F3-1CCE-4942-B570-2A33E3EA273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3535" r:id="rId1"/>
    <p:sldLayoutId id="2147493536" r:id="rId2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defTabSz="914400">
              <a:defRPr sz="1400">
                <a:solidFill>
                  <a:srgbClr val="000000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A3401723-4681-4188-AF63-9115646A29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28" name="Rectangle 7"/>
          <p:cNvSpPr>
            <a:spLocks noChangeArrowheads="1"/>
          </p:cNvSpPr>
          <p:nvPr userDrawn="1"/>
        </p:nvSpPr>
        <p:spPr bwMode="auto">
          <a:xfrm>
            <a:off x="0" y="6235700"/>
            <a:ext cx="9144000" cy="622300"/>
          </a:xfrm>
          <a:prstGeom prst="rect">
            <a:avLst/>
          </a:prstGeom>
          <a:solidFill>
            <a:srgbClr val="ECEC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defTabSz="914400" eaLnBrk="1" hangingPunct="1">
              <a:defRPr/>
            </a:pPr>
            <a:endParaRPr lang="en-US" altLang="en-US" smtClean="0">
              <a:solidFill>
                <a:srgbClr val="000000"/>
              </a:solidFill>
            </a:endParaRPr>
          </a:p>
        </p:txBody>
      </p:sp>
      <p:pic>
        <p:nvPicPr>
          <p:cNvPr id="3077" name="Picture 8" descr="logo_C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6289675"/>
            <a:ext cx="854075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9"/>
          <p:cNvSpPr>
            <a:spLocks noChangeArrowheads="1"/>
          </p:cNvSpPr>
          <p:nvPr userDrawn="1"/>
        </p:nvSpPr>
        <p:spPr bwMode="auto">
          <a:xfrm>
            <a:off x="0" y="0"/>
            <a:ext cx="9144000" cy="685800"/>
          </a:xfrm>
          <a:prstGeom prst="rect">
            <a:avLst/>
          </a:prstGeom>
          <a:solidFill>
            <a:srgbClr val="5469A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defTabSz="914400" eaLnBrk="1" hangingPunct="1">
              <a:defRPr/>
            </a:pPr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307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0"/>
            <a:ext cx="8686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48400" y="645795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defTabSz="914400">
              <a:defRPr sz="1200">
                <a:solidFill>
                  <a:srgbClr val="000000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81" name="Line 11"/>
          <p:cNvSpPr>
            <a:spLocks noChangeShapeType="1"/>
          </p:cNvSpPr>
          <p:nvPr userDrawn="1"/>
        </p:nvSpPr>
        <p:spPr bwMode="auto">
          <a:xfrm>
            <a:off x="1069975" y="6457950"/>
            <a:ext cx="0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4579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defTabSz="914400">
              <a:defRPr sz="1200">
                <a:solidFill>
                  <a:srgbClr val="000000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r>
              <a:rPr lang="en-US"/>
              <a:t>February 10, 2009</a:t>
            </a:r>
          </a:p>
        </p:txBody>
      </p:sp>
      <p:sp>
        <p:nvSpPr>
          <p:cNvPr id="3083" name="Line 12"/>
          <p:cNvSpPr>
            <a:spLocks noChangeShapeType="1"/>
          </p:cNvSpPr>
          <p:nvPr userDrawn="1"/>
        </p:nvSpPr>
        <p:spPr bwMode="auto">
          <a:xfrm>
            <a:off x="0" y="6731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6" name="Rectangle 13"/>
          <p:cNvSpPr>
            <a:spLocks noChangeArrowheads="1"/>
          </p:cNvSpPr>
          <p:nvPr/>
        </p:nvSpPr>
        <p:spPr bwMode="auto">
          <a:xfrm>
            <a:off x="3429000" y="6477000"/>
            <a:ext cx="2514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defTabSz="914400" eaLnBrk="1" hangingPunct="1">
              <a:defRPr/>
            </a:pPr>
            <a:fld id="{B4D33090-08ED-4C50-942B-BDF19BA06F02}" type="slidenum">
              <a:rPr lang="en-US" altLang="en-US" sz="1200" smtClean="0">
                <a:solidFill>
                  <a:srgbClr val="000000"/>
                </a:solidFill>
              </a:rPr>
              <a:pPr algn="ctr" defTabSz="914400" eaLnBrk="1" hangingPunct="1">
                <a:defRPr/>
              </a:pPr>
              <a:t>‹#›</a:t>
            </a:fld>
            <a:endParaRPr lang="en-US" altLang="en-US" sz="1200" smtClean="0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3537" r:id="rId1"/>
    <p:sldLayoutId id="2147493538" r:id="rId2"/>
    <p:sldLayoutId id="2147493539" r:id="rId3"/>
    <p:sldLayoutId id="2147493540" r:id="rId4"/>
    <p:sldLayoutId id="2147493541" r:id="rId5"/>
    <p:sldLayoutId id="2147493542" r:id="rId6"/>
    <p:sldLayoutId id="2147493543" r:id="rId7"/>
    <p:sldLayoutId id="2147493544" r:id="rId8"/>
    <p:sldLayoutId id="2147493545" r:id="rId9"/>
    <p:sldLayoutId id="2147493546" r:id="rId10"/>
    <p:sldLayoutId id="2147493547" r:id="rId11"/>
    <p:sldLayoutId id="2147493548" r:id="rId12"/>
  </p:sldLayoutIdLst>
  <p:hf sldNum="0"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602" name="Group 13"/>
          <p:cNvGrpSpPr>
            <a:grpSpLocks/>
          </p:cNvGrpSpPr>
          <p:nvPr/>
        </p:nvGrpSpPr>
        <p:grpSpPr bwMode="auto">
          <a:xfrm>
            <a:off x="603250" y="1498600"/>
            <a:ext cx="7727950" cy="3800475"/>
            <a:chOff x="603250" y="546100"/>
            <a:chExt cx="7727950" cy="3800882"/>
          </a:xfrm>
        </p:grpSpPr>
        <p:pic>
          <p:nvPicPr>
            <p:cNvPr id="25603" name="Picture 8" descr="ERCOT cmyk-01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3250" y="546100"/>
              <a:ext cx="2457704" cy="1041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5604" name="TextBox 9"/>
            <p:cNvSpPr txBox="1">
              <a:spLocks noChangeArrowheads="1"/>
            </p:cNvSpPr>
            <p:nvPr/>
          </p:nvSpPr>
          <p:spPr bwMode="auto">
            <a:xfrm>
              <a:off x="787400" y="2130425"/>
              <a:ext cx="7543800" cy="22165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altLang="en-US" sz="2800" b="1" dirty="0"/>
                <a:t>Market Update</a:t>
              </a:r>
            </a:p>
            <a:p>
              <a:pPr eaLnBrk="1" hangingPunct="1"/>
              <a:endParaRPr lang="en-US" altLang="en-US" b="1" dirty="0"/>
            </a:p>
            <a:p>
              <a:pPr eaLnBrk="1" hangingPunct="1"/>
              <a:r>
                <a:rPr lang="en-US" altLang="en-US" sz="2000" dirty="0"/>
                <a:t>ERCOT Market Analysis</a:t>
              </a:r>
            </a:p>
            <a:p>
              <a:pPr eaLnBrk="1" hangingPunct="1"/>
              <a:endParaRPr lang="en-US" altLang="en-US" dirty="0"/>
            </a:p>
            <a:p>
              <a:pPr eaLnBrk="1" hangingPunct="1"/>
              <a:r>
                <a:rPr lang="en-US" altLang="en-US" dirty="0"/>
                <a:t> </a:t>
              </a:r>
            </a:p>
            <a:p>
              <a:pPr eaLnBrk="1" hangingPunct="1"/>
              <a:r>
                <a:rPr lang="en-US" altLang="en-US" dirty="0"/>
                <a:t>QSE Managers Working </a:t>
              </a:r>
              <a:r>
                <a:rPr lang="en-US" altLang="en-US" dirty="0" smtClean="0"/>
                <a:t>Group</a:t>
              </a:r>
            </a:p>
            <a:p>
              <a:pPr eaLnBrk="1" hangingPunct="1"/>
              <a:r>
                <a:rPr lang="en-US" altLang="en-US" dirty="0" smtClean="0"/>
                <a:t>1/29/2016</a:t>
              </a:r>
              <a:endParaRPr lang="en-US" altLang="en-US" dirty="0"/>
            </a:p>
          </p:txBody>
        </p:sp>
        <p:cxnSp>
          <p:nvCxnSpPr>
            <p:cNvPr id="13" name="Straight Connector 12"/>
            <p:cNvCxnSpPr/>
            <p:nvPr/>
          </p:nvCxnSpPr>
          <p:spPr>
            <a:xfrm flipV="1">
              <a:off x="787400" y="1852753"/>
              <a:ext cx="6286500" cy="12701"/>
            </a:xfrm>
            <a:prstGeom prst="line">
              <a:avLst/>
            </a:prstGeom>
            <a:ln>
              <a:solidFill>
                <a:srgbClr val="00385E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>
          <a:xfrm>
            <a:off x="379413" y="179388"/>
            <a:ext cx="8459787" cy="461962"/>
          </a:xfrm>
        </p:spPr>
        <p:txBody>
          <a:bodyPr/>
          <a:lstStyle/>
          <a:p>
            <a:pPr eaLnBrk="1" hangingPunct="1"/>
            <a:r>
              <a:rPr lang="en-US" altLang="en-US" dirty="0"/>
              <a:t>Supplemental Ancillary Services Market (SASM) Update</a:t>
            </a:r>
            <a:endParaRPr lang="en-US" altLang="en-US" dirty="0" smtClean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379413" y="3108366"/>
            <a:ext cx="8217378" cy="21771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eaLnBrk="1" hangingPunct="1"/>
            <a:endParaRPr lang="en-US" altLang="en-US" sz="1600" dirty="0" smtClean="0"/>
          </a:p>
          <a:p>
            <a:pPr lvl="1" eaLnBrk="1" hangingPunct="1"/>
            <a:r>
              <a:rPr lang="en-US" altLang="en-US" sz="1600" dirty="0" smtClean="0"/>
              <a:t>11/17 SASM insufficient – 16.5MW REGUP HE8</a:t>
            </a:r>
          </a:p>
          <a:p>
            <a:pPr lvl="1" eaLnBrk="1" hangingPunct="1"/>
            <a:endParaRPr lang="en-US" altLang="en-US" sz="1600" dirty="0" smtClean="0"/>
          </a:p>
          <a:p>
            <a:pPr lvl="1" eaLnBrk="1" hangingPunct="1"/>
            <a:endParaRPr lang="en-US" altLang="en-US" sz="1600" dirty="0" smtClean="0"/>
          </a:p>
          <a:p>
            <a:pPr lvl="1" eaLnBrk="1" hangingPunct="1"/>
            <a:endParaRPr lang="en-US" altLang="en-US" sz="2000" dirty="0" smtClean="0"/>
          </a:p>
          <a:p>
            <a:pPr lvl="1" eaLnBrk="1" hangingPunct="1"/>
            <a:endParaRPr lang="en-US" altLang="en-US" sz="2000" dirty="0" smtClean="0"/>
          </a:p>
          <a:p>
            <a:pPr marL="0" indent="0" eaLnBrk="1" hangingPunct="1">
              <a:buNone/>
            </a:pPr>
            <a:r>
              <a:rPr lang="en-US" altLang="en-US" sz="2000" dirty="0" smtClean="0"/>
              <a:t>	</a:t>
            </a:r>
          </a:p>
          <a:p>
            <a:pPr lvl="1" eaLnBrk="1" hangingPunct="1"/>
            <a:endParaRPr lang="en-US" altLang="en-US" sz="2000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3204" y="3899807"/>
            <a:ext cx="2402623" cy="13856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684" y="1107621"/>
            <a:ext cx="7865661" cy="18424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Supplemental Ancillary Services Market (SASM) Update</a:t>
            </a:r>
            <a:endParaRPr lang="en-US" altLang="en-US" dirty="0" smtClean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379413" y="1129239"/>
            <a:ext cx="8229600" cy="4727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eaLnBrk="1" hangingPunct="1"/>
            <a:endParaRPr lang="en-US" altLang="en-US" dirty="0" smtClean="0"/>
          </a:p>
          <a:p>
            <a:pPr lvl="1" eaLnBrk="1" hangingPunct="1"/>
            <a:endParaRPr lang="en-US" altLang="en-US" dirty="0" smtClean="0"/>
          </a:p>
          <a:p>
            <a:pPr lvl="1" eaLnBrk="1" hangingPunct="1"/>
            <a:endParaRPr lang="en-US" altLang="en-US" dirty="0" smtClean="0"/>
          </a:p>
          <a:p>
            <a:pPr lvl="1" eaLnBrk="1" hangingPunct="1"/>
            <a:endParaRPr lang="en-US" altLang="en-US" dirty="0"/>
          </a:p>
          <a:p>
            <a:pPr lvl="1" eaLnBrk="1" hangingPunct="1"/>
            <a:endParaRPr lang="en-US" altLang="en-US" dirty="0" smtClean="0"/>
          </a:p>
          <a:p>
            <a:pPr lvl="1" eaLnBrk="1" hangingPunct="1"/>
            <a:endParaRPr lang="en-US" altLang="en-US" dirty="0" smtClean="0"/>
          </a:p>
          <a:p>
            <a:pPr lvl="1" eaLnBrk="1" hangingPunct="1"/>
            <a:r>
              <a:rPr lang="en-US" altLang="en-US" sz="2000" dirty="0" smtClean="0"/>
              <a:t>Chart may not reflect actual SASM Offers due to changes that could be made after SASM notification</a:t>
            </a:r>
          </a:p>
          <a:p>
            <a:pPr lvl="1" eaLnBrk="1" hangingPunct="1"/>
            <a:r>
              <a:rPr lang="en-US" altLang="en-US" sz="2000" dirty="0" smtClean="0"/>
              <a:t>Additional Reg-up offers made for 11/17 SASM after notification for HE9-12, but not HE8 in this case</a:t>
            </a:r>
            <a:endParaRPr lang="en-US" sz="2000" dirty="0" smtClean="0"/>
          </a:p>
          <a:p>
            <a:pPr lvl="1" eaLnBrk="1" hangingPunct="1"/>
            <a:endParaRPr lang="en-US" altLang="en-US" dirty="0" smtClean="0"/>
          </a:p>
          <a:p>
            <a:pPr lvl="1" eaLnBrk="1" hangingPunct="1"/>
            <a:endParaRPr lang="en-US" altLang="en-US" dirty="0" smtClean="0"/>
          </a:p>
          <a:p>
            <a:pPr eaLnBrk="1" hangingPunct="1"/>
            <a:endParaRPr lang="en-US" altLang="en-US" dirty="0" smtClean="0"/>
          </a:p>
          <a:p>
            <a:pPr lvl="1" eaLnBrk="1" hangingPunct="1"/>
            <a:endParaRPr lang="en-US" altLang="en-US" dirty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1530" y="771436"/>
            <a:ext cx="6285366" cy="3342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410668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Supplemental Ancillary Services Market (SASM) Update</a:t>
            </a:r>
            <a:endParaRPr lang="en-US" altLang="en-US" dirty="0" smtClean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379413" y="1129239"/>
            <a:ext cx="8229600" cy="3357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eaLnBrk="1" hangingPunct="1"/>
            <a:r>
              <a:rPr lang="en-US" altLang="en-US" dirty="0" smtClean="0"/>
              <a:t>NPRR589/701 which corrected settlements for Reconfiguration SASMs was implemented September 24, 2015</a:t>
            </a:r>
          </a:p>
          <a:p>
            <a:pPr lvl="1" eaLnBrk="1" hangingPunct="1"/>
            <a:r>
              <a:rPr lang="en-US" dirty="0" smtClean="0"/>
              <a:t>No Reconfiguration SASM activity since NPRR589/701 implementation</a:t>
            </a:r>
          </a:p>
          <a:p>
            <a:pPr lvl="1" eaLnBrk="1" hangingPunct="1"/>
            <a:endParaRPr lang="en-US" altLang="en-US" dirty="0" smtClean="0"/>
          </a:p>
          <a:p>
            <a:pPr lvl="1" eaLnBrk="1" hangingPunct="1"/>
            <a:endParaRPr lang="en-US" altLang="en-US" dirty="0" smtClean="0"/>
          </a:p>
          <a:p>
            <a:pPr eaLnBrk="1" hangingPunct="1"/>
            <a:endParaRPr lang="en-US" altLang="en-US" dirty="0" smtClean="0"/>
          </a:p>
          <a:p>
            <a:pPr lvl="1" eaLnBrk="1" hangingPunct="1"/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7808636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Manual Overrides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379413" y="1129239"/>
            <a:ext cx="8229600" cy="3357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eaLnBrk="1" hangingPunct="1"/>
            <a:r>
              <a:rPr lang="en-US" altLang="en-US" dirty="0" smtClean="0"/>
              <a:t>None</a:t>
            </a:r>
            <a:endParaRPr lang="en-US" dirty="0" smtClean="0"/>
          </a:p>
          <a:p>
            <a:pPr lvl="1" eaLnBrk="1" hangingPunct="1"/>
            <a:endParaRPr lang="en-US" altLang="en-US" dirty="0" smtClean="0"/>
          </a:p>
          <a:p>
            <a:pPr lvl="1" eaLnBrk="1" hangingPunct="1"/>
            <a:endParaRPr lang="en-US" altLang="en-US" dirty="0" smtClean="0"/>
          </a:p>
          <a:p>
            <a:pPr eaLnBrk="1" hangingPunct="1"/>
            <a:endParaRPr lang="en-US" altLang="en-US" dirty="0" smtClean="0"/>
          </a:p>
          <a:p>
            <a:pPr lvl="1" eaLnBrk="1" hangingPunct="1"/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0382545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Content Placeholder 2"/>
          <p:cNvSpPr>
            <a:spLocks noGrp="1"/>
          </p:cNvSpPr>
          <p:nvPr>
            <p:ph idx="1"/>
          </p:nvPr>
        </p:nvSpPr>
        <p:spPr>
          <a:xfrm>
            <a:off x="379413" y="828675"/>
            <a:ext cx="8229600" cy="5116513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altLang="en-US" sz="4000" smtClean="0"/>
              <a:t>QUESTIONS / COMMENTS??? </a:t>
            </a:r>
          </a:p>
        </p:txBody>
      </p:sp>
      <p:pic>
        <p:nvPicPr>
          <p:cNvPr id="32771" name="Picture 3" descr="C:\Documents and Settings\jkatheiser\Local Settings\Temporary Internet Files\Content.IE5\ONK41WO9\MC900437835[1].wm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2209800"/>
            <a:ext cx="1752600" cy="312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ERCOT Colors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056BB8"/>
      </a:accent2>
      <a:accent3>
        <a:srgbClr val="680546"/>
      </a:accent3>
      <a:accent4>
        <a:srgbClr val="FDC709"/>
      </a:accent4>
      <a:accent5>
        <a:srgbClr val="E5E5E2"/>
      </a:accent5>
      <a:accent6>
        <a:srgbClr val="1F8A45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ERCOT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1B5026"/>
      </a:accent2>
      <a:accent3>
        <a:srgbClr val="0F1423"/>
      </a:accent3>
      <a:accent4>
        <a:srgbClr val="400E22"/>
      </a:accent4>
      <a:accent5>
        <a:srgbClr val="E5E5E2"/>
      </a:accent5>
      <a:accent6>
        <a:srgbClr val="86878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1_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EB6C32BA7893B4D8D08DA703C6B8599" ma:contentTypeVersion="0" ma:contentTypeDescription="Create a new document." ma:contentTypeScope="" ma:versionID="438847a72b75665982a8a359f97ca60b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429eac13a7923d6b47fc28e8f4096b10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C9659B9-8752-4DC3-8CFE-950F74D5E77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47614EF-563A-48B6-BF8B-37C930049395}">
  <ds:schemaRefs>
    <ds:schemaRef ds:uri="http://purl.org/dc/elements/1.1/"/>
    <ds:schemaRef ds:uri="http://schemas.microsoft.com/office/infopath/2007/PartnerControls"/>
    <ds:schemaRef ds:uri="http://schemas.microsoft.com/office/2006/documentManagement/types"/>
    <ds:schemaRef ds:uri="c34af464-7aa1-4edd-9be4-83dffc1cb926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17810</TotalTime>
  <Words>112</Words>
  <Application>Microsoft Office PowerPoint</Application>
  <PresentationFormat>On-screen Show (4:3)</PresentationFormat>
  <Paragraphs>43</Paragraphs>
  <Slides>6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Office Theme</vt:lpstr>
      <vt:lpstr>Custom Design</vt:lpstr>
      <vt:lpstr>1_Custom Design</vt:lpstr>
      <vt:lpstr>PowerPoint Presentation</vt:lpstr>
      <vt:lpstr>Supplemental Ancillary Services Market (SASM) Update</vt:lpstr>
      <vt:lpstr>Supplemental Ancillary Services Market (SASM) Update</vt:lpstr>
      <vt:lpstr>Supplemental Ancillary Services Market (SASM) Update</vt:lpstr>
      <vt:lpstr>Manual Overrides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ERCOT</cp:lastModifiedBy>
  <cp:revision>292</cp:revision>
  <cp:lastPrinted>2013-01-30T23:16:36Z</cp:lastPrinted>
  <dcterms:created xsi:type="dcterms:W3CDTF">2010-04-12T23:12:02Z</dcterms:created>
  <dcterms:modified xsi:type="dcterms:W3CDTF">2016-01-29T19:24:38Z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0x0101000EB6C32BA7893B4D8D08DA703C6B8599</vt:lpwstr>
  </property>
</Properties>
</file>