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4" r:id="rId4"/>
    <p:sldId id="278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dirty="0" smtClean="0"/>
              <a:t>/03/2016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January</a:t>
            </a:r>
            <a:r>
              <a:rPr lang="en-US" dirty="0" smtClean="0"/>
              <a:t> </a:t>
            </a:r>
            <a:r>
              <a:rPr lang="en-US" dirty="0" smtClean="0"/>
              <a:t>20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 smtClean="0"/>
              <a:t>NPRRs had no credit </a:t>
            </a:r>
            <a:r>
              <a:rPr lang="en-US" dirty="0" smtClean="0"/>
              <a:t>impact</a:t>
            </a:r>
          </a:p>
          <a:p>
            <a:r>
              <a:rPr lang="en-US" dirty="0" smtClean="0"/>
              <a:t>Charter Review</a:t>
            </a:r>
          </a:p>
          <a:p>
            <a:pPr lvl="1"/>
            <a:r>
              <a:rPr lang="en-US" dirty="0" smtClean="0"/>
              <a:t>No changes suggested</a:t>
            </a:r>
            <a:endParaRPr lang="en-US" dirty="0" smtClean="0"/>
          </a:p>
          <a:p>
            <a:r>
              <a:rPr lang="en-US" dirty="0" smtClean="0"/>
              <a:t>Review of NPRR741 Clarification to TPE and EAL Calculations</a:t>
            </a:r>
          </a:p>
          <a:p>
            <a:pPr lvl="1"/>
            <a:r>
              <a:rPr lang="en-US" dirty="0" smtClean="0"/>
              <a:t>ABS(DARTNET</a:t>
            </a:r>
            <a:r>
              <a:rPr lang="en-US" dirty="0" smtClean="0"/>
              <a:t>) -&gt; Updated to Max(0)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VOTE: WMS approval to post MCWG comments endorsing </a:t>
            </a:r>
            <a:r>
              <a:rPr lang="en-US" b="1" dirty="0">
                <a:solidFill>
                  <a:srgbClr val="FF0000"/>
                </a:solidFill>
              </a:rPr>
              <a:t>NPRR741 as revised by the Credit WG and MCWG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ERCOT Forward Curve Evaluation</a:t>
            </a:r>
            <a:endParaRPr lang="en-US" dirty="0"/>
          </a:p>
          <a:p>
            <a:pPr lvl="1"/>
            <a:r>
              <a:rPr lang="en-US" dirty="0" smtClean="0"/>
              <a:t>MCWG review of historical ICE </a:t>
            </a:r>
            <a:r>
              <a:rPr lang="en-US" dirty="0" smtClean="0"/>
              <a:t>data</a:t>
            </a:r>
            <a:endParaRPr lang="en-US" dirty="0" smtClean="0"/>
          </a:p>
          <a:p>
            <a:pPr lvl="1"/>
            <a:r>
              <a:rPr lang="en-US" dirty="0" smtClean="0"/>
              <a:t>Examine behavior of ICE ERCOT futures during pricing events and </a:t>
            </a:r>
            <a:r>
              <a:rPr lang="en-US" dirty="0" smtClean="0"/>
              <a:t>seasonal</a:t>
            </a:r>
          </a:p>
          <a:p>
            <a:pPr lvl="1"/>
            <a:r>
              <a:rPr lang="en-US" dirty="0" smtClean="0"/>
              <a:t>See Appendix</a:t>
            </a:r>
            <a:endParaRPr lang="en-US" dirty="0" smtClean="0"/>
          </a:p>
          <a:p>
            <a:r>
              <a:rPr lang="en-US" dirty="0" smtClean="0"/>
              <a:t>Discuss how we can use this data in Forward Credit Exposure calculations</a:t>
            </a:r>
          </a:p>
          <a:p>
            <a:pPr lvl="1"/>
            <a:r>
              <a:rPr lang="en-US" dirty="0" smtClean="0"/>
              <a:t>Proposal to utilize forward curve data to calculate a factor to adjust calculated exposures</a:t>
            </a:r>
          </a:p>
          <a:p>
            <a:pPr lvl="1"/>
            <a:r>
              <a:rPr lang="en-US" dirty="0" smtClean="0"/>
              <a:t>Stakeholder review </a:t>
            </a:r>
            <a:r>
              <a:rPr lang="en-US" dirty="0" smtClean="0"/>
              <a:t>ongoing and </a:t>
            </a:r>
            <a:r>
              <a:rPr lang="en-US" dirty="0" smtClean="0"/>
              <a:t>feedback </a:t>
            </a:r>
            <a:r>
              <a:rPr lang="en-US" dirty="0" smtClean="0"/>
              <a:t>requested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0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1752600"/>
            <a:ext cx="741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Statistics of </a:t>
            </a:r>
            <a:r>
              <a:rPr lang="en-US" b="1" smtClean="0"/>
              <a:t>ICE Price </a:t>
            </a:r>
            <a:r>
              <a:rPr lang="en-US" b="1" dirty="0" smtClean="0"/>
              <a:t>Errors (</a:t>
            </a:r>
            <a:r>
              <a:rPr lang="en-US" b="1" dirty="0"/>
              <a:t>Actual RTSPP – ICE/CFM </a:t>
            </a:r>
            <a:r>
              <a:rPr lang="en-US" b="1" dirty="0" smtClean="0"/>
              <a:t>Price</a:t>
            </a:r>
            <a:r>
              <a:rPr lang="en-US" dirty="0" smtClean="0"/>
              <a:t>)</a:t>
            </a:r>
            <a:r>
              <a:rPr lang="en-US" b="1" dirty="0" smtClean="0"/>
              <a:t>:</a:t>
            </a:r>
            <a:r>
              <a:rPr lang="en-US" b="1" dirty="0"/>
              <a:t>	</a:t>
            </a:r>
            <a:endParaRPr lang="en-US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15" y="2656757"/>
            <a:ext cx="7517812" cy="2759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1862847"/>
            <a:ext cx="741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Statistics of CFM Predicted Price Errors (</a:t>
            </a:r>
            <a:r>
              <a:rPr lang="en-US" b="1" dirty="0"/>
              <a:t>Actual RTSPP </a:t>
            </a:r>
            <a:r>
              <a:rPr lang="en-US" b="1" dirty="0" smtClean="0"/>
              <a:t>– ICE/CFM Price</a:t>
            </a:r>
            <a:r>
              <a:rPr lang="en-US" b="1" dirty="0"/>
              <a:t>) - continued</a:t>
            </a:r>
            <a:r>
              <a:rPr lang="en-US" b="1" dirty="0" smtClean="0"/>
              <a:t>:</a:t>
            </a:r>
            <a:r>
              <a:rPr lang="en-US" b="1" dirty="0"/>
              <a:t>	</a:t>
            </a: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21" y="2789903"/>
            <a:ext cx="7370812" cy="2772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2116037"/>
            <a:ext cx="741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R-Square Matrix:</a:t>
            </a:r>
            <a:r>
              <a:rPr lang="en-US" b="1" dirty="0"/>
              <a:t>	</a:t>
            </a:r>
            <a:endParaRPr lang="en-US" dirty="0" smtClean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251" y="2521551"/>
            <a:ext cx="5704488" cy="220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184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Market Credit Working Group update to the Wholesale Market Subcommittee</vt:lpstr>
      <vt:lpstr>MCWG update to WMS</vt:lpstr>
      <vt:lpstr>MCWG update to WMS</vt:lpstr>
      <vt:lpstr>Appendix</vt:lpstr>
      <vt:lpstr>ICE Price Analysis</vt:lpstr>
      <vt:lpstr>ICE Price Analysis</vt:lpstr>
      <vt:lpstr>ICE Price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86</cp:revision>
  <dcterms:created xsi:type="dcterms:W3CDTF">2006-08-16T00:00:00Z</dcterms:created>
  <dcterms:modified xsi:type="dcterms:W3CDTF">2016-01-29T21:45:48Z</dcterms:modified>
</cp:coreProperties>
</file>