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11"/>
  </p:notesMasterIdLst>
  <p:sldIdLst>
    <p:sldId id="256" r:id="rId2"/>
    <p:sldId id="271" r:id="rId3"/>
    <p:sldId id="272" r:id="rId4"/>
    <p:sldId id="269" r:id="rId5"/>
    <p:sldId id="257" r:id="rId6"/>
    <p:sldId id="267" r:id="rId7"/>
    <p:sldId id="268" r:id="rId8"/>
    <p:sldId id="270"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B1B1BC-7AAD-46F0-BF03-34FFD6E59EC0}" type="datetimeFigureOut">
              <a:rPr lang="en-US" smtClean="0"/>
              <a:t>1/29/2016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F2BE5C-3B84-4C03-B445-5764A8E29013}" type="slidenum">
              <a:rPr lang="en-US" smtClean="0"/>
              <a:t>‹#›</a:t>
            </a:fld>
            <a:endParaRPr lang="en-US" dirty="0"/>
          </a:p>
        </p:txBody>
      </p:sp>
    </p:spTree>
    <p:extLst>
      <p:ext uri="{BB962C8B-B14F-4D97-AF65-F5344CB8AC3E}">
        <p14:creationId xmlns:p14="http://schemas.microsoft.com/office/powerpoint/2010/main" val="123389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9AA8A9E-C304-44F1-AF24-0388CA3198B1}" type="slidenum">
              <a:rPr lang="en-US" altLang="en-US" smtClean="0"/>
              <a:pPr eaLnBrk="1" hangingPunct="1">
                <a:spcBef>
                  <a:spcPct val="0"/>
                </a:spcBef>
              </a:pPr>
              <a:t>4</a:t>
            </a:fld>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F2BE5C-3B84-4C03-B445-5764A8E29013}" type="slidenum">
              <a:rPr lang="en-US" smtClean="0"/>
              <a:t>5</a:t>
            </a:fld>
            <a:endParaRPr lang="en-US" dirty="0"/>
          </a:p>
        </p:txBody>
      </p:sp>
    </p:spTree>
    <p:extLst>
      <p:ext uri="{BB962C8B-B14F-4D97-AF65-F5344CB8AC3E}">
        <p14:creationId xmlns:p14="http://schemas.microsoft.com/office/powerpoint/2010/main" val="3480020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9AA8A9E-C304-44F1-AF24-0388CA3198B1}" type="slidenum">
              <a:rPr lang="en-US" altLang="en-US" smtClean="0"/>
              <a:pPr eaLnBrk="1" hangingPunct="1">
                <a:spcBef>
                  <a:spcPct val="0"/>
                </a:spcBef>
              </a:pPr>
              <a:t>8</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1EB58A-DD29-44DB-A90C-C792FB93A6C9}" type="datetime1">
              <a:rPr lang="en-US" smtClean="0"/>
              <a:t>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F9B5F8-15F9-4B42-A359-1054D2752527}" type="slidenum">
              <a:rPr lang="en-US" smtClean="0"/>
              <a:t>‹#›</a:t>
            </a:fld>
            <a:endParaRPr lang="en-US"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2F6434-6A72-4567-BAE4-E453F14B1404}" type="datetime1">
              <a:rPr lang="en-US" smtClean="0"/>
              <a:t>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F9B5F8-15F9-4B42-A359-1054D2752527}"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3E646D-71F2-4559-B8E7-F107066E9449}" type="datetime1">
              <a:rPr lang="en-US" smtClean="0"/>
              <a:t>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F9B5F8-15F9-4B42-A359-1054D2752527}"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7090553-303B-48BD-8A49-07B6361911FD}" type="datetime1">
              <a:rPr lang="en-US" smtClean="0"/>
              <a:t>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F9B5F8-15F9-4B42-A359-1054D2752527}"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F123B4-4CE5-4768-968C-91B956B110D5}" type="datetime1">
              <a:rPr lang="en-US" smtClean="0"/>
              <a:t>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F9B5F8-15F9-4B42-A359-1054D2752527}"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103B20C-673B-49C7-8370-DBA260778F34}" type="datetime1">
              <a:rPr lang="en-US" smtClean="0"/>
              <a:t>1/29/2016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F9B5F8-15F9-4B42-A359-1054D2752527}"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5530009-72A6-4BFE-8867-4DF98E7EFB04}" type="datetime1">
              <a:rPr lang="en-US" smtClean="0"/>
              <a:t>1/29/2016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DF9B5F8-15F9-4B42-A359-1054D2752527}"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728368B-CD98-4CBE-89D3-21BF3AEEF76C}" type="datetime1">
              <a:rPr lang="en-US" smtClean="0"/>
              <a:t>1/29/2016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DF9B5F8-15F9-4B42-A359-1054D2752527}"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770285-799D-4AEF-A65C-495F2C2A6CBF}" type="datetime1">
              <a:rPr lang="en-US" smtClean="0"/>
              <a:t>1/29/2016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DF9B5F8-15F9-4B42-A359-1054D2752527}"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FD5FF3-3976-4195-9B89-23929A30C35B}" type="datetime1">
              <a:rPr lang="en-US" smtClean="0"/>
              <a:t>1/29/2016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F9B5F8-15F9-4B42-A359-1054D2752527}"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D219C9-D995-47C2-85C5-406111958B0C}" type="datetime1">
              <a:rPr lang="en-US" smtClean="0"/>
              <a:t>1/29/2016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DF9B5F8-15F9-4B42-A359-1054D2752527}" type="slidenum">
              <a:rPr lang="en-US" smtClean="0"/>
              <a:t>‹#›</a:t>
            </a:fld>
            <a:endParaRPr lang="en-US"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AE92DEC-9BE4-4717-8914-A7110CA04E86}" type="datetime1">
              <a:rPr lang="en-US" smtClean="0"/>
              <a:t>1/29/2016</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DF9B5F8-15F9-4B42-A359-1054D275252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iming>
    <p:tnLst>
      <p:par>
        <p:cTn id="1" dur="indefinite" restart="never" nodeType="tmRoot"/>
      </p:par>
    </p:tnLst>
  </p:timing>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ercot.com/content/wcm/key_documents_lists/66757/711NPRR_06_TIEC_Pioneer_Comments_081015.doc" TargetMode="External"/><Relationship Id="rId13" Type="http://schemas.openxmlformats.org/officeDocument/2006/relationships/hyperlink" Target="http://www.ercot.com/content/wcm/key_documents_lists/66757/711NPRR_11_Tenaska_Comments_101315.doc" TargetMode="External"/><Relationship Id="rId3" Type="http://schemas.openxmlformats.org/officeDocument/2006/relationships/hyperlink" Target="http://www.ercot.com/content/wcm/key_documents_lists/66757/711NPRR_01_Increase_the_Interval_Data_Recorder_Meter_Mandatory_Install_Requirement_060315.doc" TargetMode="External"/><Relationship Id="rId7" Type="http://schemas.openxmlformats.org/officeDocument/2006/relationships/hyperlink" Target="http://www.ercot.com/content/wcm/key_documents_lists/66757/711NPRR_05_ERCOT_Comments_080615.doc" TargetMode="External"/><Relationship Id="rId12" Type="http://schemas.openxmlformats.org/officeDocument/2006/relationships/hyperlink" Target="http://www.ercot.com/content/wcm/key_documents_lists/66757/711NPRR_10_ERCOT_Comments_092415.doc"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ercot.com/content/wcm/key_documents_lists/66757/711NPRR_04_RMS_Comments_080515.doc" TargetMode="External"/><Relationship Id="rId11" Type="http://schemas.openxmlformats.org/officeDocument/2006/relationships/hyperlink" Target="http://www.ercot.com/content/wcm/key_documents_lists/66757/711NPRR_09_PRS_Report_091015.doc" TargetMode="External"/><Relationship Id="rId5" Type="http://schemas.openxmlformats.org/officeDocument/2006/relationships/hyperlink" Target="http://www.ercot.com/content/wcm/key_documents_lists/66757/711NPRR_03_PRS_Report_071615.doc" TargetMode="External"/><Relationship Id="rId10" Type="http://schemas.openxmlformats.org/officeDocument/2006/relationships/hyperlink" Target="http://www.ercot.com/content/wcm/key_documents_lists/66757/711NPRR_08__TIEC_Pioneer_Comments_090415.doc" TargetMode="External"/><Relationship Id="rId4" Type="http://schemas.openxmlformats.org/officeDocument/2006/relationships/hyperlink" Target="http://www.ercot.com/content/wcm/key_documents_lists/66757/711NPRR_02_COPS_Comments_071615.doc" TargetMode="External"/><Relationship Id="rId9" Type="http://schemas.openxmlformats.org/officeDocument/2006/relationships/hyperlink" Target="http://www.ercot.com/content/wcm/key_documents_lists/66757/711NPRR_07_PRS_Report_081315.doc" TargetMode="External"/><Relationship Id="rId14" Type="http://schemas.openxmlformats.org/officeDocument/2006/relationships/hyperlink" Target="http://www.ercot.com/content/wcm/key_documents_lists/66757/711NPRR_12_PRS_Report_101515.doc"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82990" y="5442481"/>
            <a:ext cx="5637010" cy="882119"/>
          </a:xfrm>
        </p:spPr>
        <p:txBody>
          <a:bodyPr>
            <a:normAutofit/>
          </a:bodyPr>
          <a:lstStyle/>
          <a:p>
            <a:pPr algn="ctr"/>
            <a:r>
              <a:rPr lang="en-US" dirty="0" smtClean="0"/>
              <a:t>February 2, 2016 </a:t>
            </a:r>
          </a:p>
          <a:p>
            <a:pPr algn="ctr"/>
            <a:r>
              <a:rPr lang="en-US" dirty="0" smtClean="0"/>
              <a:t>RMS Meeting</a:t>
            </a:r>
          </a:p>
        </p:txBody>
      </p:sp>
      <p:sp>
        <p:nvSpPr>
          <p:cNvPr id="2" name="Title 1"/>
          <p:cNvSpPr>
            <a:spLocks noGrp="1"/>
          </p:cNvSpPr>
          <p:nvPr>
            <p:ph type="ctrTitle"/>
          </p:nvPr>
        </p:nvSpPr>
        <p:spPr>
          <a:xfrm>
            <a:off x="457200" y="1295400"/>
            <a:ext cx="8382000" cy="3630057"/>
          </a:xfrm>
        </p:spPr>
        <p:txBody>
          <a:bodyPr/>
          <a:lstStyle/>
          <a:p>
            <a:r>
              <a:rPr lang="en-US" sz="4000" dirty="0" smtClean="0"/>
              <a:t>NPRR 711:</a:t>
            </a:r>
            <a:br>
              <a:rPr lang="en-US" sz="4000" dirty="0" smtClean="0"/>
            </a:br>
            <a:r>
              <a:rPr lang="en-US" sz="4000" dirty="0" smtClean="0"/>
              <a:t/>
            </a:r>
            <a:br>
              <a:rPr lang="en-US" sz="4000" dirty="0" smtClean="0"/>
            </a:br>
            <a:r>
              <a:rPr lang="en-US" sz="4000" dirty="0" smtClean="0"/>
              <a:t>IDR </a:t>
            </a:r>
            <a:r>
              <a:rPr lang="en-US" sz="4000" dirty="0"/>
              <a:t>Meter Protocol Requirement </a:t>
            </a:r>
            <a:r>
              <a:rPr lang="en-US" sz="4000" dirty="0" smtClean="0"/>
              <a:t>Threshold </a:t>
            </a:r>
            <a:br>
              <a:rPr lang="en-US" sz="4000" dirty="0" smtClean="0"/>
            </a:br>
            <a:r>
              <a:rPr lang="en-US" sz="4000" dirty="0" smtClean="0"/>
              <a:t>Update to RMS</a:t>
            </a:r>
            <a:endParaRPr lang="en-US" sz="4000" dirty="0"/>
          </a:p>
        </p:txBody>
      </p:sp>
      <p:sp>
        <p:nvSpPr>
          <p:cNvPr id="4" name="Slide Number Placeholder 3"/>
          <p:cNvSpPr>
            <a:spLocks noGrp="1"/>
          </p:cNvSpPr>
          <p:nvPr>
            <p:ph type="sldNum" sz="quarter" idx="12"/>
          </p:nvPr>
        </p:nvSpPr>
        <p:spPr/>
        <p:txBody>
          <a:bodyPr/>
          <a:lstStyle/>
          <a:p>
            <a:fld id="{0DF9B5F8-15F9-4B42-A359-1054D2752527}" type="slidenum">
              <a:rPr lang="en-US" smtClean="0"/>
              <a:t>1</a:t>
            </a:fld>
            <a:endParaRPr lang="en-US" dirty="0"/>
          </a:p>
        </p:txBody>
      </p:sp>
    </p:spTree>
    <p:extLst>
      <p:ext uri="{BB962C8B-B14F-4D97-AF65-F5344CB8AC3E}">
        <p14:creationId xmlns:p14="http://schemas.microsoft.com/office/powerpoint/2010/main" val="447244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6200" y="228600"/>
            <a:ext cx="8686800" cy="990600"/>
          </a:xfrm>
        </p:spPr>
        <p:txBody>
          <a:bodyPr>
            <a:noAutofit/>
          </a:bodyPr>
          <a:lstStyle/>
          <a:p>
            <a:r>
              <a:rPr lang="en-US" sz="2800" dirty="0" smtClean="0"/>
              <a:t>Should the IDR Required Threshold Be Revisited</a:t>
            </a:r>
            <a:r>
              <a:rPr lang="en-US" sz="3200" dirty="0" smtClean="0"/>
              <a:t>? </a:t>
            </a:r>
            <a:endParaRPr lang="en-US" sz="3200" dirty="0"/>
          </a:p>
        </p:txBody>
      </p:sp>
      <p:sp>
        <p:nvSpPr>
          <p:cNvPr id="5" name="Content Placeholder 4"/>
          <p:cNvSpPr>
            <a:spLocks noGrp="1"/>
          </p:cNvSpPr>
          <p:nvPr>
            <p:ph idx="4294967295"/>
          </p:nvPr>
        </p:nvSpPr>
        <p:spPr>
          <a:xfrm>
            <a:off x="457200" y="838200"/>
            <a:ext cx="8458200" cy="5791200"/>
          </a:xfrm>
          <a:prstGeom prst="rect">
            <a:avLst/>
          </a:prstGeom>
        </p:spPr>
        <p:txBody>
          <a:bodyPr>
            <a:normAutofit fontScale="70000" lnSpcReduction="20000"/>
          </a:bodyPr>
          <a:lstStyle/>
          <a:p>
            <a:r>
              <a:rPr lang="en-US" b="1" dirty="0" smtClean="0"/>
              <a:t>Reasons: </a:t>
            </a:r>
            <a:endParaRPr lang="en-US" b="1" dirty="0"/>
          </a:p>
          <a:p>
            <a:pPr lvl="1"/>
            <a:r>
              <a:rPr lang="en-US" sz="2100" dirty="0"/>
              <a:t>Per the ERCOT Board Report dated 8/5/14 </a:t>
            </a:r>
            <a:r>
              <a:rPr lang="en-US" sz="2100" dirty="0" smtClean="0"/>
              <a:t>there were 6.6M </a:t>
            </a:r>
            <a:r>
              <a:rPr lang="en-US" sz="2100" dirty="0"/>
              <a:t>Advanced Metering System (AMS) Electric Service </a:t>
            </a:r>
            <a:r>
              <a:rPr lang="en-US" sz="2100" dirty="0" smtClean="0"/>
              <a:t>Identifiers </a:t>
            </a:r>
            <a:r>
              <a:rPr lang="en-US" sz="2100" dirty="0"/>
              <a:t>(ESIID)s included in settlement as of June 2014. </a:t>
            </a:r>
            <a:endParaRPr lang="en-US" sz="2100" dirty="0" smtClean="0"/>
          </a:p>
          <a:p>
            <a:pPr lvl="2"/>
            <a:r>
              <a:rPr lang="en-US" sz="1900" b="1" dirty="0" smtClean="0">
                <a:solidFill>
                  <a:srgbClr val="C00000"/>
                </a:solidFill>
              </a:rPr>
              <a:t>IDR Required History:</a:t>
            </a:r>
            <a:r>
              <a:rPr lang="en-US" sz="1900" dirty="0" smtClean="0">
                <a:solidFill>
                  <a:srgbClr val="C00000"/>
                </a:solidFill>
              </a:rPr>
              <a:t>  </a:t>
            </a:r>
            <a:r>
              <a:rPr lang="en-US" sz="1900" dirty="0" smtClean="0"/>
              <a:t>Several years after market open the market approved lowering the IDR required threshold from 1000 kW/kVA to 700 kW/kVA as a means to increase the number of premises ERCOT settled using 15 minute interval data received from the TDSPs. </a:t>
            </a:r>
          </a:p>
          <a:p>
            <a:pPr lvl="1"/>
            <a:r>
              <a:rPr lang="en-US" sz="2100" dirty="0" smtClean="0"/>
              <a:t>For </a:t>
            </a:r>
            <a:r>
              <a:rPr lang="en-US" sz="2100" b="1" dirty="0" smtClean="0">
                <a:solidFill>
                  <a:srgbClr val="C00000"/>
                </a:solidFill>
              </a:rPr>
              <a:t>AMS meters</a:t>
            </a:r>
            <a:r>
              <a:rPr lang="en-US" sz="2100" dirty="0" smtClean="0"/>
              <a:t>, TDSPs are providing </a:t>
            </a:r>
            <a:r>
              <a:rPr lang="en-US" sz="2100" b="1" dirty="0" smtClean="0"/>
              <a:t>daily</a:t>
            </a:r>
            <a:r>
              <a:rPr lang="en-US" sz="2100" dirty="0" smtClean="0"/>
              <a:t> 15-minute interval data through LSE Files instead of an TX SET 867_03 Monthly Usage transaction containing 15-minute interval data for traditional IDR meters. </a:t>
            </a:r>
          </a:p>
          <a:p>
            <a:pPr lvl="1"/>
            <a:r>
              <a:rPr lang="en-US" sz="2100" dirty="0" smtClean="0"/>
              <a:t>For </a:t>
            </a:r>
            <a:r>
              <a:rPr lang="en-US" sz="2100" b="1" dirty="0" smtClean="0">
                <a:solidFill>
                  <a:srgbClr val="C00000"/>
                </a:solidFill>
              </a:rPr>
              <a:t>AMS meters</a:t>
            </a:r>
            <a:r>
              <a:rPr lang="en-US" sz="2100" dirty="0" smtClean="0"/>
              <a:t>, daily15-minute interval data provided to ERCOT by TDSPs through LSE files allows Customer’s usage data to be available for initial settlements instead of only being available for Final and True-up settlements for the monthly 867_03 TX SET transactions.  </a:t>
            </a:r>
          </a:p>
          <a:p>
            <a:pPr lvl="1"/>
            <a:r>
              <a:rPr lang="en-US" sz="2100" dirty="0" smtClean="0"/>
              <a:t>For </a:t>
            </a:r>
            <a:r>
              <a:rPr lang="en-US" sz="2100" b="1" dirty="0" smtClean="0">
                <a:solidFill>
                  <a:srgbClr val="C00000"/>
                </a:solidFill>
              </a:rPr>
              <a:t>AMS meters</a:t>
            </a:r>
            <a:r>
              <a:rPr lang="en-US" sz="2100" dirty="0" smtClean="0"/>
              <a:t>, the daily 15-minute interval data is available to Customers registered on Smart Meter </a:t>
            </a:r>
            <a:r>
              <a:rPr lang="en-US" sz="2100" dirty="0" smtClean="0"/>
              <a:t>Texas and maybe available through their ROR’s Web Portal.  </a:t>
            </a:r>
          </a:p>
          <a:p>
            <a:pPr lvl="1"/>
            <a:r>
              <a:rPr lang="en-US" sz="2100" dirty="0" smtClean="0">
                <a:solidFill>
                  <a:schemeClr val="tx1"/>
                </a:solidFill>
              </a:rPr>
              <a:t>On SMT </a:t>
            </a:r>
            <a:r>
              <a:rPr lang="en-US" sz="2100" b="1" dirty="0" smtClean="0">
                <a:solidFill>
                  <a:srgbClr val="C00000"/>
                </a:solidFill>
              </a:rPr>
              <a:t>AMS data </a:t>
            </a:r>
            <a:r>
              <a:rPr lang="en-US" sz="2100" dirty="0" smtClean="0"/>
              <a:t>is available to </a:t>
            </a:r>
            <a:r>
              <a:rPr lang="en-US" sz="2100" dirty="0" smtClean="0"/>
              <a:t>3</a:t>
            </a:r>
            <a:r>
              <a:rPr lang="en-US" sz="2100" baseline="30000" dirty="0" smtClean="0"/>
              <a:t>rd</a:t>
            </a:r>
            <a:r>
              <a:rPr lang="en-US" sz="2100" dirty="0" smtClean="0"/>
              <a:t> </a:t>
            </a:r>
            <a:r>
              <a:rPr lang="en-US" sz="2100" dirty="0" smtClean="0"/>
              <a:t>Parties authorized by the Customer </a:t>
            </a:r>
            <a:r>
              <a:rPr lang="en-US" sz="2100" dirty="0" smtClean="0"/>
              <a:t>allowing Customer’s </a:t>
            </a:r>
            <a:r>
              <a:rPr lang="en-US" sz="2100" dirty="0" smtClean="0"/>
              <a:t>to be </a:t>
            </a:r>
            <a:r>
              <a:rPr lang="en-US" sz="2100" dirty="0" smtClean="0"/>
              <a:t>more in control when shopping for a </a:t>
            </a:r>
            <a:r>
              <a:rPr lang="en-US" sz="2100" dirty="0" smtClean="0"/>
              <a:t>new </a:t>
            </a:r>
            <a:r>
              <a:rPr lang="en-US" sz="2100" dirty="0" smtClean="0"/>
              <a:t>Retailer </a:t>
            </a:r>
            <a:r>
              <a:rPr lang="en-US" sz="2100" dirty="0" smtClean="0"/>
              <a:t>where the best negotiated services and rates offer by the REP may be </a:t>
            </a:r>
            <a:r>
              <a:rPr lang="en-US" sz="2100" dirty="0" smtClean="0"/>
              <a:t>based solely upon the </a:t>
            </a:r>
            <a:r>
              <a:rPr lang="en-US" sz="2100" dirty="0" smtClean="0"/>
              <a:t>daily </a:t>
            </a:r>
            <a:r>
              <a:rPr lang="en-US" sz="2100" dirty="0"/>
              <a:t>historical 15-minute </a:t>
            </a:r>
            <a:r>
              <a:rPr lang="en-US" sz="2100" dirty="0" smtClean="0"/>
              <a:t>usage data.  </a:t>
            </a:r>
            <a:endParaRPr lang="en-US" sz="2100" dirty="0" smtClean="0"/>
          </a:p>
          <a:p>
            <a:pPr lvl="1"/>
            <a:r>
              <a:rPr lang="en-US" sz="2100" dirty="0" smtClean="0"/>
              <a:t>Per ERCOT </a:t>
            </a:r>
            <a:r>
              <a:rPr lang="en-US" sz="2100" dirty="0" smtClean="0"/>
              <a:t>Protocols:  </a:t>
            </a:r>
          </a:p>
          <a:p>
            <a:pPr lvl="2"/>
            <a:r>
              <a:rPr lang="en-US" sz="2000" dirty="0" smtClean="0"/>
              <a:t>TDSPs </a:t>
            </a:r>
            <a:r>
              <a:rPr lang="en-US" sz="2000" dirty="0" smtClean="0"/>
              <a:t>are required to provide an 867_03 Monthly Usage transaction for ERCOT settlements of Load Profile Types of BUSIDRRQ and for an AMS meter TDSPs would no longer provide </a:t>
            </a:r>
            <a:r>
              <a:rPr lang="en-US" sz="2000" b="1" dirty="0" smtClean="0"/>
              <a:t>daily</a:t>
            </a:r>
            <a:r>
              <a:rPr lang="en-US" sz="2000" dirty="0" smtClean="0"/>
              <a:t>-15 minute interval data via LSE files for ERCOT settlements.   Data would be available for Final and True-Up settlements at best. </a:t>
            </a:r>
          </a:p>
          <a:p>
            <a:pPr lvl="2"/>
            <a:r>
              <a:rPr lang="en-US" sz="2000" dirty="0" smtClean="0"/>
              <a:t>This </a:t>
            </a:r>
            <a:r>
              <a:rPr lang="en-US" sz="2000" dirty="0" smtClean="0"/>
              <a:t>may in some cases require replacing the current AMS meter at the premise with a traditional IDR because of  TDSPs’ system limitations and their MDM (AMS) vs. MV90 (IDR) system architecture</a:t>
            </a:r>
            <a:r>
              <a:rPr lang="en-US" sz="1900" dirty="0" smtClean="0"/>
              <a:t>.    </a:t>
            </a:r>
            <a:endParaRPr lang="en-US" sz="1900" dirty="0"/>
          </a:p>
        </p:txBody>
      </p:sp>
      <p:sp>
        <p:nvSpPr>
          <p:cNvPr id="7" name="Slide Number Placeholder 6"/>
          <p:cNvSpPr>
            <a:spLocks noGrp="1"/>
          </p:cNvSpPr>
          <p:nvPr>
            <p:ph type="sldNum" sz="quarter" idx="12"/>
          </p:nvPr>
        </p:nvSpPr>
        <p:spPr/>
        <p:txBody>
          <a:bodyPr/>
          <a:lstStyle/>
          <a:p>
            <a:fld id="{7D14AD33-AD67-411F-899C-052DA962DC06}" type="slidenum">
              <a:rPr lang="en-US" smtClean="0"/>
              <a:t>2</a:t>
            </a:fld>
            <a:endParaRPr lang="en-US" dirty="0"/>
          </a:p>
        </p:txBody>
      </p:sp>
    </p:spTree>
    <p:extLst>
      <p:ext uri="{BB962C8B-B14F-4D97-AF65-F5344CB8AC3E}">
        <p14:creationId xmlns:p14="http://schemas.microsoft.com/office/powerpoint/2010/main" val="1201058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p:cNvSpPr>
            <a:spLocks noGrp="1"/>
          </p:cNvSpPr>
          <p:nvPr>
            <p:ph type="title"/>
          </p:nvPr>
        </p:nvSpPr>
        <p:spPr>
          <a:xfrm>
            <a:off x="381000" y="228600"/>
            <a:ext cx="8686800" cy="990600"/>
          </a:xfrm>
        </p:spPr>
        <p:txBody>
          <a:bodyPr/>
          <a:lstStyle/>
          <a:p>
            <a:r>
              <a:rPr lang="en-US" altLang="en-US" sz="3600" dirty="0" smtClean="0"/>
              <a:t>IDR Required Workshops</a:t>
            </a:r>
            <a:endParaRPr lang="en-US" altLang="en-US" sz="3600" b="1" dirty="0" smtClean="0"/>
          </a:p>
        </p:txBody>
      </p:sp>
      <p:sp>
        <p:nvSpPr>
          <p:cNvPr id="5" name="Content Placeholder 4"/>
          <p:cNvSpPr>
            <a:spLocks noGrp="1"/>
          </p:cNvSpPr>
          <p:nvPr>
            <p:ph idx="4294967295"/>
          </p:nvPr>
        </p:nvSpPr>
        <p:spPr>
          <a:xfrm>
            <a:off x="457200" y="1066800"/>
            <a:ext cx="8458200" cy="5105400"/>
          </a:xfrm>
          <a:prstGeom prst="rect">
            <a:avLst/>
          </a:prstGeom>
        </p:spPr>
        <p:txBody>
          <a:bodyPr>
            <a:normAutofit fontScale="70000" lnSpcReduction="20000"/>
          </a:bodyPr>
          <a:lstStyle/>
          <a:p>
            <a:pPr marL="457200" indent="-457200">
              <a:defRPr/>
            </a:pPr>
            <a:r>
              <a:rPr lang="en-US" altLang="en-US" sz="3500" b="1" dirty="0" smtClean="0"/>
              <a:t>First as a Market we needed </a:t>
            </a:r>
            <a:r>
              <a:rPr lang="en-US" altLang="en-US" sz="3500" b="1" dirty="0" smtClean="0"/>
              <a:t>to answer the following question: </a:t>
            </a:r>
          </a:p>
          <a:p>
            <a:pPr marL="685800" indent="-685800">
              <a:defRPr/>
            </a:pPr>
            <a:r>
              <a:rPr lang="en-US" altLang="en-US" sz="2800" b="1" dirty="0" smtClean="0"/>
              <a:t>Should </a:t>
            </a:r>
            <a:r>
              <a:rPr lang="en-US" altLang="en-US" sz="2800" b="1" dirty="0"/>
              <a:t>the IDR Mandatory Installation Threshold Be Increased, Eliminated or Continue as shown in Protocols Section 18.6 </a:t>
            </a:r>
            <a:r>
              <a:rPr lang="en-US" altLang="en-US" sz="2800" b="1" dirty="0" smtClean="0"/>
              <a:t>and </a:t>
            </a:r>
            <a:r>
              <a:rPr lang="en-US" altLang="en-US" sz="2800" b="1" dirty="0"/>
              <a:t>Market Guides</a:t>
            </a:r>
            <a:r>
              <a:rPr lang="en-US" altLang="en-US" sz="2800" b="1" dirty="0" smtClean="0"/>
              <a:t>?</a:t>
            </a:r>
          </a:p>
          <a:p>
            <a:pPr marL="1005840" lvl="1" indent="-685800">
              <a:defRPr/>
            </a:pPr>
            <a:endParaRPr lang="en-US" altLang="en-US" sz="2600" b="1" dirty="0" smtClean="0"/>
          </a:p>
          <a:p>
            <a:pPr lvl="1">
              <a:defRPr/>
            </a:pPr>
            <a:r>
              <a:rPr lang="en-US" sz="2900" b="1" dirty="0"/>
              <a:t>Protocol Sections 18.6 </a:t>
            </a:r>
          </a:p>
          <a:p>
            <a:pPr lvl="2">
              <a:defRPr/>
            </a:pPr>
            <a:r>
              <a:rPr lang="en-US" sz="2600" b="1" dirty="0"/>
              <a:t>Installation and Use of Interval Data Recorder Meters: </a:t>
            </a:r>
          </a:p>
          <a:p>
            <a:pPr lvl="3">
              <a:defRPr/>
            </a:pPr>
            <a:r>
              <a:rPr lang="en-US" sz="2000" b="1" i="1" dirty="0"/>
              <a:t>18.6.1 Interval Data Recorder Meter Mandatory Installation Requirements</a:t>
            </a:r>
          </a:p>
          <a:p>
            <a:pPr marL="1389888" lvl="5" indent="0">
              <a:buFont typeface="Wingdings" pitchFamily="2" charset="2"/>
              <a:buNone/>
              <a:defRPr/>
            </a:pPr>
            <a:r>
              <a:rPr lang="en-US" sz="1700" dirty="0"/>
              <a:t>(1) </a:t>
            </a:r>
            <a:r>
              <a:rPr lang="en-US" sz="1700" b="1" dirty="0"/>
              <a:t>Interval Data Recorder (IDR) Meters are required and shall be installed and utilized for Settlement of Premises having </a:t>
            </a:r>
          </a:p>
          <a:p>
            <a:pPr marL="1389888" lvl="5" indent="0">
              <a:buFont typeface="Wingdings" pitchFamily="2" charset="2"/>
              <a:buNone/>
              <a:defRPr/>
            </a:pPr>
            <a:r>
              <a:rPr lang="en-US" sz="1700" b="1" dirty="0"/>
              <a:t>either:</a:t>
            </a:r>
          </a:p>
          <a:p>
            <a:pPr marL="2084832" lvl="6" indent="-457200">
              <a:buFont typeface="Wingdings" pitchFamily="2" charset="2"/>
              <a:buAutoNum type="alphaLcParenBoth"/>
              <a:defRPr/>
            </a:pPr>
            <a:r>
              <a:rPr lang="en-US" sz="1700" b="1" dirty="0">
                <a:solidFill>
                  <a:srgbClr val="C00000"/>
                </a:solidFill>
              </a:rPr>
              <a:t>A peak Demand greater than 700 kW (or 700 kVA in CenterPoint Energy’s service territory); or</a:t>
            </a:r>
          </a:p>
          <a:p>
            <a:pPr marL="1508760" lvl="4" indent="-457200">
              <a:buFont typeface="Wingdings" pitchFamily="2" charset="2"/>
              <a:buAutoNum type="alphaLcParenBoth"/>
              <a:defRPr/>
            </a:pPr>
            <a:endParaRPr lang="en-US" sz="1700" b="1" dirty="0">
              <a:solidFill>
                <a:srgbClr val="C00000"/>
              </a:solidFill>
            </a:endParaRPr>
          </a:p>
          <a:p>
            <a:pPr marL="1627632" lvl="6" indent="0">
              <a:buFont typeface="Wingdings" pitchFamily="2" charset="2"/>
              <a:buNone/>
              <a:defRPr/>
            </a:pPr>
            <a:r>
              <a:rPr lang="en-US" sz="1700" b="1" dirty="0"/>
              <a:t>(b) </a:t>
            </a:r>
            <a:r>
              <a:rPr lang="en-US" sz="1700" b="1" dirty="0" smtClean="0"/>
              <a:t>     Service </a:t>
            </a:r>
            <a:r>
              <a:rPr lang="en-US" sz="1700" b="1" dirty="0"/>
              <a:t>provided at transmission voltage (above 60 kV).</a:t>
            </a:r>
          </a:p>
          <a:p>
            <a:pPr marL="822960" lvl="3" indent="0">
              <a:buFont typeface="Wingdings" pitchFamily="2" charset="2"/>
              <a:buNone/>
              <a:defRPr/>
            </a:pPr>
            <a:endParaRPr lang="en-US" sz="1700" dirty="0"/>
          </a:p>
          <a:p>
            <a:pPr marL="1389888" lvl="5" indent="0">
              <a:buFont typeface="Wingdings" pitchFamily="2" charset="2"/>
              <a:buNone/>
              <a:defRPr/>
            </a:pPr>
            <a:r>
              <a:rPr lang="en-US" sz="1700" dirty="0"/>
              <a:t>(2) For the IDR Meter installation process, refer to the </a:t>
            </a:r>
            <a:r>
              <a:rPr lang="en-US" sz="1700" b="1" dirty="0"/>
              <a:t>Retail Market Guide Section 7.13.2.2, Mandatory Interval Data Recorder Installation Process</a:t>
            </a:r>
            <a:r>
              <a:rPr lang="en-US" sz="1700" dirty="0" smtClean="0"/>
              <a:t>.</a:t>
            </a:r>
            <a:endParaRPr lang="en-US" altLang="en-US" sz="1700" b="1" dirty="0" smtClean="0"/>
          </a:p>
        </p:txBody>
      </p:sp>
      <p:sp>
        <p:nvSpPr>
          <p:cNvPr id="7" name="Slide Number Placeholder 6"/>
          <p:cNvSpPr>
            <a:spLocks noGrp="1"/>
          </p:cNvSpPr>
          <p:nvPr>
            <p:ph type="sldNum" sz="quarter" idx="12"/>
          </p:nvPr>
        </p:nvSpPr>
        <p:spPr/>
        <p:txBody>
          <a:bodyPr/>
          <a:lstStyle/>
          <a:p>
            <a:pPr>
              <a:defRPr/>
            </a:pPr>
            <a:fld id="{3CB277A5-774A-43A0-8469-02CD1E5A3559}" type="slidenum">
              <a:rPr lang="en-US" smtClean="0"/>
              <a:pPr>
                <a:defRPr/>
              </a:pPr>
              <a:t>3</a:t>
            </a:fld>
            <a:endParaRPr lang="en-US" dirty="0"/>
          </a:p>
        </p:txBody>
      </p:sp>
    </p:spTree>
    <p:extLst>
      <p:ext uri="{BB962C8B-B14F-4D97-AF65-F5344CB8AC3E}">
        <p14:creationId xmlns:p14="http://schemas.microsoft.com/office/powerpoint/2010/main" val="14303051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7791450" cy="838200"/>
          </a:xfrm>
        </p:spPr>
        <p:txBody>
          <a:bodyPr/>
          <a:lstStyle/>
          <a:p>
            <a:pPr marL="0" indent="0">
              <a:buNone/>
              <a:defRPr/>
            </a:pPr>
            <a:r>
              <a:rPr lang="en-US" sz="3200" dirty="0" smtClean="0"/>
              <a:t>NPRR711 Background</a:t>
            </a:r>
            <a:endParaRPr lang="en-US" sz="3600" dirty="0"/>
          </a:p>
        </p:txBody>
      </p:sp>
      <p:sp>
        <p:nvSpPr>
          <p:cNvPr id="20483" name="Content Placeholder 2"/>
          <p:cNvSpPr>
            <a:spLocks noGrp="1"/>
          </p:cNvSpPr>
          <p:nvPr>
            <p:ph idx="4294967295"/>
          </p:nvPr>
        </p:nvSpPr>
        <p:spPr>
          <a:xfrm>
            <a:off x="228600" y="533400"/>
            <a:ext cx="8305800" cy="5791200"/>
          </a:xfrm>
          <a:prstGeom prst="rect">
            <a:avLst/>
          </a:prstGeom>
        </p:spPr>
        <p:txBody>
          <a:bodyPr>
            <a:normAutofit fontScale="92500" lnSpcReduction="20000"/>
          </a:bodyPr>
          <a:lstStyle/>
          <a:p>
            <a:r>
              <a:rPr lang="en-US" altLang="en-US" sz="1800" b="1" dirty="0" smtClean="0">
                <a:solidFill>
                  <a:srgbClr val="C00000"/>
                </a:solidFill>
              </a:rPr>
              <a:t>NPRR711</a:t>
            </a:r>
            <a:r>
              <a:rPr lang="en-US" altLang="en-US" sz="1800" b="1" dirty="0" smtClean="0"/>
              <a:t>, Increase the Interval Data Recorder Meter Mandatory Install Requirement from 700 kW/kVA to 1.5 MW/MVA (Vote)  </a:t>
            </a:r>
            <a:endParaRPr lang="en-US" altLang="en-US" sz="1800" dirty="0" smtClean="0"/>
          </a:p>
          <a:p>
            <a:pPr lvl="1"/>
            <a:r>
              <a:rPr lang="en-US" altLang="en-US" sz="1800" b="1" dirty="0" smtClean="0"/>
              <a:t>Workshops</a:t>
            </a:r>
            <a:r>
              <a:rPr lang="en-US" altLang="en-US" sz="1800" dirty="0" smtClean="0"/>
              <a:t>: </a:t>
            </a:r>
          </a:p>
          <a:p>
            <a:pPr lvl="3"/>
            <a:r>
              <a:rPr lang="en-US" altLang="en-US" sz="1400" b="1" dirty="0" smtClean="0">
                <a:solidFill>
                  <a:srgbClr val="C00000"/>
                </a:solidFill>
              </a:rPr>
              <a:t>October 20, 2014: </a:t>
            </a:r>
            <a:r>
              <a:rPr lang="en-US" altLang="en-US" sz="1400" b="1" dirty="0" smtClean="0"/>
              <a:t>  	RMS/COPS IDR Required Workshop I </a:t>
            </a:r>
          </a:p>
          <a:p>
            <a:pPr lvl="3"/>
            <a:r>
              <a:rPr lang="en-US" altLang="en-US" sz="1400" b="1" dirty="0" smtClean="0">
                <a:solidFill>
                  <a:srgbClr val="C00000"/>
                </a:solidFill>
              </a:rPr>
              <a:t>December 2, 2014: </a:t>
            </a:r>
            <a:r>
              <a:rPr lang="en-US" altLang="en-US" sz="1400" b="1" dirty="0" smtClean="0"/>
              <a:t>	RMS/COPS IDR Required Workshop II </a:t>
            </a:r>
          </a:p>
          <a:p>
            <a:pPr lvl="3"/>
            <a:r>
              <a:rPr lang="en-US" altLang="en-US" sz="1400" b="1" dirty="0" smtClean="0">
                <a:solidFill>
                  <a:srgbClr val="C00000"/>
                </a:solidFill>
              </a:rPr>
              <a:t>January 30, 2015: </a:t>
            </a:r>
            <a:r>
              <a:rPr lang="en-US" altLang="en-US" sz="1400" b="1" dirty="0" smtClean="0"/>
              <a:t>	RMS/COPS IDR Required Workshop III </a:t>
            </a:r>
          </a:p>
          <a:p>
            <a:pPr lvl="3"/>
            <a:r>
              <a:rPr lang="en-US" altLang="en-US" sz="1400" b="1" dirty="0" smtClean="0">
                <a:solidFill>
                  <a:srgbClr val="C00000"/>
                </a:solidFill>
              </a:rPr>
              <a:t>February 24, 2015: 	</a:t>
            </a:r>
            <a:r>
              <a:rPr lang="en-US" altLang="en-US" sz="1400" b="1" dirty="0" smtClean="0"/>
              <a:t>RMS/COPS IDR Required Workshop IV </a:t>
            </a:r>
          </a:p>
          <a:p>
            <a:pPr lvl="3"/>
            <a:r>
              <a:rPr lang="en-US" altLang="en-US" sz="1400" b="1" dirty="0" smtClean="0">
                <a:solidFill>
                  <a:srgbClr val="C00000"/>
                </a:solidFill>
              </a:rPr>
              <a:t>May 5, 2015: </a:t>
            </a:r>
            <a:r>
              <a:rPr lang="en-US" altLang="en-US" sz="1400" b="1" dirty="0" smtClean="0"/>
              <a:t>	RMS/COPS IDR Required Workshop V </a:t>
            </a:r>
          </a:p>
          <a:p>
            <a:pPr lvl="3"/>
            <a:r>
              <a:rPr lang="en-US" altLang="en-US" sz="1400" b="1" dirty="0" smtClean="0">
                <a:solidFill>
                  <a:srgbClr val="C00000"/>
                </a:solidFill>
              </a:rPr>
              <a:t>October 6, 2015: 	</a:t>
            </a:r>
            <a:r>
              <a:rPr lang="en-US" altLang="en-US" sz="1400" b="1" dirty="0" smtClean="0"/>
              <a:t>RMS/COPS </a:t>
            </a:r>
            <a:r>
              <a:rPr lang="en-US" altLang="en-US" sz="1400" b="1" dirty="0"/>
              <a:t>IDR Required Workshop </a:t>
            </a:r>
            <a:r>
              <a:rPr lang="en-US" altLang="en-US" sz="1400" b="1" dirty="0" smtClean="0"/>
              <a:t>VI </a:t>
            </a:r>
            <a:endParaRPr lang="en-US" altLang="en-US" sz="1400" b="1" dirty="0" smtClean="0">
              <a:solidFill>
                <a:srgbClr val="C00000"/>
              </a:solidFill>
            </a:endParaRPr>
          </a:p>
          <a:p>
            <a:pPr lvl="3"/>
            <a:endParaRPr lang="en-US" altLang="en-US" sz="1400" b="1" dirty="0" smtClean="0"/>
          </a:p>
          <a:p>
            <a:pPr lvl="2"/>
            <a:r>
              <a:rPr lang="en-US" altLang="en-US" sz="1400" b="1" dirty="0" smtClean="0">
                <a:solidFill>
                  <a:srgbClr val="C00000"/>
                </a:solidFill>
              </a:rPr>
              <a:t>06/02/15 RMS </a:t>
            </a:r>
            <a:r>
              <a:rPr lang="en-US" altLang="en-US" sz="1400" b="1" dirty="0" smtClean="0"/>
              <a:t>:</a:t>
            </a:r>
            <a:r>
              <a:rPr lang="en-US" altLang="en-US" sz="1400" dirty="0" smtClean="0"/>
              <a:t>   RMS unanimously directed Workshop leadership to submit “Draft” NPRR to PRS Revision Request Listserv for number assignment and 21 day comment period. </a:t>
            </a:r>
          </a:p>
          <a:p>
            <a:pPr lvl="2"/>
            <a:r>
              <a:rPr lang="en-US" altLang="en-US" sz="1400" b="1" dirty="0" smtClean="0">
                <a:solidFill>
                  <a:srgbClr val="C00000"/>
                </a:solidFill>
              </a:rPr>
              <a:t>07/16/15 COPS</a:t>
            </a:r>
            <a:r>
              <a:rPr lang="en-US" altLang="en-US" sz="1400" dirty="0" smtClean="0"/>
              <a:t>:  COPS voted to endorse NPRR 711.  The COPS collaborated with RMS during the IDR Meter Protocol Requirements Threshold Workshops.  COPS supports the increase of the Interval Data Recorder (IDR) Meter Mandatory Install Requirement from 700 kW/kVA to 1.5 MW/MVA implemented by NPRR711.</a:t>
            </a:r>
          </a:p>
          <a:p>
            <a:pPr lvl="2"/>
            <a:r>
              <a:rPr lang="en-US" altLang="en-US" sz="1400" b="1" dirty="0" smtClean="0">
                <a:solidFill>
                  <a:srgbClr val="C00000"/>
                </a:solidFill>
              </a:rPr>
              <a:t>08/04/15 RMS: </a:t>
            </a:r>
            <a:r>
              <a:rPr lang="en-US" altLang="en-US" sz="1400" dirty="0" smtClean="0"/>
              <a:t>RMS unanimously voted to endorse NPRR711 as submitted.  Additionally, RMS recommended that RMS and COPS should continue to work on meter data flow issues in order to use the most appropriate technology as possible.  For example, RMS desires that 15-minute data be in the same data flow regardless of the origination of the data. </a:t>
            </a:r>
            <a:endParaRPr lang="en-US" altLang="en-US" sz="1400" b="1" dirty="0" smtClean="0">
              <a:solidFill>
                <a:srgbClr val="C00000"/>
              </a:solidFill>
            </a:endParaRPr>
          </a:p>
          <a:p>
            <a:pPr lvl="2"/>
            <a:r>
              <a:rPr lang="en-US" altLang="en-US" sz="1400" b="1" dirty="0" smtClean="0">
                <a:solidFill>
                  <a:srgbClr val="C00000"/>
                </a:solidFill>
              </a:rPr>
              <a:t>09/10/15 PRS</a:t>
            </a:r>
            <a:r>
              <a:rPr lang="en-US" altLang="en-US" sz="1400" dirty="0" smtClean="0">
                <a:solidFill>
                  <a:srgbClr val="C00000"/>
                </a:solidFill>
              </a:rPr>
              <a:t>:   </a:t>
            </a:r>
            <a:r>
              <a:rPr lang="en-US" altLang="en-US" sz="1400" dirty="0" smtClean="0"/>
              <a:t>Following three months of discussions, comments and PRS voting to continue ‘Tabling “ NPRR711 to resolve MPs’ concerns, therefore, </a:t>
            </a:r>
            <a:r>
              <a:rPr lang="en-US" altLang="en-US" sz="1400" b="1" dirty="0" smtClean="0"/>
              <a:t>RMS leadership agreed that another “NPRR 711 RMS-COPS IDR Workshop” was necessary and should be scheduled as soon as possible</a:t>
            </a:r>
          </a:p>
          <a:p>
            <a:pPr lvl="2"/>
            <a:r>
              <a:rPr lang="en-US" altLang="en-US" sz="1400" b="1" dirty="0" smtClean="0">
                <a:solidFill>
                  <a:srgbClr val="C00000"/>
                </a:solidFill>
              </a:rPr>
              <a:t>10/06/15</a:t>
            </a:r>
            <a:r>
              <a:rPr lang="en-US" altLang="en-US" sz="1400" dirty="0" smtClean="0">
                <a:solidFill>
                  <a:srgbClr val="C00000"/>
                </a:solidFill>
              </a:rPr>
              <a:t>:</a:t>
            </a:r>
            <a:r>
              <a:rPr lang="en-US" altLang="en-US" sz="1400" b="1" dirty="0" smtClean="0"/>
              <a:t> </a:t>
            </a:r>
            <a:r>
              <a:rPr lang="en-US" altLang="en-US" sz="1400" dirty="0" smtClean="0"/>
              <a:t>NPR711 RMS-COPS Workshop VI was held following RMS </a:t>
            </a:r>
            <a:r>
              <a:rPr lang="en-US" altLang="en-US" dirty="0" smtClean="0"/>
              <a:t> </a:t>
            </a:r>
            <a:endParaRPr lang="en-US" altLang="en-US" sz="800" dirty="0" smtClean="0"/>
          </a:p>
        </p:txBody>
      </p:sp>
      <p:sp>
        <p:nvSpPr>
          <p:cNvPr id="6" name="Slide Number Placeholder 5"/>
          <p:cNvSpPr>
            <a:spLocks noGrp="1"/>
          </p:cNvSpPr>
          <p:nvPr>
            <p:ph type="sldNum" sz="quarter" idx="12"/>
          </p:nvPr>
        </p:nvSpPr>
        <p:spPr>
          <a:xfrm>
            <a:off x="3810000" y="6400800"/>
            <a:ext cx="1828800" cy="365125"/>
          </a:xfrm>
        </p:spPr>
        <p:txBody>
          <a:bodyPr/>
          <a:lstStyle/>
          <a:p>
            <a:pPr>
              <a:defRPr/>
            </a:pPr>
            <a:fld id="{1069AF97-1D85-46D5-AD63-5A6268FF47F7}" type="slidenum">
              <a:rPr lang="en-US" smtClean="0"/>
              <a:pPr>
                <a:defRPr/>
              </a:pPr>
              <a:t>4</a:t>
            </a:fld>
            <a:endParaRPr lang="en-US" dirty="0"/>
          </a:p>
        </p:txBody>
      </p:sp>
    </p:spTree>
    <p:extLst>
      <p:ext uri="{BB962C8B-B14F-4D97-AF65-F5344CB8AC3E}">
        <p14:creationId xmlns:p14="http://schemas.microsoft.com/office/powerpoint/2010/main" val="2423158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689" y="5638800"/>
            <a:ext cx="6512511" cy="838200"/>
          </a:xfrm>
        </p:spPr>
        <p:txBody>
          <a:bodyPr/>
          <a:lstStyle/>
          <a:p>
            <a:r>
              <a:rPr lang="en-US" sz="2800" dirty="0" smtClean="0"/>
              <a:t>NPRR 711 Update to RMS</a:t>
            </a:r>
            <a:endParaRPr lang="en-US" sz="2800" dirty="0"/>
          </a:p>
        </p:txBody>
      </p:sp>
      <p:sp>
        <p:nvSpPr>
          <p:cNvPr id="3" name="Content Placeholder 2"/>
          <p:cNvSpPr>
            <a:spLocks noGrp="1"/>
          </p:cNvSpPr>
          <p:nvPr>
            <p:ph sz="quarter" idx="13"/>
          </p:nvPr>
        </p:nvSpPr>
        <p:spPr>
          <a:xfrm>
            <a:off x="381000" y="228600"/>
            <a:ext cx="8610600" cy="5486400"/>
          </a:xfrm>
        </p:spPr>
        <p:txBody>
          <a:bodyPr>
            <a:normAutofit fontScale="85000" lnSpcReduction="20000"/>
          </a:bodyPr>
          <a:lstStyle/>
          <a:p>
            <a:endParaRPr lang="en-US" sz="3100" dirty="0" smtClean="0"/>
          </a:p>
          <a:p>
            <a:r>
              <a:rPr lang="en-US" sz="3100" b="1" dirty="0" smtClean="0"/>
              <a:t>IDR Meter Required Workshop VI held on 10/6/15 </a:t>
            </a:r>
            <a:r>
              <a:rPr lang="en-US" sz="3100" dirty="0" smtClean="0"/>
              <a:t>: </a:t>
            </a:r>
          </a:p>
          <a:p>
            <a:pPr lvl="1"/>
            <a:r>
              <a:rPr lang="en-US" sz="2900" b="1" dirty="0" smtClean="0">
                <a:solidFill>
                  <a:srgbClr val="C00000"/>
                </a:solidFill>
              </a:rPr>
              <a:t>53</a:t>
            </a:r>
            <a:r>
              <a:rPr lang="en-US" sz="2900" dirty="0" smtClean="0">
                <a:solidFill>
                  <a:srgbClr val="C00000"/>
                </a:solidFill>
              </a:rPr>
              <a:t> </a:t>
            </a:r>
            <a:r>
              <a:rPr lang="en-US" sz="2900" b="1" dirty="0" smtClean="0">
                <a:solidFill>
                  <a:srgbClr val="C00000"/>
                </a:solidFill>
              </a:rPr>
              <a:t>MPs</a:t>
            </a:r>
            <a:r>
              <a:rPr lang="en-US" sz="2900" dirty="0" smtClean="0">
                <a:solidFill>
                  <a:srgbClr val="C00000"/>
                </a:solidFill>
              </a:rPr>
              <a:t> </a:t>
            </a:r>
            <a:r>
              <a:rPr lang="en-US" sz="2900" dirty="0" smtClean="0"/>
              <a:t>were in attendance either at the Met Center or via the Web Conference, the attendance included:</a:t>
            </a:r>
          </a:p>
          <a:p>
            <a:pPr lvl="2"/>
            <a:r>
              <a:rPr lang="en-US" sz="2700" b="1" dirty="0" smtClean="0">
                <a:solidFill>
                  <a:srgbClr val="C00000"/>
                </a:solidFill>
              </a:rPr>
              <a:t>CRs, TDSPs, PUCT and ERCOT Staff Members along with 3</a:t>
            </a:r>
            <a:r>
              <a:rPr lang="en-US" sz="2700" b="1" baseline="30000" dirty="0" smtClean="0">
                <a:solidFill>
                  <a:srgbClr val="C00000"/>
                </a:solidFill>
              </a:rPr>
              <a:t>rd</a:t>
            </a:r>
            <a:r>
              <a:rPr lang="en-US" sz="2700" b="1" dirty="0" smtClean="0">
                <a:solidFill>
                  <a:srgbClr val="C00000"/>
                </a:solidFill>
              </a:rPr>
              <a:t> Parties.  </a:t>
            </a:r>
          </a:p>
          <a:p>
            <a:pPr lvl="1"/>
            <a:endParaRPr lang="en-US" sz="2900" dirty="0" smtClean="0"/>
          </a:p>
          <a:p>
            <a:r>
              <a:rPr lang="en-US" sz="3100" b="1" dirty="0" smtClean="0"/>
              <a:t>The Workshop attendees mainly discussed</a:t>
            </a:r>
            <a:r>
              <a:rPr lang="en-US" sz="3100" dirty="0" smtClean="0"/>
              <a:t>:</a:t>
            </a:r>
          </a:p>
          <a:p>
            <a:pPr lvl="1"/>
            <a:r>
              <a:rPr lang="en-US" sz="2900" dirty="0" smtClean="0"/>
              <a:t> </a:t>
            </a:r>
            <a:r>
              <a:rPr lang="en-US" sz="2800" dirty="0"/>
              <a:t>TDSP’s Processes </a:t>
            </a:r>
            <a:r>
              <a:rPr lang="en-US" sz="2800" dirty="0" smtClean="0"/>
              <a:t>and Prior Workshop Responses </a:t>
            </a:r>
            <a:r>
              <a:rPr lang="en-US" sz="2800" dirty="0"/>
              <a:t>to: </a:t>
            </a:r>
          </a:p>
          <a:p>
            <a:pPr lvl="2"/>
            <a:r>
              <a:rPr lang="en-US" sz="2100" dirty="0" smtClean="0"/>
              <a:t>Applying 4CP, whether assignment is based upon Load Profile Assignment, Premise Loads or if Customer Requested.  </a:t>
            </a:r>
            <a:endParaRPr lang="en-US" sz="2100" dirty="0"/>
          </a:p>
          <a:p>
            <a:pPr lvl="2"/>
            <a:r>
              <a:rPr lang="en-US" sz="2100" dirty="0" smtClean="0"/>
              <a:t>Can Customer’s Request an </a:t>
            </a:r>
            <a:r>
              <a:rPr lang="en-US" sz="2100" dirty="0"/>
              <a:t>IDR </a:t>
            </a:r>
            <a:r>
              <a:rPr lang="en-US" sz="2100" dirty="0" smtClean="0"/>
              <a:t>Meter Installation? </a:t>
            </a:r>
            <a:endParaRPr lang="en-US" sz="2100" dirty="0"/>
          </a:p>
          <a:p>
            <a:pPr lvl="2"/>
            <a:r>
              <a:rPr lang="en-US" sz="2100" dirty="0"/>
              <a:t>Grandfathering </a:t>
            </a:r>
            <a:r>
              <a:rPr lang="en-US" sz="2100" dirty="0" smtClean="0"/>
              <a:t>existing IDR Required Population </a:t>
            </a:r>
          </a:p>
          <a:p>
            <a:pPr lvl="2"/>
            <a:r>
              <a:rPr lang="en-US" sz="2100" dirty="0" smtClean="0"/>
              <a:t>TIEC and Pioneer “NPRR 711” Formal Comments </a:t>
            </a:r>
          </a:p>
          <a:p>
            <a:pPr lvl="2"/>
            <a:endParaRPr lang="en-US" sz="1400" dirty="0"/>
          </a:p>
          <a:p>
            <a:pPr lvl="1"/>
            <a:endParaRPr lang="en-US" dirty="0"/>
          </a:p>
        </p:txBody>
      </p:sp>
      <p:sp>
        <p:nvSpPr>
          <p:cNvPr id="4" name="Slide Number Placeholder 3"/>
          <p:cNvSpPr>
            <a:spLocks noGrp="1"/>
          </p:cNvSpPr>
          <p:nvPr>
            <p:ph type="sldNum" sz="quarter" idx="12"/>
          </p:nvPr>
        </p:nvSpPr>
        <p:spPr/>
        <p:txBody>
          <a:bodyPr/>
          <a:lstStyle/>
          <a:p>
            <a:fld id="{0DF9B5F8-15F9-4B42-A359-1054D2752527}" type="slidenum">
              <a:rPr lang="en-US" smtClean="0"/>
              <a:t>5</a:t>
            </a:fld>
            <a:endParaRPr lang="en-US" dirty="0"/>
          </a:p>
        </p:txBody>
      </p:sp>
    </p:spTree>
    <p:extLst>
      <p:ext uri="{BB962C8B-B14F-4D97-AF65-F5344CB8AC3E}">
        <p14:creationId xmlns:p14="http://schemas.microsoft.com/office/powerpoint/2010/main" val="35539332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689" y="5791200"/>
            <a:ext cx="6512511" cy="685800"/>
          </a:xfrm>
        </p:spPr>
        <p:txBody>
          <a:bodyPr/>
          <a:lstStyle/>
          <a:p>
            <a:r>
              <a:rPr lang="en-US" sz="2800" dirty="0" smtClean="0"/>
              <a:t>NPRR711 Update to RMS </a:t>
            </a:r>
            <a:endParaRPr lang="en-US" sz="2800" dirty="0"/>
          </a:p>
        </p:txBody>
      </p:sp>
      <p:sp>
        <p:nvSpPr>
          <p:cNvPr id="3" name="Content Placeholder 2"/>
          <p:cNvSpPr>
            <a:spLocks noGrp="1"/>
          </p:cNvSpPr>
          <p:nvPr>
            <p:ph sz="quarter" idx="13"/>
          </p:nvPr>
        </p:nvSpPr>
        <p:spPr>
          <a:xfrm>
            <a:off x="381000" y="152400"/>
            <a:ext cx="8534400" cy="5791200"/>
          </a:xfrm>
        </p:spPr>
        <p:txBody>
          <a:bodyPr>
            <a:normAutofit fontScale="47500" lnSpcReduction="20000"/>
          </a:bodyPr>
          <a:lstStyle/>
          <a:p>
            <a:endParaRPr lang="en-US" sz="3100" dirty="0" smtClean="0"/>
          </a:p>
          <a:p>
            <a:r>
              <a:rPr lang="en-US" sz="4200" b="1" dirty="0" smtClean="0"/>
              <a:t>Based upon Workshop VI’s Market discussions, </a:t>
            </a:r>
          </a:p>
          <a:p>
            <a:pPr lvl="1"/>
            <a:endParaRPr lang="en-US" sz="2700" b="1" dirty="0" smtClean="0"/>
          </a:p>
          <a:p>
            <a:pPr lvl="1"/>
            <a:r>
              <a:rPr lang="en-US" sz="3600" b="1" dirty="0" smtClean="0"/>
              <a:t>Market Conclusion</a:t>
            </a:r>
            <a:r>
              <a:rPr lang="en-US" sz="3600" dirty="0" smtClean="0"/>
              <a:t>: The market needed additional time and recommended that PRS continue to “</a:t>
            </a:r>
            <a:r>
              <a:rPr lang="en-US" sz="3600" b="1" dirty="0" smtClean="0">
                <a:solidFill>
                  <a:srgbClr val="C00000"/>
                </a:solidFill>
              </a:rPr>
              <a:t>Table NPRR711</a:t>
            </a:r>
            <a:r>
              <a:rPr lang="en-US" sz="3600" dirty="0" smtClean="0"/>
              <a:t>” to determine if there are other viable solutions available that allows: </a:t>
            </a:r>
          </a:p>
          <a:p>
            <a:pPr marL="1383030" lvl="2" indent="-742950">
              <a:buFont typeface="+mj-lt"/>
              <a:buAutoNum type="alphaUcPeriod"/>
            </a:pPr>
            <a:r>
              <a:rPr lang="en-US" sz="4200" dirty="0" smtClean="0"/>
              <a:t>TDSPs to continue to apply 4CP Rate/Invoicing based upon a  “BUSIDRRQ” Load Profile for ESIIDs with a threshold of 700 kW/kVa or higher; and </a:t>
            </a:r>
          </a:p>
          <a:p>
            <a:pPr marL="1383030" lvl="2" indent="-742950">
              <a:buFont typeface="+mj-lt"/>
              <a:buAutoNum type="alphaUcPeriod"/>
            </a:pPr>
            <a:r>
              <a:rPr lang="en-US" sz="4200" dirty="0" smtClean="0"/>
              <a:t>TDSPs’ flexibility to leave AMS Meter on site without ERCOT requiring an 867_03 TX SET EDI transaction for RTM Settlements; and  </a:t>
            </a:r>
          </a:p>
          <a:p>
            <a:pPr marL="1383030" lvl="2" indent="-742950">
              <a:buFont typeface="+mj-lt"/>
              <a:buAutoNum type="alphaUcPeriod"/>
            </a:pPr>
            <a:r>
              <a:rPr lang="en-US" sz="4200" dirty="0" smtClean="0"/>
              <a:t>ERCOT to receive AMS Meter data for BUSIDRRQ Profiles based upon  daily usage received from the TDSPs via the ERCOT Specified file format. Permitting the AMS usage data to be available for initial settlements; and </a:t>
            </a:r>
          </a:p>
          <a:p>
            <a:pPr marL="1383030" lvl="2" indent="-742950">
              <a:buFont typeface="+mj-lt"/>
              <a:buAutoNum type="alphaUcPeriod"/>
            </a:pPr>
            <a:r>
              <a:rPr lang="en-US" sz="4200" dirty="0" smtClean="0"/>
              <a:t>Customers to continue to receive their </a:t>
            </a:r>
            <a:r>
              <a:rPr lang="en-US" sz="4200" dirty="0"/>
              <a:t>daily AMS </a:t>
            </a:r>
            <a:r>
              <a:rPr lang="en-US" sz="4200" dirty="0" smtClean="0"/>
              <a:t>Usage Data on Smart Meter Texas; and </a:t>
            </a:r>
          </a:p>
          <a:p>
            <a:pPr marL="1383030" lvl="2" indent="-742950">
              <a:buFont typeface="+mj-lt"/>
              <a:buAutoNum type="alphaUcPeriod"/>
            </a:pPr>
            <a:r>
              <a:rPr lang="en-US" sz="4200" dirty="0" smtClean="0"/>
              <a:t>Competitive Retailers’ consistency across all TDSP’s Service Territory in the application of any Protocol revisions or process changes.  </a:t>
            </a:r>
          </a:p>
          <a:p>
            <a:pPr marL="1383030" lvl="2" indent="-742950">
              <a:buFont typeface="+mj-lt"/>
              <a:buAutoNum type="alphaUcPeriod"/>
            </a:pPr>
            <a:endParaRPr lang="en-US" sz="4200" dirty="0"/>
          </a:p>
          <a:p>
            <a:pPr marL="1211580" lvl="2" indent="-571500">
              <a:buFont typeface="+mj-lt"/>
              <a:buAutoNum type="alphaUcPeriod"/>
            </a:pPr>
            <a:endParaRPr lang="en-US" sz="4200" dirty="0"/>
          </a:p>
          <a:p>
            <a:pPr marL="1211580" lvl="2" indent="-571500">
              <a:buFont typeface="+mj-lt"/>
              <a:buAutoNum type="alphaUcPeriod"/>
            </a:pPr>
            <a:endParaRPr lang="en-US" sz="4200" dirty="0" smtClean="0"/>
          </a:p>
        </p:txBody>
      </p:sp>
      <p:sp>
        <p:nvSpPr>
          <p:cNvPr id="4" name="Slide Number Placeholder 3"/>
          <p:cNvSpPr>
            <a:spLocks noGrp="1"/>
          </p:cNvSpPr>
          <p:nvPr>
            <p:ph type="sldNum" sz="quarter" idx="12"/>
          </p:nvPr>
        </p:nvSpPr>
        <p:spPr/>
        <p:txBody>
          <a:bodyPr/>
          <a:lstStyle/>
          <a:p>
            <a:fld id="{0DF9B5F8-15F9-4B42-A359-1054D2752527}" type="slidenum">
              <a:rPr lang="en-US" smtClean="0"/>
              <a:t>6</a:t>
            </a:fld>
            <a:endParaRPr lang="en-US" dirty="0"/>
          </a:p>
        </p:txBody>
      </p:sp>
    </p:spTree>
    <p:extLst>
      <p:ext uri="{BB962C8B-B14F-4D97-AF65-F5344CB8AC3E}">
        <p14:creationId xmlns:p14="http://schemas.microsoft.com/office/powerpoint/2010/main" val="2569744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689" y="5791200"/>
            <a:ext cx="6512511" cy="685800"/>
          </a:xfrm>
        </p:spPr>
        <p:txBody>
          <a:bodyPr/>
          <a:lstStyle/>
          <a:p>
            <a:r>
              <a:rPr lang="en-US" sz="2800" dirty="0" smtClean="0"/>
              <a:t>NPRR711 Update to RMS </a:t>
            </a:r>
            <a:endParaRPr lang="en-US" sz="2800" dirty="0"/>
          </a:p>
        </p:txBody>
      </p:sp>
      <p:sp>
        <p:nvSpPr>
          <p:cNvPr id="3" name="Content Placeholder 2"/>
          <p:cNvSpPr>
            <a:spLocks noGrp="1"/>
          </p:cNvSpPr>
          <p:nvPr>
            <p:ph sz="quarter" idx="13"/>
          </p:nvPr>
        </p:nvSpPr>
        <p:spPr>
          <a:xfrm>
            <a:off x="381000" y="152400"/>
            <a:ext cx="8610600" cy="5638800"/>
          </a:xfrm>
        </p:spPr>
        <p:txBody>
          <a:bodyPr>
            <a:normAutofit fontScale="77500" lnSpcReduction="20000"/>
          </a:bodyPr>
          <a:lstStyle/>
          <a:p>
            <a:pPr marL="45720" indent="0">
              <a:buNone/>
            </a:pPr>
            <a:r>
              <a:rPr lang="en-US" sz="3100" dirty="0" smtClean="0"/>
              <a:t>  </a:t>
            </a:r>
          </a:p>
          <a:p>
            <a:pPr lvl="1"/>
            <a:r>
              <a:rPr lang="en-US" sz="3000" b="1" dirty="0" smtClean="0">
                <a:solidFill>
                  <a:schemeClr val="tx1"/>
                </a:solidFill>
              </a:rPr>
              <a:t>10/6/15 Action Item:   K</a:t>
            </a:r>
            <a:r>
              <a:rPr lang="en-US" sz="3000" b="1" dirty="0">
                <a:solidFill>
                  <a:schemeClr val="tx1"/>
                </a:solidFill>
              </a:rPr>
              <a:t>. </a:t>
            </a:r>
            <a:r>
              <a:rPr lang="en-US" sz="3000" b="1" dirty="0" smtClean="0">
                <a:solidFill>
                  <a:schemeClr val="tx1"/>
                </a:solidFill>
              </a:rPr>
              <a:t>Scott and ERCOT-</a:t>
            </a:r>
            <a:r>
              <a:rPr lang="en-US" sz="3000" dirty="0" smtClean="0"/>
              <a:t> Investigate to determine if there are additional options other than changing the threshold limits, if yes, provide those options to the Market through another RMS-COPS IDR Meter Required Threshold Workshop</a:t>
            </a:r>
          </a:p>
          <a:p>
            <a:pPr lvl="1"/>
            <a:endParaRPr lang="en-US" sz="3000" dirty="0" smtClean="0"/>
          </a:p>
          <a:p>
            <a:pPr lvl="1"/>
            <a:r>
              <a:rPr lang="en-US" sz="3000" b="1" dirty="0" smtClean="0">
                <a:solidFill>
                  <a:srgbClr val="C00000"/>
                </a:solidFill>
              </a:rPr>
              <a:t>NPRR711 Conclusion</a:t>
            </a:r>
            <a:r>
              <a:rPr lang="en-US" sz="3000" dirty="0" smtClean="0"/>
              <a:t>:  </a:t>
            </a:r>
          </a:p>
          <a:p>
            <a:pPr lvl="2"/>
            <a:r>
              <a:rPr lang="en-US" sz="2800" dirty="0" smtClean="0"/>
              <a:t>In the last 4 months since Workshop VI held on 10/6/15:   </a:t>
            </a:r>
          </a:p>
          <a:p>
            <a:pPr lvl="3"/>
            <a:r>
              <a:rPr lang="en-US" sz="2600" dirty="0" smtClean="0"/>
              <a:t>K. Scott met with ERCOT on Friday, 10/30/15 </a:t>
            </a:r>
          </a:p>
          <a:p>
            <a:pPr lvl="3"/>
            <a:r>
              <a:rPr lang="en-US" sz="2600" dirty="0" smtClean="0"/>
              <a:t>ERCOT and the Joint TDSPs met on Tuesday, 11/17/15 </a:t>
            </a:r>
          </a:p>
          <a:p>
            <a:pPr lvl="3"/>
            <a:r>
              <a:rPr lang="en-US" sz="2600" dirty="0" smtClean="0"/>
              <a:t>Following these discussions and </a:t>
            </a:r>
            <a:r>
              <a:rPr lang="en-US" sz="2600" dirty="0" smtClean="0"/>
              <a:t>the exchanging of several </a:t>
            </a:r>
            <a:r>
              <a:rPr lang="en-US" sz="2600" dirty="0" smtClean="0"/>
              <a:t>email communications a solution that resolves all the market’s concerns that were listed on slide </a:t>
            </a:r>
            <a:r>
              <a:rPr lang="en-US" sz="2600" dirty="0" smtClean="0"/>
              <a:t>6 </a:t>
            </a:r>
            <a:r>
              <a:rPr lang="en-US" sz="2600" dirty="0" smtClean="0"/>
              <a:t>was </a:t>
            </a:r>
            <a:r>
              <a:rPr lang="en-US" sz="2600" dirty="0" smtClean="0"/>
              <a:t>unachievable.  </a:t>
            </a:r>
            <a:endParaRPr lang="en-US" sz="2600" dirty="0" smtClean="0"/>
          </a:p>
          <a:p>
            <a:pPr lvl="2"/>
            <a:r>
              <a:rPr lang="en-US" sz="2800" b="1" dirty="0" smtClean="0"/>
              <a:t>NPRR711 continues to be Tabled at PRS, therefore,  RMS’ guidance is needed in determining what type of response should RMS provide to PRS?  </a:t>
            </a:r>
          </a:p>
          <a:p>
            <a:pPr marL="365760" lvl="1" indent="0">
              <a:buNone/>
            </a:pPr>
            <a:endParaRPr lang="en-US" dirty="0"/>
          </a:p>
        </p:txBody>
      </p:sp>
      <p:sp>
        <p:nvSpPr>
          <p:cNvPr id="4" name="Slide Number Placeholder 3"/>
          <p:cNvSpPr>
            <a:spLocks noGrp="1"/>
          </p:cNvSpPr>
          <p:nvPr>
            <p:ph type="sldNum" sz="quarter" idx="12"/>
          </p:nvPr>
        </p:nvSpPr>
        <p:spPr/>
        <p:txBody>
          <a:bodyPr/>
          <a:lstStyle/>
          <a:p>
            <a:fld id="{0DF9B5F8-15F9-4B42-A359-1054D2752527}" type="slidenum">
              <a:rPr lang="en-US" smtClean="0"/>
              <a:t>7</a:t>
            </a:fld>
            <a:endParaRPr lang="en-US" dirty="0"/>
          </a:p>
        </p:txBody>
      </p:sp>
    </p:spTree>
    <p:extLst>
      <p:ext uri="{BB962C8B-B14F-4D97-AF65-F5344CB8AC3E}">
        <p14:creationId xmlns:p14="http://schemas.microsoft.com/office/powerpoint/2010/main" val="2882164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7791450" cy="838200"/>
          </a:xfrm>
        </p:spPr>
        <p:txBody>
          <a:bodyPr/>
          <a:lstStyle/>
          <a:p>
            <a:pPr marL="0" indent="0">
              <a:buNone/>
              <a:defRPr/>
            </a:pPr>
            <a:r>
              <a:rPr lang="en-US" sz="3200" dirty="0" smtClean="0"/>
              <a:t>NPRR711 Comments History</a:t>
            </a:r>
            <a:endParaRPr lang="en-US" sz="3600" dirty="0"/>
          </a:p>
        </p:txBody>
      </p:sp>
      <p:sp>
        <p:nvSpPr>
          <p:cNvPr id="20483" name="Content Placeholder 2"/>
          <p:cNvSpPr>
            <a:spLocks noGrp="1"/>
          </p:cNvSpPr>
          <p:nvPr>
            <p:ph idx="4294967295"/>
          </p:nvPr>
        </p:nvSpPr>
        <p:spPr>
          <a:xfrm>
            <a:off x="228600" y="533400"/>
            <a:ext cx="8610600" cy="6096000"/>
          </a:xfrm>
          <a:prstGeom prst="rect">
            <a:avLst/>
          </a:prstGeom>
        </p:spPr>
        <p:txBody>
          <a:bodyPr>
            <a:normAutofit fontScale="62500" lnSpcReduction="20000"/>
          </a:bodyPr>
          <a:lstStyle/>
          <a:p>
            <a:r>
              <a:rPr lang="en-US" altLang="en-US" sz="2900" b="1" dirty="0" smtClean="0">
                <a:solidFill>
                  <a:srgbClr val="C00000"/>
                </a:solidFill>
              </a:rPr>
              <a:t>NPRR711</a:t>
            </a:r>
            <a:r>
              <a:rPr lang="en-US" altLang="en-US" sz="2900" b="1" dirty="0" smtClean="0"/>
              <a:t>, Increase the Interval Data Recorder Meter Mandatory Install Requirement from 700 kW/kVA to 1.5 MW/MVA  </a:t>
            </a:r>
            <a:endParaRPr lang="en-US" altLang="en-US" sz="2900" dirty="0" smtClean="0"/>
          </a:p>
          <a:p>
            <a:pPr lvl="1"/>
            <a:r>
              <a:rPr lang="en-US" altLang="en-US" sz="2600" b="1" dirty="0" smtClean="0"/>
              <a:t>Comments Filed</a:t>
            </a:r>
            <a:r>
              <a:rPr lang="en-US" altLang="en-US" sz="2600" dirty="0" smtClean="0"/>
              <a:t>: </a:t>
            </a:r>
          </a:p>
          <a:p>
            <a:pPr lvl="2"/>
            <a:r>
              <a:rPr lang="en-US" sz="2200" b="1" dirty="0">
                <a:solidFill>
                  <a:srgbClr val="002060"/>
                </a:solidFill>
                <a:hlinkClick r:id="rId3" action="ppaction://hlinkfile"/>
              </a:rPr>
              <a:t>711NPRR-01 Increase the Interval Data Recorder Meter Mandatory Install Requirement 060315</a:t>
            </a:r>
            <a:r>
              <a:rPr lang="en-US" sz="2200" b="1" dirty="0">
                <a:solidFill>
                  <a:srgbClr val="002060"/>
                </a:solidFill>
              </a:rPr>
              <a:t> </a:t>
            </a:r>
            <a:r>
              <a:rPr lang="en-US" sz="2200" b="1" dirty="0"/>
              <a:t/>
            </a:r>
            <a:br>
              <a:rPr lang="en-US" sz="2200" b="1" dirty="0"/>
            </a:br>
            <a:r>
              <a:rPr lang="en-US" sz="2200" b="1" dirty="0"/>
              <a:t>(06/03/2015, doc, 80 KB) </a:t>
            </a:r>
          </a:p>
          <a:p>
            <a:pPr lvl="2"/>
            <a:r>
              <a:rPr lang="en-US" sz="2200" b="1" dirty="0">
                <a:hlinkClick r:id="rId4" action="ppaction://hlinkfile"/>
              </a:rPr>
              <a:t>711NPRR-02 COPS Comments 071615</a:t>
            </a:r>
            <a:r>
              <a:rPr lang="en-US" sz="2200" b="1" dirty="0"/>
              <a:t> </a:t>
            </a:r>
            <a:br>
              <a:rPr lang="en-US" sz="2200" b="1" dirty="0"/>
            </a:br>
            <a:r>
              <a:rPr lang="en-US" sz="2200" b="1" dirty="0"/>
              <a:t>(07/16/2015, doc, 57.5 KB) </a:t>
            </a:r>
          </a:p>
          <a:p>
            <a:pPr lvl="2"/>
            <a:r>
              <a:rPr lang="en-US" sz="2200" b="1" dirty="0">
                <a:hlinkClick r:id="rId5" action="ppaction://hlinkfile"/>
              </a:rPr>
              <a:t>711NPRR-03 PRS Report 071615</a:t>
            </a:r>
            <a:r>
              <a:rPr lang="en-US" sz="2200" b="1" dirty="0"/>
              <a:t> </a:t>
            </a:r>
            <a:br>
              <a:rPr lang="en-US" sz="2200" b="1" dirty="0"/>
            </a:br>
            <a:r>
              <a:rPr lang="en-US" sz="2200" b="1" dirty="0"/>
              <a:t>(07/20/2015, doc, 81 KB) </a:t>
            </a:r>
          </a:p>
          <a:p>
            <a:pPr lvl="2"/>
            <a:r>
              <a:rPr lang="en-US" sz="2200" b="1" dirty="0">
                <a:hlinkClick r:id="rId6" action="ppaction://hlinkfile"/>
              </a:rPr>
              <a:t>711NPRR-04 RMS Comments 080515</a:t>
            </a:r>
            <a:r>
              <a:rPr lang="en-US" sz="2200" b="1" dirty="0"/>
              <a:t> </a:t>
            </a:r>
            <a:br>
              <a:rPr lang="en-US" sz="2200" b="1" dirty="0"/>
            </a:br>
            <a:r>
              <a:rPr lang="en-US" sz="2200" b="1" dirty="0"/>
              <a:t>(08/05/2015, doc, 59.5 KB) </a:t>
            </a:r>
          </a:p>
          <a:p>
            <a:pPr lvl="2"/>
            <a:r>
              <a:rPr lang="en-US" sz="2200" b="1" dirty="0">
                <a:hlinkClick r:id="rId7" action="ppaction://hlinkfile"/>
              </a:rPr>
              <a:t>711NPRR-05 ERCOT Comments 080615</a:t>
            </a:r>
            <a:r>
              <a:rPr lang="en-US" sz="2200" b="1" dirty="0"/>
              <a:t> </a:t>
            </a:r>
            <a:br>
              <a:rPr lang="en-US" sz="2200" b="1" dirty="0"/>
            </a:br>
            <a:r>
              <a:rPr lang="en-US" sz="2200" b="1" dirty="0"/>
              <a:t>(08/06/2015, doc, 52 KB) </a:t>
            </a:r>
          </a:p>
          <a:p>
            <a:pPr lvl="2"/>
            <a:r>
              <a:rPr lang="en-US" sz="2200" b="1" dirty="0">
                <a:hlinkClick r:id="rId8" action="ppaction://hlinkfile"/>
              </a:rPr>
              <a:t>711NPRR-06 TIEC/Pioneer Comments 081015</a:t>
            </a:r>
            <a:r>
              <a:rPr lang="en-US" sz="2200" b="1" dirty="0"/>
              <a:t> </a:t>
            </a:r>
            <a:br>
              <a:rPr lang="en-US" sz="2200" b="1" dirty="0"/>
            </a:br>
            <a:r>
              <a:rPr lang="en-US" sz="2200" b="1" dirty="0"/>
              <a:t>(08/10/2015, doc, 56.5 KB) </a:t>
            </a:r>
          </a:p>
          <a:p>
            <a:pPr lvl="2"/>
            <a:r>
              <a:rPr lang="en-US" sz="2200" b="1" dirty="0">
                <a:hlinkClick r:id="rId9" action="ppaction://hlinkfile"/>
              </a:rPr>
              <a:t>711NPRR-07 PRS Report 081315</a:t>
            </a:r>
            <a:r>
              <a:rPr lang="en-US" sz="2200" b="1" dirty="0"/>
              <a:t> </a:t>
            </a:r>
            <a:br>
              <a:rPr lang="en-US" sz="2200" b="1" dirty="0"/>
            </a:br>
            <a:r>
              <a:rPr lang="en-US" sz="2200" b="1" dirty="0"/>
              <a:t>(08/14/2015, doc, 84 KB) </a:t>
            </a:r>
          </a:p>
          <a:p>
            <a:pPr lvl="2"/>
            <a:r>
              <a:rPr lang="en-US" sz="2200" b="1" dirty="0">
                <a:hlinkClick r:id="rId10" action="ppaction://hlinkfile"/>
              </a:rPr>
              <a:t>711NPRR-08 TIEC/Pioneer Comments 090415</a:t>
            </a:r>
            <a:r>
              <a:rPr lang="en-US" sz="2200" b="1" dirty="0"/>
              <a:t> </a:t>
            </a:r>
            <a:br>
              <a:rPr lang="en-US" sz="2200" b="1" dirty="0"/>
            </a:br>
            <a:r>
              <a:rPr lang="en-US" sz="2200" b="1" dirty="0"/>
              <a:t>(09/04/2015, doc, 55.5 KB) </a:t>
            </a:r>
          </a:p>
          <a:p>
            <a:pPr lvl="2"/>
            <a:r>
              <a:rPr lang="en-US" sz="2200" b="1" dirty="0">
                <a:hlinkClick r:id="rId11" action="ppaction://hlinkfile"/>
              </a:rPr>
              <a:t>711NPRR-09 PRS Report 091015</a:t>
            </a:r>
            <a:r>
              <a:rPr lang="en-US" sz="2200" b="1" dirty="0"/>
              <a:t> </a:t>
            </a:r>
            <a:br>
              <a:rPr lang="en-US" sz="2200" b="1" dirty="0"/>
            </a:br>
            <a:r>
              <a:rPr lang="en-US" sz="2200" b="1" dirty="0"/>
              <a:t>(09/14/2015, doc, 85.5 KB) </a:t>
            </a:r>
          </a:p>
          <a:p>
            <a:pPr lvl="2"/>
            <a:r>
              <a:rPr lang="en-US" sz="2200" b="1" dirty="0">
                <a:hlinkClick r:id="rId12" action="ppaction://hlinkfile"/>
              </a:rPr>
              <a:t>711NPRR-10 ERCOT Comments 092415</a:t>
            </a:r>
            <a:r>
              <a:rPr lang="en-US" sz="2200" b="1" dirty="0"/>
              <a:t> </a:t>
            </a:r>
            <a:br>
              <a:rPr lang="en-US" sz="2200" b="1" dirty="0"/>
            </a:br>
            <a:r>
              <a:rPr lang="en-US" sz="2200" b="1" dirty="0"/>
              <a:t>(09/24/2015, doc, 40 KB) </a:t>
            </a:r>
          </a:p>
          <a:p>
            <a:pPr lvl="2"/>
            <a:r>
              <a:rPr lang="en-US" sz="2200" b="1" dirty="0">
                <a:hlinkClick r:id="rId13" action="ppaction://hlinkfile"/>
              </a:rPr>
              <a:t>711NPRR-11 Tenaska Comments 101315</a:t>
            </a:r>
            <a:r>
              <a:rPr lang="en-US" sz="2200" b="1" dirty="0"/>
              <a:t> </a:t>
            </a:r>
            <a:br>
              <a:rPr lang="en-US" sz="2200" b="1" dirty="0"/>
            </a:br>
            <a:r>
              <a:rPr lang="en-US" sz="2200" b="1" dirty="0"/>
              <a:t>(10/13/2015, doc, 44.5 KB) </a:t>
            </a:r>
          </a:p>
          <a:p>
            <a:pPr lvl="2"/>
            <a:r>
              <a:rPr lang="en-US" sz="2200" b="1" dirty="0">
                <a:hlinkClick r:id="rId14" action="ppaction://hlinkfile"/>
              </a:rPr>
              <a:t>711NPRR-12 PRS Report 101515</a:t>
            </a:r>
            <a:r>
              <a:rPr lang="en-US" sz="2200" b="1" dirty="0"/>
              <a:t> </a:t>
            </a:r>
            <a:br>
              <a:rPr lang="en-US" sz="2200" b="1" dirty="0"/>
            </a:br>
            <a:endParaRPr lang="en-US" altLang="en-US" sz="2200" dirty="0" smtClean="0"/>
          </a:p>
        </p:txBody>
      </p:sp>
      <p:sp>
        <p:nvSpPr>
          <p:cNvPr id="6" name="Slide Number Placeholder 5"/>
          <p:cNvSpPr>
            <a:spLocks noGrp="1"/>
          </p:cNvSpPr>
          <p:nvPr>
            <p:ph type="sldNum" sz="quarter" idx="12"/>
          </p:nvPr>
        </p:nvSpPr>
        <p:spPr>
          <a:xfrm>
            <a:off x="3810000" y="6400800"/>
            <a:ext cx="1828800" cy="365125"/>
          </a:xfrm>
        </p:spPr>
        <p:txBody>
          <a:bodyPr/>
          <a:lstStyle/>
          <a:p>
            <a:pPr>
              <a:defRPr/>
            </a:pPr>
            <a:fld id="{1069AF97-1D85-46D5-AD63-5A6268FF47F7}" type="slidenum">
              <a:rPr lang="en-US" smtClean="0"/>
              <a:pPr>
                <a:defRPr/>
              </a:pPr>
              <a:t>8</a:t>
            </a:fld>
            <a:endParaRPr lang="en-US" dirty="0"/>
          </a:p>
        </p:txBody>
      </p:sp>
    </p:spTree>
    <p:extLst>
      <p:ext uri="{BB962C8B-B14F-4D97-AF65-F5344CB8AC3E}">
        <p14:creationId xmlns:p14="http://schemas.microsoft.com/office/powerpoint/2010/main" val="895343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4648200"/>
            <a:ext cx="6512511" cy="1143000"/>
          </a:xfrm>
        </p:spPr>
        <p:txBody>
          <a:bodyPr/>
          <a:lstStyle/>
          <a:p>
            <a:r>
              <a:rPr lang="en-US" dirty="0" smtClean="0"/>
              <a:t>Questions?</a:t>
            </a:r>
            <a:endParaRPr lang="en-US" dirty="0"/>
          </a:p>
        </p:txBody>
      </p:sp>
      <p:pic>
        <p:nvPicPr>
          <p:cNvPr id="4" name="Content Placeholder 4"/>
          <p:cNvPicPr>
            <a:picLocks noGrp="1" noChangeAspect="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605881" y="731838"/>
            <a:ext cx="3475037"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a:xfrm>
            <a:off x="3810000" y="6492875"/>
            <a:ext cx="1828800" cy="365125"/>
          </a:xfrm>
        </p:spPr>
        <p:txBody>
          <a:bodyPr/>
          <a:lstStyle/>
          <a:p>
            <a:fld id="{0DF9B5F8-15F9-4B42-A359-1054D2752527}" type="slidenum">
              <a:rPr lang="en-US" smtClean="0"/>
              <a:t>9</a:t>
            </a:fld>
            <a:endParaRPr lang="en-US" dirty="0"/>
          </a:p>
        </p:txBody>
      </p:sp>
    </p:spTree>
    <p:extLst>
      <p:ext uri="{BB962C8B-B14F-4D97-AF65-F5344CB8AC3E}">
        <p14:creationId xmlns:p14="http://schemas.microsoft.com/office/powerpoint/2010/main" val="2908299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699</TotalTime>
  <Words>957</Words>
  <Application>Microsoft Office PowerPoint</Application>
  <PresentationFormat>On-screen Show (4:3)</PresentationFormat>
  <Paragraphs>104</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Slipstream</vt:lpstr>
      <vt:lpstr>NPRR 711:  IDR Meter Protocol Requirement Threshold  Update to RMS</vt:lpstr>
      <vt:lpstr>Should the IDR Required Threshold Be Revisited? </vt:lpstr>
      <vt:lpstr>IDR Required Workshops</vt:lpstr>
      <vt:lpstr>NPRR711 Background</vt:lpstr>
      <vt:lpstr>NPRR 711 Update to RMS</vt:lpstr>
      <vt:lpstr>NPRR711 Update to RMS </vt:lpstr>
      <vt:lpstr>NPRR711 Update to RMS </vt:lpstr>
      <vt:lpstr>NPRR711 Comments History</vt:lpstr>
      <vt:lpstr>Questions?</vt:lpstr>
    </vt:vector>
  </TitlesOfParts>
  <Company>CenterPoint Energy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RMS/COPS Workshop I IDR Meter Protocol Requirement Threshold</dc:title>
  <dc:creator>Scott, Kathy D.</dc:creator>
  <cp:lastModifiedBy>Kathy Scott </cp:lastModifiedBy>
  <cp:revision>82</cp:revision>
  <dcterms:created xsi:type="dcterms:W3CDTF">2014-10-24T21:12:16Z</dcterms:created>
  <dcterms:modified xsi:type="dcterms:W3CDTF">2016-01-29T20:35:39Z</dcterms:modified>
</cp:coreProperties>
</file>