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sldIdLst>
    <p:sldId id="258" r:id="rId4"/>
    <p:sldId id="257" r:id="rId5"/>
    <p:sldId id="259" r:id="rId6"/>
    <p:sldId id="261" r:id="rId7"/>
    <p:sldId id="262" r:id="rId8"/>
    <p:sldId id="264"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097" y="-8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CD5E1-19AA-48C6-A090-541ACD2585BB}"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B06B3-FDD2-4EF6-BEA5-F8DC3D1A92D2}" type="slidenum">
              <a:rPr lang="en-US" smtClean="0"/>
              <a:t>‹#›</a:t>
            </a:fld>
            <a:endParaRPr lang="en-US"/>
          </a:p>
        </p:txBody>
      </p:sp>
    </p:spTree>
    <p:extLst>
      <p:ext uri="{BB962C8B-B14F-4D97-AF65-F5344CB8AC3E}">
        <p14:creationId xmlns:p14="http://schemas.microsoft.com/office/powerpoint/2010/main" val="127754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3C19F28-1796-4472-BC6D-67DF46324235}"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27868" indent="-279949" eaLnBrk="0" hangingPunct="0">
              <a:spcBef>
                <a:spcPct val="30000"/>
              </a:spcBef>
              <a:defRPr sz="1200">
                <a:solidFill>
                  <a:schemeClr val="tx1"/>
                </a:solidFill>
                <a:latin typeface="Arial" charset="0"/>
                <a:cs typeface="Arial" charset="0"/>
              </a:defRPr>
            </a:lvl2pPr>
            <a:lvl3pPr marL="1119797" indent="-223959" eaLnBrk="0" hangingPunct="0">
              <a:spcBef>
                <a:spcPct val="30000"/>
              </a:spcBef>
              <a:defRPr sz="1200">
                <a:solidFill>
                  <a:schemeClr val="tx1"/>
                </a:solidFill>
                <a:latin typeface="Arial" charset="0"/>
                <a:cs typeface="Arial" charset="0"/>
              </a:defRPr>
            </a:lvl3pPr>
            <a:lvl4pPr marL="1567716" indent="-223959" eaLnBrk="0" hangingPunct="0">
              <a:spcBef>
                <a:spcPct val="30000"/>
              </a:spcBef>
              <a:defRPr sz="1200">
                <a:solidFill>
                  <a:schemeClr val="tx1"/>
                </a:solidFill>
                <a:latin typeface="Arial" charset="0"/>
                <a:cs typeface="Arial" charset="0"/>
              </a:defRPr>
            </a:lvl4pPr>
            <a:lvl5pPr marL="2015635" indent="-223959" eaLnBrk="0" hangingPunct="0">
              <a:spcBef>
                <a:spcPct val="30000"/>
              </a:spcBef>
              <a:defRPr sz="1200">
                <a:solidFill>
                  <a:schemeClr val="tx1"/>
                </a:solidFill>
                <a:latin typeface="Arial" charset="0"/>
                <a:cs typeface="Arial" charset="0"/>
              </a:defRPr>
            </a:lvl5pPr>
            <a:lvl6pPr marL="2463554" indent="-223959" eaLnBrk="0" fontAlgn="base" hangingPunct="0">
              <a:spcBef>
                <a:spcPct val="30000"/>
              </a:spcBef>
              <a:spcAft>
                <a:spcPct val="0"/>
              </a:spcAft>
              <a:defRPr sz="1200">
                <a:solidFill>
                  <a:schemeClr val="tx1"/>
                </a:solidFill>
                <a:latin typeface="Arial" charset="0"/>
                <a:cs typeface="Arial" charset="0"/>
              </a:defRPr>
            </a:lvl6pPr>
            <a:lvl7pPr marL="2911472" indent="-223959" eaLnBrk="0" fontAlgn="base" hangingPunct="0">
              <a:spcBef>
                <a:spcPct val="30000"/>
              </a:spcBef>
              <a:spcAft>
                <a:spcPct val="0"/>
              </a:spcAft>
              <a:defRPr sz="1200">
                <a:solidFill>
                  <a:schemeClr val="tx1"/>
                </a:solidFill>
                <a:latin typeface="Arial" charset="0"/>
                <a:cs typeface="Arial" charset="0"/>
              </a:defRPr>
            </a:lvl7pPr>
            <a:lvl8pPr marL="3359391" indent="-223959" eaLnBrk="0" fontAlgn="base" hangingPunct="0">
              <a:spcBef>
                <a:spcPct val="30000"/>
              </a:spcBef>
              <a:spcAft>
                <a:spcPct val="0"/>
              </a:spcAft>
              <a:defRPr sz="1200">
                <a:solidFill>
                  <a:schemeClr val="tx1"/>
                </a:solidFill>
                <a:latin typeface="Arial" charset="0"/>
                <a:cs typeface="Arial" charset="0"/>
              </a:defRPr>
            </a:lvl8pPr>
            <a:lvl9pPr marL="3807310" indent="-22395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2995414-20FB-4B24-9817-FFF0B0D805E8}" type="slidenum">
              <a:rPr lang="en-US" altLang="en-US">
                <a:solidFill>
                  <a:prstClr val="black"/>
                </a:solidFill>
              </a:rPr>
              <a:pPr eaLnBrk="1" hangingPunct="1">
                <a:spcBef>
                  <a:spcPct val="0"/>
                </a:spcBef>
              </a:pPr>
              <a:t>8</a:t>
            </a:fld>
            <a:endParaRPr lang="en-US" alt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hemeOverride" Target="../theme/themeOverride12.xml"/><Relationship Id="rId4" Type="http://schemas.openxmlformats.org/officeDocument/2006/relationships/image" Target="../media/image1.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Verdana" pitchFamily="34"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72A376">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2BB6A0F-B9B1-4AB3-92C3-440DFE150814}" type="slidenum">
              <a:rPr lang="en-US"/>
              <a:pPr>
                <a:defRPr/>
              </a:pPr>
              <a:t>‹#›</a:t>
            </a:fld>
            <a:endParaRPr lang="en-US" dirty="0"/>
          </a:p>
        </p:txBody>
      </p:sp>
    </p:spTree>
    <p:extLst>
      <p:ext uri="{BB962C8B-B14F-4D97-AF65-F5344CB8AC3E}">
        <p14:creationId xmlns:p14="http://schemas.microsoft.com/office/powerpoint/2010/main" val="411645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E0C7D97-3A18-4C21-A71F-18B33D2A1D0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0937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A583765-A92C-4BF4-95C6-61B877829E5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4646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Verdana" pitchFamily="34"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72A376">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2BB6A0F-B9B1-4AB3-92C3-440DFE150814}" type="slidenum">
              <a:rPr lang="en-US"/>
              <a:pPr>
                <a:defRPr/>
              </a:pPr>
              <a:t>‹#›</a:t>
            </a:fld>
            <a:endParaRPr lang="en-US" dirty="0"/>
          </a:p>
        </p:txBody>
      </p:sp>
    </p:spTree>
    <p:extLst>
      <p:ext uri="{BB962C8B-B14F-4D97-AF65-F5344CB8AC3E}">
        <p14:creationId xmlns:p14="http://schemas.microsoft.com/office/powerpoint/2010/main" val="198436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32AA197-DDED-40A2-A79C-175FC2D6DC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97649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B4A2F76-0ADC-442E-A9A2-2EFFCE70646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5172037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9BE81DB-84D9-46D6-9F94-D5DF8B53F8D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5413673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ED6DF1A-E46F-4171-9351-D4BF73A58DF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0238748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E36CEB79-042D-4457-BB8E-6F91D86FA54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0111205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1363F606-9D66-4626-8B07-A2801089177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6530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9EE51B8-4D87-417A-A6F8-32A001F1ECC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400338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32AA197-DDED-40A2-A79C-175FC2D6DCC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10726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white"/>
              </a:solidFill>
              <a:latin typeface="Verdana" pitchFamily="34" charset="0"/>
              <a:cs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white"/>
              </a:solidFill>
              <a:latin typeface="Verdana" pitchFamily="34"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8C7FBDC-61E1-45C4-8D5A-7F820EDA43E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8640648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E0C7D97-3A18-4C21-A71F-18B33D2A1D0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90079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A583765-A92C-4BF4-95C6-61B877829E5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1058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mtClean="0">
                <a:solidFill>
                  <a:prstClr val="black"/>
                </a:solidFill>
                <a:latin typeface="Verdana" pitchFamily="34" charset="0"/>
                <a:cs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72A376">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BFB4365-7F44-4A0E-8473-1AE638F96D6A}" type="slidenum">
              <a:rPr lang="en-US"/>
              <a:pPr>
                <a:defRPr/>
              </a:pPr>
              <a:t>‹#›</a:t>
            </a:fld>
            <a:endParaRPr lang="en-US" dirty="0"/>
          </a:p>
        </p:txBody>
      </p:sp>
    </p:spTree>
    <p:extLst>
      <p:ext uri="{BB962C8B-B14F-4D97-AF65-F5344CB8AC3E}">
        <p14:creationId xmlns:p14="http://schemas.microsoft.com/office/powerpoint/2010/main" val="1130233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9C46229-56A9-4CA9-A8A1-804AC9841EF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41123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0669536D-51B8-4C0D-9EC0-0B0B999C700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49526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DC501648-FC2E-40CC-8408-EB7F17BC6A8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97361962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AA6E89D6-1CD9-4531-958E-0154D8A53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864118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D5DBE55A-5C40-4C7B-AF54-DF48F5DBDF2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2128277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2A2A9633-BFA6-4ECF-B57D-8F7F3B56490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02267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B4A2F76-0ADC-442E-A9A2-2EFFCE70646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6724102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F305F35C-A761-4B21-84FD-50F64F635F4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169424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white"/>
              </a:solidFill>
              <a:latin typeface="Verdana" pitchFamily="34" charset="0"/>
              <a:cs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mtClean="0">
              <a:solidFill>
                <a:prstClr val="white"/>
              </a:solidFill>
              <a:latin typeface="Verdana" pitchFamily="34"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17EECFC9-3055-4C4A-81AD-EE4454034E9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18691731"/>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91D5525-623A-4B29-B01E-C924D1D00E2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90958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42B991C2-B552-4C70-994D-A425D95015A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4001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9BE81DB-84D9-46D6-9F94-D5DF8B53F8D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3847130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FED6DF1A-E46F-4171-9351-D4BF73A58DF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927566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E36CEB79-042D-4457-BB8E-6F91D86FA54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8118444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1363F606-9D66-4626-8B07-A2801089177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7144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9EE51B8-4D87-417A-A6F8-32A001F1ECC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889619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white"/>
              </a:solidFill>
              <a:latin typeface="Verdana" pitchFamily="34" charset="0"/>
              <a:cs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white"/>
              </a:solidFill>
              <a:latin typeface="Verdana" pitchFamily="34" charset="0"/>
              <a:cs typeface="Arial" charset="0"/>
            </a:endParaRPr>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8C7FBDC-61E1-45C4-8D5A-7F820EDA43E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708988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Verdana" pitchFamily="34"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charset="0"/>
              </a:defRPr>
            </a:lvl1pPr>
            <a:extLst/>
          </a:lstStyle>
          <a:p>
            <a:pPr fontAlgn="base">
              <a:spcBef>
                <a:spcPct val="0"/>
              </a:spcBef>
              <a:spcAft>
                <a:spcPct val="0"/>
              </a:spcAft>
              <a:defRPr/>
            </a:pPr>
            <a:endParaRPr lang="en-US">
              <a:solidFill>
                <a:prstClr val="black"/>
              </a:solidFill>
              <a:latin typeface="Verdana" pitchFamily="34"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charset="0"/>
              </a:defRPr>
            </a:lvl1pPr>
            <a:extLst/>
          </a:lstStyle>
          <a:p>
            <a:pPr fontAlgn="base">
              <a:spcBef>
                <a:spcPct val="0"/>
              </a:spcBef>
              <a:spcAft>
                <a:spcPct val="0"/>
              </a:spcAft>
              <a:defRPr/>
            </a:pPr>
            <a:endParaRPr lang="en-US">
              <a:solidFill>
                <a:prstClr val="black"/>
              </a:solidFill>
              <a:latin typeface="Verdana" pitchFamily="34"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Arial" charset="0"/>
              </a:defRPr>
            </a:lvl1pPr>
            <a:extLst/>
          </a:lstStyle>
          <a:p>
            <a:pPr fontAlgn="base">
              <a:spcBef>
                <a:spcPct val="0"/>
              </a:spcBef>
              <a:spcAft>
                <a:spcPct val="0"/>
              </a:spcAft>
              <a:defRPr/>
            </a:pPr>
            <a:fld id="{55E75877-FDF4-429C-AC4F-2274CD8AD26C}" type="slidenum">
              <a:rPr lang="en-US">
                <a:solidFill>
                  <a:prstClr val="black"/>
                </a:solidFill>
                <a:latin typeface="Verdana" pitchFamily="34" charset="0"/>
              </a:rPr>
              <a:pPr fontAlgn="base">
                <a:spcBef>
                  <a:spcPct val="0"/>
                </a:spcBef>
                <a:spcAft>
                  <a:spcPct val="0"/>
                </a:spcAft>
                <a:defRPr/>
              </a:pPr>
              <a:t>‹#›</a:t>
            </a:fld>
            <a:endParaRPr lang="en-US" dirty="0">
              <a:solidFill>
                <a:prstClr val="black"/>
              </a:solidFill>
              <a:latin typeface="Verdana" pitchFamily="34" charset="0"/>
            </a:endParaRPr>
          </a:p>
        </p:txBody>
      </p:sp>
    </p:spTree>
    <p:extLst>
      <p:ext uri="{BB962C8B-B14F-4D97-AF65-F5344CB8AC3E}">
        <p14:creationId xmlns:p14="http://schemas.microsoft.com/office/powerpoint/2010/main" val="464839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a:solidFill>
                <a:prstClr val="black"/>
              </a:solidFill>
              <a:latin typeface="Verdana" pitchFamily="34"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charset="0"/>
              </a:defRPr>
            </a:lvl1pPr>
            <a:extLst/>
          </a:lstStyle>
          <a:p>
            <a:pPr fontAlgn="base">
              <a:spcBef>
                <a:spcPct val="0"/>
              </a:spcBef>
              <a:spcAft>
                <a:spcPct val="0"/>
              </a:spcAft>
              <a:defRPr/>
            </a:pPr>
            <a:endParaRPr lang="en-US">
              <a:solidFill>
                <a:prstClr val="black"/>
              </a:solidFill>
              <a:latin typeface="Verdana" pitchFamily="34"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charset="0"/>
              </a:defRPr>
            </a:lvl1pPr>
            <a:extLst/>
          </a:lstStyle>
          <a:p>
            <a:pPr fontAlgn="base">
              <a:spcBef>
                <a:spcPct val="0"/>
              </a:spcBef>
              <a:spcAft>
                <a:spcPct val="0"/>
              </a:spcAft>
              <a:defRPr/>
            </a:pPr>
            <a:endParaRPr lang="en-US">
              <a:solidFill>
                <a:prstClr val="black"/>
              </a:solidFill>
              <a:latin typeface="Verdana" pitchFamily="34"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Arial" charset="0"/>
              </a:defRPr>
            </a:lvl1pPr>
            <a:extLst/>
          </a:lstStyle>
          <a:p>
            <a:pPr fontAlgn="base">
              <a:spcBef>
                <a:spcPct val="0"/>
              </a:spcBef>
              <a:spcAft>
                <a:spcPct val="0"/>
              </a:spcAft>
              <a:defRPr/>
            </a:pPr>
            <a:fld id="{55E75877-FDF4-429C-AC4F-2274CD8AD26C}" type="slidenum">
              <a:rPr lang="en-US">
                <a:solidFill>
                  <a:prstClr val="black"/>
                </a:solidFill>
                <a:latin typeface="Verdana" pitchFamily="34" charset="0"/>
              </a:rPr>
              <a:pPr fontAlgn="base">
                <a:spcBef>
                  <a:spcPct val="0"/>
                </a:spcBef>
                <a:spcAft>
                  <a:spcPct val="0"/>
                </a:spcAft>
                <a:defRPr/>
              </a:pPr>
              <a:t>‹#›</a:t>
            </a:fld>
            <a:endParaRPr lang="en-US" dirty="0">
              <a:solidFill>
                <a:prstClr val="black"/>
              </a:solidFill>
              <a:latin typeface="Verdana" pitchFamily="34" charset="0"/>
            </a:endParaRPr>
          </a:p>
        </p:txBody>
      </p:sp>
    </p:spTree>
    <p:extLst>
      <p:ext uri="{BB962C8B-B14F-4D97-AF65-F5344CB8AC3E}">
        <p14:creationId xmlns:p14="http://schemas.microsoft.com/office/powerpoint/2010/main" val="3244528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Verdana" pitchFamily="34" charset="0"/>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fontAlgn="base">
              <a:spcBef>
                <a:spcPct val="0"/>
              </a:spcBef>
              <a:spcAft>
                <a:spcPct val="0"/>
              </a:spcAft>
            </a:pPr>
            <a:endParaRPr lang="en-US" smtClean="0">
              <a:solidFill>
                <a:prstClr val="black"/>
              </a:solidFill>
              <a:latin typeface="Verdana" pitchFamily="34" charset="0"/>
              <a:cs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charset="0"/>
              </a:defRPr>
            </a:lvl1pPr>
            <a:extLst/>
          </a:lstStyle>
          <a:p>
            <a:pPr fontAlgn="base">
              <a:spcBef>
                <a:spcPct val="0"/>
              </a:spcBef>
              <a:spcAft>
                <a:spcPct val="0"/>
              </a:spcAft>
              <a:defRPr/>
            </a:pPr>
            <a:endParaRPr lang="en-US">
              <a:solidFill>
                <a:prstClr val="black"/>
              </a:solidFill>
              <a:latin typeface="Verdana" pitchFamily="34"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charset="0"/>
              </a:defRPr>
            </a:lvl1pPr>
            <a:extLst/>
          </a:lstStyle>
          <a:p>
            <a:pPr fontAlgn="base">
              <a:spcBef>
                <a:spcPct val="0"/>
              </a:spcBef>
              <a:spcAft>
                <a:spcPct val="0"/>
              </a:spcAft>
              <a:defRPr/>
            </a:pPr>
            <a:endParaRPr lang="en-US">
              <a:solidFill>
                <a:prstClr val="black"/>
              </a:solidFill>
              <a:latin typeface="Verdana" pitchFamily="34"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Arial" charset="0"/>
              </a:defRPr>
            </a:lvl1pPr>
            <a:extLst/>
          </a:lstStyle>
          <a:p>
            <a:pPr fontAlgn="base">
              <a:spcBef>
                <a:spcPct val="0"/>
              </a:spcBef>
              <a:spcAft>
                <a:spcPct val="0"/>
              </a:spcAft>
              <a:defRPr/>
            </a:pPr>
            <a:fld id="{492D665D-99CC-419A-91C7-445B22344FB0}" type="slidenum">
              <a:rPr lang="en-US">
                <a:solidFill>
                  <a:prstClr val="black"/>
                </a:solidFill>
                <a:latin typeface="Verdana" pitchFamily="34" charset="0"/>
              </a:rPr>
              <a:pPr fontAlgn="base">
                <a:spcBef>
                  <a:spcPct val="0"/>
                </a:spcBef>
                <a:spcAft>
                  <a:spcPct val="0"/>
                </a:spcAft>
                <a:defRPr/>
              </a:pPr>
              <a:t>‹#›</a:t>
            </a:fld>
            <a:endParaRPr lang="en-US" dirty="0">
              <a:solidFill>
                <a:prstClr val="black"/>
              </a:solidFill>
              <a:latin typeface="Verdana" pitchFamily="34" charset="0"/>
            </a:endParaRPr>
          </a:p>
        </p:txBody>
      </p:sp>
    </p:spTree>
    <p:extLst>
      <p:ext uri="{BB962C8B-B14F-4D97-AF65-F5344CB8AC3E}">
        <p14:creationId xmlns:p14="http://schemas.microsoft.com/office/powerpoint/2010/main" val="28892971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subTitle" idx="1"/>
          </p:nvPr>
        </p:nvSpPr>
        <p:spPr>
          <a:xfrm>
            <a:off x="685800" y="3429000"/>
            <a:ext cx="7772400" cy="1382713"/>
          </a:xfrm>
        </p:spPr>
        <p:txBody>
          <a:bodyPr/>
          <a:lstStyle/>
          <a:p>
            <a:pPr marR="0" eaLnBrk="1" hangingPunct="1">
              <a:lnSpc>
                <a:spcPct val="60000"/>
              </a:lnSpc>
            </a:pPr>
            <a:endParaRPr lang="en-US" altLang="en-US" sz="2400" dirty="0" smtClean="0">
              <a:latin typeface="Comic Sans MS" pitchFamily="66" charset="0"/>
            </a:endParaRPr>
          </a:p>
          <a:p>
            <a:pPr marR="0" eaLnBrk="1" hangingPunct="1">
              <a:lnSpc>
                <a:spcPct val="60000"/>
              </a:lnSpc>
            </a:pPr>
            <a:r>
              <a:rPr lang="en-US" altLang="en-US" sz="2400" dirty="0" smtClean="0">
                <a:latin typeface="Bookman Old Style" panose="02050604050505020204" pitchFamily="18" charset="0"/>
              </a:rPr>
              <a:t>Summary for RMS</a:t>
            </a:r>
          </a:p>
          <a:p>
            <a:pPr marR="0" eaLnBrk="1" hangingPunct="1">
              <a:lnSpc>
                <a:spcPct val="60000"/>
              </a:lnSpc>
            </a:pPr>
            <a:endParaRPr lang="en-US" altLang="en-US" sz="2400" dirty="0" smtClean="0">
              <a:latin typeface="Bookman Old Style" panose="02050604050505020204" pitchFamily="18" charset="0"/>
            </a:endParaRPr>
          </a:p>
          <a:p>
            <a:pPr marR="0" eaLnBrk="1" hangingPunct="1">
              <a:lnSpc>
                <a:spcPct val="60000"/>
              </a:lnSpc>
            </a:pPr>
            <a:r>
              <a:rPr lang="en-US" altLang="en-US" sz="2400" dirty="0" smtClean="0">
                <a:latin typeface="Bookman Old Style" panose="02050604050505020204" pitchFamily="18" charset="0"/>
              </a:rPr>
              <a:t>February 2, 2016</a:t>
            </a:r>
          </a:p>
          <a:p>
            <a:pPr marR="0" eaLnBrk="1" hangingPunct="1">
              <a:lnSpc>
                <a:spcPct val="60000"/>
              </a:lnSpc>
            </a:pPr>
            <a:endParaRPr lang="en-US" altLang="en-US" sz="2400" dirty="0" smtClean="0">
              <a:latin typeface="Comic Sans MS" pitchFamily="66" charset="0"/>
            </a:endParaRPr>
          </a:p>
          <a:p>
            <a:pPr marR="0" eaLnBrk="1" hangingPunct="1">
              <a:lnSpc>
                <a:spcPct val="60000"/>
              </a:lnSpc>
            </a:pPr>
            <a:endParaRPr lang="en-US" altLang="en-US" sz="2400" dirty="0" smtClean="0">
              <a:latin typeface="Comic Sans MS" pitchFamily="66" charset="0"/>
            </a:endParaRPr>
          </a:p>
          <a:p>
            <a:pPr marR="0" eaLnBrk="1" hangingPunct="1">
              <a:lnSpc>
                <a:spcPct val="60000"/>
              </a:lnSpc>
            </a:pPr>
            <a:endParaRPr lang="en-US" altLang="en-US" sz="2400" dirty="0" smtClean="0">
              <a:latin typeface="Comic Sans MS" pitchFamily="66" charset="0"/>
            </a:endParaRPr>
          </a:p>
          <a:p>
            <a:pPr marR="0" eaLnBrk="1" hangingPunct="1">
              <a:lnSpc>
                <a:spcPct val="60000"/>
              </a:lnSpc>
            </a:pPr>
            <a:endParaRPr lang="en-US" altLang="en-US" sz="2400" dirty="0" smtClean="0">
              <a:latin typeface="Comic Sans MS" pitchFamily="66" charset="0"/>
            </a:endParaRPr>
          </a:p>
          <a:p>
            <a:pPr marR="0" eaLnBrk="1" hangingPunct="1">
              <a:lnSpc>
                <a:spcPct val="60000"/>
              </a:lnSpc>
            </a:pPr>
            <a:endParaRPr lang="en-US" altLang="en-US" sz="2400" dirty="0" smtClean="0">
              <a:latin typeface="Comic Sans MS" pitchFamily="66" charset="0"/>
            </a:endParaRPr>
          </a:p>
          <a:p>
            <a:pPr marR="0" eaLnBrk="1" hangingPunct="1">
              <a:lnSpc>
                <a:spcPct val="60000"/>
              </a:lnSpc>
            </a:pPr>
            <a:r>
              <a:rPr lang="en-US" altLang="en-US" sz="2400" dirty="0" smtClean="0">
                <a:latin typeface="Comic Sans MS" pitchFamily="66" charset="0"/>
              </a:rPr>
              <a:t> </a:t>
            </a:r>
          </a:p>
        </p:txBody>
      </p:sp>
      <p:sp>
        <p:nvSpPr>
          <p:cNvPr id="17411" name="Text Box 5"/>
          <p:cNvSpPr txBox="1">
            <a:spLocks noChangeArrowheads="1"/>
          </p:cNvSpPr>
          <p:nvPr/>
        </p:nvSpPr>
        <p:spPr bwMode="auto">
          <a:xfrm>
            <a:off x="762000" y="1600200"/>
            <a:ext cx="754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fontAlgn="base" hangingPunct="1">
              <a:spcBef>
                <a:spcPct val="0"/>
              </a:spcBef>
              <a:spcAft>
                <a:spcPct val="0"/>
              </a:spcAft>
              <a:buClrTx/>
              <a:buSzTx/>
              <a:buFontTx/>
              <a:buNone/>
            </a:pPr>
            <a:endParaRPr lang="en-US" altLang="en-US" sz="2400" dirty="0">
              <a:solidFill>
                <a:srgbClr val="676A55"/>
              </a:solidFill>
              <a:cs typeface="Arial" charset="0"/>
            </a:endParaRPr>
          </a:p>
          <a:p>
            <a:pPr algn="ctr" eaLnBrk="1" fontAlgn="base" hangingPunct="1">
              <a:spcBef>
                <a:spcPct val="0"/>
              </a:spcBef>
              <a:spcAft>
                <a:spcPct val="0"/>
              </a:spcAft>
              <a:buClrTx/>
              <a:buSzTx/>
              <a:buFontTx/>
              <a:buNone/>
            </a:pPr>
            <a:endParaRPr lang="en-US" altLang="en-US" sz="2400" dirty="0">
              <a:solidFill>
                <a:srgbClr val="676A55"/>
              </a:solidFill>
              <a:cs typeface="Arial" charset="0"/>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 y="1616075"/>
            <a:ext cx="78835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743441"/>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90800"/>
            <a:ext cx="3733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pPr marL="109537" indent="0">
              <a:buFont typeface="Wingdings 3" pitchFamily="18" charset="2"/>
              <a:buNone/>
              <a:defRPr/>
            </a:pPr>
            <a:r>
              <a:rPr lang="en-US" sz="2000" b="1" u="sng" dirty="0" smtClean="0">
                <a:latin typeface="Comic Sans MS" panose="030F0702030302020204" pitchFamily="66" charset="0"/>
              </a:rPr>
              <a:t>2015 Goals</a:t>
            </a:r>
          </a:p>
          <a:p>
            <a:pPr>
              <a:defRPr/>
            </a:pPr>
            <a:r>
              <a:rPr lang="en-US" sz="2000" dirty="0" smtClean="0">
                <a:latin typeface="Comic Sans MS" panose="030F0702030302020204" pitchFamily="66" charset="0"/>
              </a:rPr>
              <a:t>Approval and implementation of RMGRR – Revision to Customer Rescission Completion Timeline</a:t>
            </a:r>
          </a:p>
          <a:p>
            <a:pPr>
              <a:defRPr/>
            </a:pPr>
            <a:endParaRPr lang="en-US" sz="2000" dirty="0" smtClean="0">
              <a:latin typeface="Comic Sans MS" panose="030F0702030302020204" pitchFamily="66" charset="0"/>
            </a:endParaRPr>
          </a:p>
          <a:p>
            <a:pPr>
              <a:defRPr/>
            </a:pPr>
            <a:r>
              <a:rPr lang="en-US" sz="2000" dirty="0" smtClean="0">
                <a:latin typeface="Comic Sans MS" panose="030F0702030302020204" pitchFamily="66" charset="0"/>
              </a:rPr>
              <a:t>Transition on-going responsibilities to Texas Data Transport Working Group (TDTWG)</a:t>
            </a:r>
          </a:p>
          <a:p>
            <a:pPr>
              <a:defRPr/>
            </a:pPr>
            <a:endParaRPr lang="en-US" sz="2000" dirty="0" smtClean="0">
              <a:latin typeface="Comic Sans MS" panose="030F0702030302020204" pitchFamily="66" charset="0"/>
            </a:endParaRPr>
          </a:p>
          <a:p>
            <a:pPr>
              <a:defRPr/>
            </a:pPr>
            <a:r>
              <a:rPr lang="en-US" sz="2000" dirty="0" smtClean="0">
                <a:latin typeface="Comic Sans MS" panose="030F0702030302020204" pitchFamily="66" charset="0"/>
              </a:rPr>
              <a:t>‘</a:t>
            </a:r>
            <a:r>
              <a:rPr lang="en-US" sz="2000" dirty="0" err="1" smtClean="0">
                <a:latin typeface="Comic Sans MS" panose="030F0702030302020204" pitchFamily="66" charset="0"/>
              </a:rPr>
              <a:t>Sunsetting</a:t>
            </a:r>
            <a:r>
              <a:rPr lang="en-US" sz="2000" dirty="0" smtClean="0">
                <a:latin typeface="Comic Sans MS" panose="030F0702030302020204" pitchFamily="66" charset="0"/>
              </a:rPr>
              <a:t>’ of Task Force</a:t>
            </a:r>
          </a:p>
          <a:p>
            <a:pPr marL="109537" indent="0">
              <a:buFont typeface="Wingdings 3" pitchFamily="18" charset="2"/>
              <a:buNone/>
              <a:defRPr/>
            </a:pPr>
            <a:endParaRPr lang="en-US" sz="2000" dirty="0">
              <a:latin typeface="Comic Sans MS" panose="030F0702030302020204" pitchFamily="66" charset="0"/>
            </a:endParaRPr>
          </a:p>
          <a:p>
            <a:pPr marL="109537" indent="0">
              <a:buFont typeface="Wingdings 3" pitchFamily="18" charset="2"/>
              <a:buNone/>
              <a:defRPr/>
            </a:pPr>
            <a:endParaRPr lang="en-US" sz="2000" dirty="0" smtClean="0">
              <a:latin typeface="Comic Sans MS" panose="030F0702030302020204" pitchFamily="66" charset="0"/>
            </a:endParaRPr>
          </a:p>
          <a:p>
            <a:pPr>
              <a:defRPr/>
            </a:pPr>
            <a:endParaRPr lang="en-US" sz="2000" b="1" u="sng" dirty="0">
              <a:latin typeface="Comic Sans MS" panose="030F0702030302020204" pitchFamily="66" charset="0"/>
            </a:endParaRPr>
          </a:p>
          <a:p>
            <a:pPr marL="109537" indent="0">
              <a:buFont typeface="Wingdings 3" pitchFamily="18" charset="2"/>
              <a:buNone/>
              <a:defRPr/>
            </a:pPr>
            <a:endParaRPr lang="en-US" sz="2000" b="1" u="sng" dirty="0">
              <a:latin typeface="Comic Sans MS" panose="030F0702030302020204" pitchFamily="66" charset="0"/>
            </a:endParaRPr>
          </a:p>
        </p:txBody>
      </p:sp>
      <p:sp>
        <p:nvSpPr>
          <p:cNvPr id="3" name="Title 2"/>
          <p:cNvSpPr>
            <a:spLocks noGrp="1"/>
          </p:cNvSpPr>
          <p:nvPr>
            <p:ph type="title"/>
          </p:nvPr>
        </p:nvSpPr>
        <p:spPr/>
        <p:txBody>
          <a:bodyPr>
            <a:normAutofit/>
          </a:bodyPr>
          <a:lstStyle/>
          <a:p>
            <a:pPr>
              <a:defRPr/>
            </a:pPr>
            <a:r>
              <a:rPr lang="en-US" dirty="0" smtClean="0">
                <a:latin typeface="Comic Sans MS" panose="030F0702030302020204" pitchFamily="66" charset="0"/>
              </a:rPr>
              <a:t>MTTF Goals 2015</a:t>
            </a:r>
            <a:endParaRPr lang="en-US" dirty="0">
              <a:latin typeface="Comic Sans MS" panose="030F0702030302020204" pitchFamily="66" charset="0"/>
            </a:endParaRPr>
          </a:p>
        </p:txBody>
      </p:sp>
    </p:spTree>
    <p:extLst>
      <p:ext uri="{BB962C8B-B14F-4D97-AF65-F5344CB8AC3E}">
        <p14:creationId xmlns:p14="http://schemas.microsoft.com/office/powerpoint/2010/main" val="101600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2"/>
          </a:xfrm>
        </p:spPr>
        <p:txBody>
          <a:bodyPr/>
          <a:lstStyle/>
          <a:p>
            <a:r>
              <a:rPr lang="en-US" b="1" u="sng" dirty="0" smtClean="0">
                <a:latin typeface="Comic Sans MS" panose="030F0702030302020204" pitchFamily="66" charset="0"/>
              </a:rPr>
              <a:t>RMGRR 129</a:t>
            </a:r>
            <a:r>
              <a:rPr lang="en-US" b="1" dirty="0" smtClean="0">
                <a:latin typeface="Comic Sans MS" panose="030F0702030302020204" pitchFamily="66" charset="0"/>
              </a:rPr>
              <a:t> – </a:t>
            </a:r>
            <a:r>
              <a:rPr lang="en-US" b="1" i="1" dirty="0" smtClean="0">
                <a:solidFill>
                  <a:srgbClr val="00B050"/>
                </a:solidFill>
                <a:latin typeface="Comic Sans MS" panose="030F0702030302020204" pitchFamily="66" charset="0"/>
              </a:rPr>
              <a:t>Revision to Customer Rescission Completion Timeline </a:t>
            </a:r>
            <a:r>
              <a:rPr lang="en-US" sz="2000" b="1" i="1" dirty="0" smtClean="0">
                <a:latin typeface="Comic Sans MS" panose="030F0702030302020204" pitchFamily="66" charset="0"/>
              </a:rPr>
              <a:t>– </a:t>
            </a:r>
            <a:r>
              <a:rPr lang="en-US" sz="2000" dirty="0" smtClean="0">
                <a:latin typeface="Comic Sans MS" panose="030F0702030302020204" pitchFamily="66" charset="0"/>
              </a:rPr>
              <a:t>accelerated the timeline for CRs to complete a customer rescission MT issue after a switch transaction.  </a:t>
            </a:r>
            <a:endParaRPr lang="en-US" b="1" i="1" u="sng" dirty="0">
              <a:latin typeface="Comic Sans MS" panose="030F0702030302020204" pitchFamily="66" charset="0"/>
            </a:endParaRPr>
          </a:p>
          <a:p>
            <a:r>
              <a:rPr lang="en-US" b="1" u="sng" dirty="0" smtClean="0">
                <a:latin typeface="Comic Sans MS" panose="030F0702030302020204" pitchFamily="66" charset="0"/>
              </a:rPr>
              <a:t>RMGRR 131</a:t>
            </a:r>
            <a:r>
              <a:rPr lang="en-US" b="1" dirty="0" smtClean="0">
                <a:latin typeface="Comic Sans MS" panose="030F0702030302020204" pitchFamily="66" charset="0"/>
              </a:rPr>
              <a:t> – </a:t>
            </a:r>
            <a:r>
              <a:rPr lang="en-US" b="1" i="1" dirty="0" smtClean="0">
                <a:solidFill>
                  <a:srgbClr val="00B050"/>
                </a:solidFill>
                <a:latin typeface="Comic Sans MS" panose="030F0702030302020204" pitchFamily="66" charset="0"/>
              </a:rPr>
              <a:t>Guidelines for Notification of Invoice Dispute </a:t>
            </a:r>
            <a:r>
              <a:rPr lang="en-US" sz="2000" b="1" i="1" dirty="0" smtClean="0">
                <a:latin typeface="Comic Sans MS" panose="030F0702030302020204" pitchFamily="66" charset="0"/>
              </a:rPr>
              <a:t>– </a:t>
            </a:r>
            <a:r>
              <a:rPr lang="en-US" sz="2000" dirty="0" smtClean="0">
                <a:latin typeface="Comic Sans MS" panose="030F0702030302020204" pitchFamily="66" charset="0"/>
              </a:rPr>
              <a:t>aligned RMG with current market practices of utilizing </a:t>
            </a:r>
            <a:r>
              <a:rPr lang="en-US" sz="2000" dirty="0" err="1" smtClean="0">
                <a:latin typeface="Comic Sans MS" panose="030F0702030302020204" pitchFamily="66" charset="0"/>
              </a:rPr>
              <a:t>MarkeTrak</a:t>
            </a:r>
            <a:r>
              <a:rPr lang="en-US" sz="2000" dirty="0" smtClean="0">
                <a:latin typeface="Comic Sans MS" panose="030F0702030302020204" pitchFamily="66" charset="0"/>
              </a:rPr>
              <a:t> tool for invoice disputes</a:t>
            </a:r>
            <a:endParaRPr lang="en-US" b="1" i="1" u="sng" dirty="0">
              <a:solidFill>
                <a:srgbClr val="00B050"/>
              </a:solidFill>
              <a:latin typeface="Comic Sans MS" panose="030F0702030302020204" pitchFamily="66" charset="0"/>
            </a:endParaRPr>
          </a:p>
          <a:p>
            <a:r>
              <a:rPr lang="en-US" b="1" u="sng" dirty="0" smtClean="0">
                <a:latin typeface="Comic Sans MS" panose="030F0702030302020204" pitchFamily="66" charset="0"/>
              </a:rPr>
              <a:t>RMGRR 133</a:t>
            </a:r>
            <a:r>
              <a:rPr lang="en-US" b="1" dirty="0" smtClean="0">
                <a:latin typeface="Comic Sans MS" panose="030F0702030302020204" pitchFamily="66" charset="0"/>
              </a:rPr>
              <a:t> - </a:t>
            </a:r>
            <a:r>
              <a:rPr lang="en-US" b="1" i="1" dirty="0" smtClean="0">
                <a:solidFill>
                  <a:srgbClr val="00B050"/>
                </a:solidFill>
                <a:latin typeface="Comic Sans MS" panose="030F0702030302020204" pitchFamily="66" charset="0"/>
              </a:rPr>
              <a:t>Clarification of Inadvertent Gain Valid Reject Reasons</a:t>
            </a:r>
            <a:r>
              <a:rPr lang="en-US" b="1" dirty="0" smtClean="0">
                <a:latin typeface="Comic Sans MS" panose="030F0702030302020204" pitchFamily="66" charset="0"/>
              </a:rPr>
              <a:t> </a:t>
            </a:r>
            <a:r>
              <a:rPr lang="en-US" sz="2000" b="1" dirty="0" smtClean="0">
                <a:latin typeface="Comic Sans MS" panose="030F0702030302020204" pitchFamily="66" charset="0"/>
              </a:rPr>
              <a:t>– </a:t>
            </a:r>
            <a:r>
              <a:rPr lang="en-US" sz="2000" dirty="0" smtClean="0">
                <a:latin typeface="Comic Sans MS" panose="030F0702030302020204" pitchFamily="66" charset="0"/>
              </a:rPr>
              <a:t>minimize confusion of the valid reject reason to improve resolution time for IAG </a:t>
            </a:r>
            <a:r>
              <a:rPr lang="en-US" sz="2000" dirty="0" err="1" smtClean="0">
                <a:latin typeface="Comic Sans MS" panose="030F0702030302020204" pitchFamily="66" charset="0"/>
              </a:rPr>
              <a:t>MTs.</a:t>
            </a:r>
            <a:r>
              <a:rPr lang="en-US" sz="2000" dirty="0" smtClean="0">
                <a:latin typeface="Comic Sans MS" panose="030F0702030302020204" pitchFamily="66" charset="0"/>
              </a:rPr>
              <a:t> Specifically, a Gaining CR may submit a MT when they do not have an agreement w/ the Customer.  The Losing CR (who has an agreement) should regain the Customer even if the Customer indicates their REP of choice is not the Losing CR.</a:t>
            </a:r>
            <a:endParaRPr lang="en-US" b="1" dirty="0">
              <a:latin typeface="Comic Sans MS" panose="030F0702030302020204" pitchFamily="66" charset="0"/>
            </a:endParaRPr>
          </a:p>
        </p:txBody>
      </p:sp>
      <p:sp>
        <p:nvSpPr>
          <p:cNvPr id="3" name="Title 2"/>
          <p:cNvSpPr>
            <a:spLocks noGrp="1"/>
          </p:cNvSpPr>
          <p:nvPr>
            <p:ph type="title"/>
          </p:nvPr>
        </p:nvSpPr>
        <p:spPr/>
        <p:txBody>
          <a:bodyPr/>
          <a:lstStyle/>
          <a:p>
            <a:r>
              <a:rPr lang="en-US" dirty="0" smtClean="0">
                <a:latin typeface="Comic Sans MS" panose="030F0702030302020204" pitchFamily="66" charset="0"/>
              </a:rPr>
              <a:t>MTTF Accomplishments 2015</a:t>
            </a:r>
            <a:endParaRPr lang="en-US" dirty="0">
              <a:latin typeface="Comic Sans MS" panose="030F0702030302020204" pitchFamily="66" charset="0"/>
            </a:endParaRPr>
          </a:p>
        </p:txBody>
      </p:sp>
    </p:spTree>
    <p:extLst>
      <p:ext uri="{BB962C8B-B14F-4D97-AF65-F5344CB8AC3E}">
        <p14:creationId xmlns:p14="http://schemas.microsoft.com/office/powerpoint/2010/main" val="12440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458200" cy="4525962"/>
          </a:xfrm>
        </p:spPr>
        <p:txBody>
          <a:bodyPr/>
          <a:lstStyle/>
          <a:p>
            <a:r>
              <a:rPr lang="en-US" b="1" u="sng" dirty="0" smtClean="0">
                <a:latin typeface="Comic Sans MS" panose="030F0702030302020204" pitchFamily="66" charset="0"/>
              </a:rPr>
              <a:t>Inadvertent Gain (IAG) Training Roadshow</a:t>
            </a:r>
            <a:r>
              <a:rPr lang="en-US" dirty="0" smtClean="0">
                <a:latin typeface="Comic Sans MS" panose="030F0702030302020204" pitchFamily="66" charset="0"/>
              </a:rPr>
              <a:t> – </a:t>
            </a:r>
            <a:r>
              <a:rPr lang="en-US" sz="2000" dirty="0" smtClean="0">
                <a:latin typeface="Comic Sans MS" panose="030F0702030302020204" pitchFamily="66" charset="0"/>
              </a:rPr>
              <a:t>successfully developed, facilitated, and presented an IAG roadshow in Austin, Houston, and Dallas with the following participation…</a:t>
            </a:r>
          </a:p>
          <a:p>
            <a:endParaRPr lang="en-US" b="1" u="sng" dirty="0" smtClean="0">
              <a:latin typeface="Comic Sans MS" panose="030F0702030302020204" pitchFamily="66" charset="0"/>
            </a:endParaRPr>
          </a:p>
          <a:p>
            <a:endParaRPr lang="en-US" b="1" u="sng" dirty="0">
              <a:latin typeface="Comic Sans MS" panose="030F0702030302020204" pitchFamily="66" charset="0"/>
            </a:endParaRPr>
          </a:p>
          <a:p>
            <a:endParaRPr lang="en-US" b="1" u="sng" dirty="0" smtClean="0">
              <a:latin typeface="Comic Sans MS" panose="030F0702030302020204" pitchFamily="66" charset="0"/>
            </a:endParaRPr>
          </a:p>
          <a:p>
            <a:endParaRPr lang="en-US" b="1" u="sng" dirty="0">
              <a:latin typeface="Comic Sans MS" panose="030F0702030302020204" pitchFamily="66" charset="0"/>
            </a:endParaRPr>
          </a:p>
          <a:p>
            <a:endParaRPr lang="en-US" b="1" u="sng" dirty="0">
              <a:latin typeface="Comic Sans MS" panose="030F0702030302020204" pitchFamily="66" charset="0"/>
            </a:endParaRPr>
          </a:p>
          <a:p>
            <a:r>
              <a:rPr lang="en-US" b="1" u="sng" dirty="0" err="1" smtClean="0">
                <a:latin typeface="Comic Sans MS" panose="030F0702030302020204" pitchFamily="66" charset="0"/>
              </a:rPr>
              <a:t>MarkeTrak</a:t>
            </a:r>
            <a:r>
              <a:rPr lang="en-US" b="1" u="sng" dirty="0" smtClean="0">
                <a:latin typeface="Comic Sans MS" panose="030F0702030302020204" pitchFamily="66" charset="0"/>
              </a:rPr>
              <a:t> Subtypes Quick Reference matrix</a:t>
            </a:r>
            <a:r>
              <a:rPr lang="en-US" sz="2000" dirty="0" smtClean="0">
                <a:latin typeface="Comic Sans MS" panose="030F0702030302020204" pitchFamily="66" charset="0"/>
              </a:rPr>
              <a:t> – developed a listing of all MT subtypes by Category, Subtype, Use, Submitter, and associated reference in the User’s Guide</a:t>
            </a:r>
            <a:endParaRPr lang="en-US" b="1" u="sng" dirty="0">
              <a:latin typeface="Comic Sans MS" panose="030F0702030302020204" pitchFamily="66" charset="0"/>
            </a:endParaRPr>
          </a:p>
        </p:txBody>
      </p:sp>
      <p:sp>
        <p:nvSpPr>
          <p:cNvPr id="3" name="Title 2"/>
          <p:cNvSpPr>
            <a:spLocks noGrp="1"/>
          </p:cNvSpPr>
          <p:nvPr>
            <p:ph type="title"/>
          </p:nvPr>
        </p:nvSpPr>
        <p:spPr/>
        <p:txBody>
          <a:bodyPr/>
          <a:lstStyle/>
          <a:p>
            <a:r>
              <a:rPr lang="en-US" dirty="0" smtClean="0">
                <a:latin typeface="Comic Sans MS" panose="030F0702030302020204" pitchFamily="66" charset="0"/>
              </a:rPr>
              <a:t>MTTF Accomplishments 2015</a:t>
            </a:r>
            <a:endParaRPr lang="en-US"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3465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xrnr\AppData\Local\Microsoft\Windows\Temporary Internet Files\Content.IE5\LN34OG4Q\large-Check-Mark-Sign-166.6-426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495800"/>
            <a:ext cx="3600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err="1">
                <a:latin typeface="Comic Sans MS" panose="030F0702030302020204" pitchFamily="66" charset="0"/>
              </a:rPr>
              <a:t>MarkeTrak</a:t>
            </a:r>
            <a:r>
              <a:rPr lang="en-US" b="1" u="sng" dirty="0">
                <a:latin typeface="Comic Sans MS" panose="030F0702030302020204" pitchFamily="66" charset="0"/>
              </a:rPr>
              <a:t> issues – Premature closing of IGL/Rescission Subtypes – </a:t>
            </a:r>
            <a:r>
              <a:rPr lang="en-US" u="sng" dirty="0">
                <a:latin typeface="Comic Sans MS" panose="030F0702030302020204" pitchFamily="66" charset="0"/>
              </a:rPr>
              <a:t>review of Serena </a:t>
            </a:r>
            <a:r>
              <a:rPr lang="en-US" u="sng" dirty="0" smtClean="0">
                <a:latin typeface="Comic Sans MS" panose="030F0702030302020204" pitchFamily="66" charset="0"/>
              </a:rPr>
              <a:t>upgrade </a:t>
            </a:r>
            <a:r>
              <a:rPr lang="en-US" sz="2000" dirty="0" smtClean="0">
                <a:latin typeface="Comic Sans MS" panose="030F0702030302020204" pitchFamily="66" charset="0"/>
              </a:rPr>
              <a:t>- As a result of root cause analysis of the February issues where the “clock” for auto-closure was changing from 15 days to 15 minutes, it was noted MT Serena version was not using the most current version.  MTTF evaluated the options and recommended an upgrade be reviewed again in 6 – 12 months.</a:t>
            </a:r>
          </a:p>
          <a:p>
            <a:endParaRPr lang="en-US" b="1" u="sng" dirty="0">
              <a:latin typeface="Comic Sans MS" panose="030F0702030302020204" pitchFamily="66" charset="0"/>
            </a:endParaRPr>
          </a:p>
          <a:p>
            <a:r>
              <a:rPr lang="en-US" b="1" u="sng" dirty="0" err="1">
                <a:latin typeface="Comic Sans MS" panose="030F0702030302020204" pitchFamily="66" charset="0"/>
              </a:rPr>
              <a:t>MarkeTrak</a:t>
            </a:r>
            <a:r>
              <a:rPr lang="en-US" b="1" u="sng" dirty="0">
                <a:latin typeface="Comic Sans MS" panose="030F0702030302020204" pitchFamily="66" charset="0"/>
              </a:rPr>
              <a:t> SLO </a:t>
            </a:r>
            <a:r>
              <a:rPr lang="en-US" b="1" u="sng" dirty="0" smtClean="0">
                <a:latin typeface="Comic Sans MS" panose="030F0702030302020204" pitchFamily="66" charset="0"/>
              </a:rPr>
              <a:t>results </a:t>
            </a:r>
            <a:r>
              <a:rPr lang="en-US" sz="2000" dirty="0" smtClean="0">
                <a:latin typeface="Comic Sans MS" panose="030F0702030302020204" pitchFamily="66" charset="0"/>
              </a:rPr>
              <a:t>– MTTF, ERCOT, and API Users (CenterPoint and </a:t>
            </a:r>
            <a:r>
              <a:rPr lang="en-US" sz="2000" dirty="0" err="1" smtClean="0">
                <a:latin typeface="Comic Sans MS" panose="030F0702030302020204" pitchFamily="66" charset="0"/>
              </a:rPr>
              <a:t>Oncor</a:t>
            </a:r>
            <a:r>
              <a:rPr lang="en-US" sz="2000" dirty="0" smtClean="0">
                <a:latin typeface="Comic Sans MS" panose="030F0702030302020204" pitchFamily="66" charset="0"/>
              </a:rPr>
              <a:t>) worked to establish new SLOs that were more reflective of actual response times experienced.</a:t>
            </a:r>
            <a:endParaRPr lang="en-US" b="1" u="sng" dirty="0">
              <a:latin typeface="Comic Sans MS" panose="030F0702030302020204" pitchFamily="66" charset="0"/>
            </a:endParaRPr>
          </a:p>
          <a:p>
            <a:endParaRPr lang="en-US" b="1" u="sng" dirty="0">
              <a:latin typeface="Comic Sans MS" panose="030F0702030302020204" pitchFamily="66" charset="0"/>
            </a:endParaRPr>
          </a:p>
        </p:txBody>
      </p:sp>
      <p:sp>
        <p:nvSpPr>
          <p:cNvPr id="3" name="Title 2"/>
          <p:cNvSpPr>
            <a:spLocks noGrp="1"/>
          </p:cNvSpPr>
          <p:nvPr>
            <p:ph type="title"/>
          </p:nvPr>
        </p:nvSpPr>
        <p:spPr/>
        <p:txBody>
          <a:bodyPr/>
          <a:lstStyle/>
          <a:p>
            <a:r>
              <a:rPr lang="en-US" dirty="0" smtClean="0">
                <a:latin typeface="Comic Sans MS" panose="030F0702030302020204" pitchFamily="66" charset="0"/>
              </a:rPr>
              <a:t>MTTF Accomplishments 2015</a:t>
            </a:r>
            <a:endParaRPr lang="en-US" dirty="0">
              <a:latin typeface="Comic Sans MS" panose="030F0702030302020204" pitchFamily="66" charset="0"/>
            </a:endParaRPr>
          </a:p>
        </p:txBody>
      </p:sp>
    </p:spTree>
    <p:extLst>
      <p:ext uri="{BB962C8B-B14F-4D97-AF65-F5344CB8AC3E}">
        <p14:creationId xmlns:p14="http://schemas.microsoft.com/office/powerpoint/2010/main" val="345375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976" y="2895600"/>
            <a:ext cx="5060024" cy="378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r>
              <a:rPr lang="en-US" b="1" u="sng" dirty="0" smtClean="0">
                <a:latin typeface="Comic Sans MS" panose="030F0702030302020204" pitchFamily="66" charset="0"/>
              </a:rPr>
              <a:t>New Inadvertent Gain Reporting – Impact by REP </a:t>
            </a:r>
            <a:r>
              <a:rPr lang="en-US" dirty="0" smtClean="0">
                <a:latin typeface="Comic Sans MS" panose="030F0702030302020204" pitchFamily="66" charset="0"/>
              </a:rPr>
              <a:t>- </a:t>
            </a:r>
            <a:r>
              <a:rPr lang="en-US" sz="2000" dirty="0" smtClean="0">
                <a:latin typeface="Comic Sans MS" panose="030F0702030302020204" pitchFamily="66" charset="0"/>
              </a:rPr>
              <a:t>developed new reporting format offering visibility on IGL and Rescission causing REPs market-wide, establishing a “goal” of &gt;1% of IGLs to total monthly enrollments</a:t>
            </a:r>
            <a:endParaRPr lang="en-US" b="1" u="sng" dirty="0" smtClean="0">
              <a:latin typeface="Comic Sans MS" panose="030F0702030302020204" pitchFamily="66" charset="0"/>
            </a:endParaRPr>
          </a:p>
          <a:p>
            <a:endParaRPr lang="en-US" b="1" u="sng" dirty="0">
              <a:latin typeface="Comic Sans MS" panose="030F0702030302020204" pitchFamily="66" charset="0"/>
            </a:endParaRPr>
          </a:p>
        </p:txBody>
      </p:sp>
      <p:sp>
        <p:nvSpPr>
          <p:cNvPr id="3" name="Title 2"/>
          <p:cNvSpPr>
            <a:spLocks noGrp="1"/>
          </p:cNvSpPr>
          <p:nvPr>
            <p:ph type="title"/>
          </p:nvPr>
        </p:nvSpPr>
        <p:spPr/>
        <p:txBody>
          <a:bodyPr/>
          <a:lstStyle/>
          <a:p>
            <a:r>
              <a:rPr lang="en-US" dirty="0" smtClean="0">
                <a:latin typeface="Comic Sans MS" panose="030F0702030302020204" pitchFamily="66" charset="0"/>
              </a:rPr>
              <a:t>MTTF Accomplishments 2015</a:t>
            </a:r>
            <a:endParaRPr lang="en-US" dirty="0">
              <a:latin typeface="Comic Sans MS" panose="030F0702030302020204" pitchFamily="66" charset="0"/>
            </a:endParaRPr>
          </a:p>
        </p:txBody>
      </p:sp>
    </p:spTree>
    <p:extLst>
      <p:ext uri="{BB962C8B-B14F-4D97-AF65-F5344CB8AC3E}">
        <p14:creationId xmlns:p14="http://schemas.microsoft.com/office/powerpoint/2010/main" val="354076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latin typeface="Comic Sans MS" panose="030F0702030302020204" pitchFamily="66" charset="0"/>
              </a:rPr>
              <a:t>Switch Hold Review </a:t>
            </a:r>
            <a:r>
              <a:rPr lang="en-US" sz="2000" dirty="0" smtClean="0">
                <a:latin typeface="Comic Sans MS" panose="030F0702030302020204" pitchFamily="66" charset="0"/>
              </a:rPr>
              <a:t>– evaluated the current switch hold process and provided a list of issues for further review at TDTMS</a:t>
            </a:r>
            <a:endParaRPr lang="en-US" b="1" u="sng" dirty="0" smtClean="0">
              <a:latin typeface="Comic Sans MS" panose="030F0702030302020204" pitchFamily="66" charset="0"/>
            </a:endParaRPr>
          </a:p>
          <a:p>
            <a:endParaRPr lang="en-US" b="1" u="sng" dirty="0">
              <a:latin typeface="Comic Sans MS" panose="030F0702030302020204" pitchFamily="66" charset="0"/>
            </a:endParaRPr>
          </a:p>
          <a:p>
            <a:r>
              <a:rPr lang="en-US" b="1" u="sng" dirty="0" smtClean="0">
                <a:latin typeface="Comic Sans MS" panose="030F0702030302020204" pitchFamily="66" charset="0"/>
              </a:rPr>
              <a:t>Service Level Agreements for </a:t>
            </a:r>
            <a:r>
              <a:rPr lang="en-US" b="1" u="sng" dirty="0" err="1" smtClean="0">
                <a:latin typeface="Comic Sans MS" panose="030F0702030302020204" pitchFamily="66" charset="0"/>
              </a:rPr>
              <a:t>MarkeTraks</a:t>
            </a:r>
            <a:r>
              <a:rPr lang="en-US" b="1" u="sng" dirty="0" smtClean="0">
                <a:latin typeface="Comic Sans MS" panose="030F0702030302020204" pitchFamily="66" charset="0"/>
              </a:rPr>
              <a:t> </a:t>
            </a:r>
            <a:r>
              <a:rPr lang="en-US" sz="2000" dirty="0" smtClean="0">
                <a:latin typeface="Comic Sans MS" panose="030F0702030302020204" pitchFamily="66" charset="0"/>
              </a:rPr>
              <a:t>– revisited the SLAs for subtypes in an effort to increase transparency in the market.  Metrics were requested of ERCOT for further evaluation by TDTMS</a:t>
            </a:r>
            <a:endParaRPr lang="en-US" b="1" u="sng" dirty="0" smtClean="0">
              <a:latin typeface="Comic Sans MS" panose="030F0702030302020204" pitchFamily="66" charset="0"/>
            </a:endParaRPr>
          </a:p>
          <a:p>
            <a:endParaRPr lang="en-US" b="1" u="sng" dirty="0">
              <a:latin typeface="Comic Sans MS" panose="030F0702030302020204" pitchFamily="66" charset="0"/>
            </a:endParaRPr>
          </a:p>
          <a:p>
            <a:r>
              <a:rPr lang="en-US" b="1" u="sng" dirty="0" smtClean="0">
                <a:latin typeface="Comic Sans MS" panose="030F0702030302020204" pitchFamily="66" charset="0"/>
              </a:rPr>
              <a:t>Transfer of key documents to TDTMS </a:t>
            </a:r>
            <a:endParaRPr lang="en-US" b="1" u="sng" dirty="0">
              <a:latin typeface="Comic Sans MS" panose="030F0702030302020204" pitchFamily="66" charset="0"/>
            </a:endParaRPr>
          </a:p>
        </p:txBody>
      </p:sp>
      <p:sp>
        <p:nvSpPr>
          <p:cNvPr id="3" name="Title 2"/>
          <p:cNvSpPr>
            <a:spLocks noGrp="1"/>
          </p:cNvSpPr>
          <p:nvPr>
            <p:ph type="title"/>
          </p:nvPr>
        </p:nvSpPr>
        <p:spPr/>
        <p:txBody>
          <a:bodyPr/>
          <a:lstStyle/>
          <a:p>
            <a:r>
              <a:rPr lang="en-US" dirty="0" smtClean="0">
                <a:latin typeface="Comic Sans MS" panose="030F0702030302020204" pitchFamily="66" charset="0"/>
              </a:rPr>
              <a:t>MTTF Accomplishments 2015</a:t>
            </a:r>
            <a:endParaRPr lang="en-US" dirty="0">
              <a:latin typeface="Comic Sans MS" panose="030F0702030302020204" pitchFamily="66" charset="0"/>
            </a:endParaRPr>
          </a:p>
        </p:txBody>
      </p:sp>
    </p:spTree>
    <p:extLst>
      <p:ext uri="{BB962C8B-B14F-4D97-AF65-F5344CB8AC3E}">
        <p14:creationId xmlns:p14="http://schemas.microsoft.com/office/powerpoint/2010/main" val="156152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95400"/>
            <a:ext cx="5394325" cy="382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8" name="Rectangle 2"/>
          <p:cNvSpPr>
            <a:spLocks noGrp="1" noChangeArrowheads="1"/>
          </p:cNvSpPr>
          <p:nvPr>
            <p:ph type="title"/>
          </p:nvPr>
        </p:nvSpPr>
        <p:spPr/>
        <p:txBody>
          <a:bodyPr>
            <a:normAutofit/>
          </a:bodyPr>
          <a:lstStyle/>
          <a:p>
            <a:pPr algn="ctr" eaLnBrk="1" fontAlgn="auto" hangingPunct="1">
              <a:spcAft>
                <a:spcPts val="0"/>
              </a:spcAft>
              <a:defRPr/>
            </a:pPr>
            <a:r>
              <a:rPr lang="en-US" dirty="0">
                <a:latin typeface="Comic Sans MS" panose="030F0702030302020204" pitchFamily="66" charset="0"/>
              </a:rPr>
              <a:t>MTTF Accomplishments 2015</a:t>
            </a:r>
            <a:endParaRPr lang="en-US" dirty="0" smtClean="0">
              <a:latin typeface="Comic Sans MS" panose="030F0702030302020204" pitchFamily="66" charset="0"/>
            </a:endParaRPr>
          </a:p>
        </p:txBody>
      </p:sp>
      <p:sp>
        <p:nvSpPr>
          <p:cNvPr id="22532" name="TextBox 1"/>
          <p:cNvSpPr txBox="1">
            <a:spLocks noChangeArrowheads="1"/>
          </p:cNvSpPr>
          <p:nvPr/>
        </p:nvSpPr>
        <p:spPr bwMode="auto">
          <a:xfrm>
            <a:off x="381000" y="45720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fontAlgn="base" hangingPunct="1">
              <a:spcBef>
                <a:spcPct val="0"/>
              </a:spcBef>
              <a:spcAft>
                <a:spcPct val="0"/>
              </a:spcAft>
              <a:buClrTx/>
              <a:buSzTx/>
              <a:buFontTx/>
              <a:buNone/>
            </a:pPr>
            <a:endParaRPr lang="en-US" altLang="en-US" sz="1800" b="1" smtClean="0">
              <a:solidFill>
                <a:prstClr val="black"/>
              </a:solidFill>
              <a:latin typeface="Comic Sans MS" pitchFamily="66" charset="0"/>
              <a:cs typeface="Arial" charset="0"/>
            </a:endParaRPr>
          </a:p>
          <a:p>
            <a:pPr algn="ctr" eaLnBrk="1" fontAlgn="base" hangingPunct="1">
              <a:spcBef>
                <a:spcPct val="0"/>
              </a:spcBef>
              <a:spcAft>
                <a:spcPct val="0"/>
              </a:spcAft>
              <a:buClrTx/>
              <a:buSzTx/>
              <a:buFontTx/>
              <a:buNone/>
            </a:pPr>
            <a:endParaRPr lang="en-US" altLang="en-US" sz="1800" b="1" smtClean="0">
              <a:solidFill>
                <a:prstClr val="black"/>
              </a:solidFill>
              <a:latin typeface="Comic Sans MS" pitchFamily="66" charset="0"/>
              <a:cs typeface="Arial" charset="0"/>
            </a:endParaRPr>
          </a:p>
        </p:txBody>
      </p:sp>
      <p:sp>
        <p:nvSpPr>
          <p:cNvPr id="22533" name="Content Placeholder 1"/>
          <p:cNvSpPr>
            <a:spLocks noGrp="1"/>
          </p:cNvSpPr>
          <p:nvPr>
            <p:ph idx="1"/>
          </p:nvPr>
        </p:nvSpPr>
        <p:spPr/>
        <p:txBody>
          <a:bodyPr/>
          <a:lstStyle/>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endParaRPr lang="en-US" altLang="en-US" dirty="0"/>
          </a:p>
          <a:p>
            <a:r>
              <a:rPr lang="en-US" altLang="en-US" b="1" u="sng" dirty="0" err="1" smtClean="0">
                <a:latin typeface="Comic Sans MS" panose="030F0702030302020204" pitchFamily="66" charset="0"/>
              </a:rPr>
              <a:t>Sunsetting</a:t>
            </a:r>
            <a:r>
              <a:rPr lang="en-US" altLang="en-US" b="1" u="sng" dirty="0" smtClean="0">
                <a:latin typeface="Comic Sans MS" panose="030F0702030302020204" pitchFamily="66" charset="0"/>
              </a:rPr>
              <a:t> of the </a:t>
            </a:r>
            <a:r>
              <a:rPr lang="en-US" altLang="en-US" b="1" u="sng" dirty="0" err="1" smtClean="0">
                <a:latin typeface="Comic Sans MS" panose="030F0702030302020204" pitchFamily="66" charset="0"/>
              </a:rPr>
              <a:t>MarkeTrak</a:t>
            </a:r>
            <a:r>
              <a:rPr lang="en-US" altLang="en-US" b="1" u="sng" dirty="0" smtClean="0">
                <a:latin typeface="Comic Sans MS" panose="030F0702030302020204" pitchFamily="66" charset="0"/>
              </a:rPr>
              <a:t> Task Force</a:t>
            </a:r>
          </a:p>
        </p:txBody>
      </p:sp>
    </p:spTree>
    <p:extLst>
      <p:ext uri="{BB962C8B-B14F-4D97-AF65-F5344CB8AC3E}">
        <p14:creationId xmlns:p14="http://schemas.microsoft.com/office/powerpoint/2010/main" val="1208155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0.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5.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6.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7.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8.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9.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otalTime>156</TotalTime>
  <Words>452</Words>
  <Application>Microsoft Office PowerPoint</Application>
  <PresentationFormat>On-screen Show (4:3)</PresentationFormat>
  <Paragraphs>55</Paragraphs>
  <Slides>8</Slides>
  <Notes>2</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Concourse</vt:lpstr>
      <vt:lpstr>1_Concourse</vt:lpstr>
      <vt:lpstr>2_Concourse</vt:lpstr>
      <vt:lpstr>PowerPoint Presentation</vt:lpstr>
      <vt:lpstr>MTTF Goals 2015</vt:lpstr>
      <vt:lpstr>MTTF Accomplishments 2015</vt:lpstr>
      <vt:lpstr>MTTF Accomplishments 2015</vt:lpstr>
      <vt:lpstr>MTTF Accomplishments 2015</vt:lpstr>
      <vt:lpstr>MTTF Accomplishments 2015</vt:lpstr>
      <vt:lpstr>MTTF Accomplishments 2015</vt:lpstr>
      <vt:lpstr>MTTF Accomplishments 2015</vt:lpstr>
    </vt:vector>
  </TitlesOfParts>
  <Company>EFH Corporate Services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Wiegand, Sheri</dc:creator>
  <cp:lastModifiedBy>Reed, Carolyn E.</cp:lastModifiedBy>
  <cp:revision>14</cp:revision>
  <dcterms:created xsi:type="dcterms:W3CDTF">2016-01-22T16:41:40Z</dcterms:created>
  <dcterms:modified xsi:type="dcterms:W3CDTF">2016-01-28T19:06:34Z</dcterms:modified>
</cp:coreProperties>
</file>