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0.xml" ContentType="application/vnd.openxmlformats-officedocument.presentationml.tags+xml"/>
  <Override PartName="/ppt/notesSlides/notesSlide5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60.xml" ContentType="application/vnd.openxmlformats-officedocument.presentationml.notesSlide+xml"/>
  <Override PartName="/ppt/tags/tag15.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25" r:id="rId2"/>
  </p:sldMasterIdLst>
  <p:notesMasterIdLst>
    <p:notesMasterId r:id="rId167"/>
  </p:notesMasterIdLst>
  <p:sldIdLst>
    <p:sldId id="258" r:id="rId3"/>
    <p:sldId id="262" r:id="rId4"/>
    <p:sldId id="263" r:id="rId5"/>
    <p:sldId id="439" r:id="rId6"/>
    <p:sldId id="264" r:id="rId7"/>
    <p:sldId id="265" r:id="rId8"/>
    <p:sldId id="266" r:id="rId9"/>
    <p:sldId id="451" r:id="rId10"/>
    <p:sldId id="259" r:id="rId11"/>
    <p:sldId id="298" r:id="rId12"/>
    <p:sldId id="278" r:id="rId13"/>
    <p:sldId id="277" r:id="rId14"/>
    <p:sldId id="441" r:id="rId15"/>
    <p:sldId id="443" r:id="rId16"/>
    <p:sldId id="276" r:id="rId17"/>
    <p:sldId id="444" r:id="rId18"/>
    <p:sldId id="445" r:id="rId19"/>
    <p:sldId id="274" r:id="rId20"/>
    <p:sldId id="446" r:id="rId21"/>
    <p:sldId id="448" r:id="rId22"/>
    <p:sldId id="447" r:id="rId23"/>
    <p:sldId id="290" r:id="rId24"/>
    <p:sldId id="292" r:id="rId25"/>
    <p:sldId id="299" r:id="rId26"/>
    <p:sldId id="300" r:id="rId27"/>
    <p:sldId id="296"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28" r:id="rId55"/>
    <p:sldId id="329" r:id="rId56"/>
    <p:sldId id="330" r:id="rId57"/>
    <p:sldId id="331" r:id="rId58"/>
    <p:sldId id="332" r:id="rId59"/>
    <p:sldId id="333" r:id="rId60"/>
    <p:sldId id="334" r:id="rId61"/>
    <p:sldId id="335" r:id="rId62"/>
    <p:sldId id="336" r:id="rId63"/>
    <p:sldId id="337" r:id="rId64"/>
    <p:sldId id="338" r:id="rId65"/>
    <p:sldId id="339" r:id="rId66"/>
    <p:sldId id="340" r:id="rId67"/>
    <p:sldId id="341" r:id="rId68"/>
    <p:sldId id="342" r:id="rId69"/>
    <p:sldId id="343" r:id="rId70"/>
    <p:sldId id="344" r:id="rId71"/>
    <p:sldId id="345" r:id="rId72"/>
    <p:sldId id="346" r:id="rId73"/>
    <p:sldId id="347" r:id="rId74"/>
    <p:sldId id="348" r:id="rId75"/>
    <p:sldId id="349" r:id="rId76"/>
    <p:sldId id="350" r:id="rId77"/>
    <p:sldId id="351" r:id="rId78"/>
    <p:sldId id="352" r:id="rId79"/>
    <p:sldId id="353" r:id="rId80"/>
    <p:sldId id="354" r:id="rId81"/>
    <p:sldId id="355" r:id="rId82"/>
    <p:sldId id="356" r:id="rId83"/>
    <p:sldId id="357" r:id="rId84"/>
    <p:sldId id="358" r:id="rId85"/>
    <p:sldId id="359" r:id="rId86"/>
    <p:sldId id="360" r:id="rId87"/>
    <p:sldId id="361" r:id="rId88"/>
    <p:sldId id="362" r:id="rId89"/>
    <p:sldId id="363" r:id="rId90"/>
    <p:sldId id="364" r:id="rId91"/>
    <p:sldId id="366" r:id="rId92"/>
    <p:sldId id="368" r:id="rId93"/>
    <p:sldId id="370" r:id="rId94"/>
    <p:sldId id="371" r:id="rId95"/>
    <p:sldId id="372" r:id="rId96"/>
    <p:sldId id="373" r:id="rId97"/>
    <p:sldId id="374" r:id="rId98"/>
    <p:sldId id="454" r:id="rId99"/>
    <p:sldId id="376" r:id="rId100"/>
    <p:sldId id="377" r:id="rId101"/>
    <p:sldId id="378" r:id="rId102"/>
    <p:sldId id="379" r:id="rId103"/>
    <p:sldId id="380" r:id="rId104"/>
    <p:sldId id="381" r:id="rId105"/>
    <p:sldId id="382" r:id="rId106"/>
    <p:sldId id="383" r:id="rId107"/>
    <p:sldId id="384" r:id="rId108"/>
    <p:sldId id="385" r:id="rId109"/>
    <p:sldId id="386" r:id="rId110"/>
    <p:sldId id="387" r:id="rId111"/>
    <p:sldId id="388" r:id="rId112"/>
    <p:sldId id="389" r:id="rId113"/>
    <p:sldId id="390" r:id="rId114"/>
    <p:sldId id="391" r:id="rId115"/>
    <p:sldId id="392" r:id="rId116"/>
    <p:sldId id="393" r:id="rId117"/>
    <p:sldId id="394" r:id="rId118"/>
    <p:sldId id="395" r:id="rId119"/>
    <p:sldId id="396" r:id="rId120"/>
    <p:sldId id="397" r:id="rId121"/>
    <p:sldId id="398" r:id="rId122"/>
    <p:sldId id="399" r:id="rId123"/>
    <p:sldId id="400" r:id="rId124"/>
    <p:sldId id="401" r:id="rId125"/>
    <p:sldId id="402" r:id="rId126"/>
    <p:sldId id="452" r:id="rId127"/>
    <p:sldId id="453" r:id="rId128"/>
    <p:sldId id="405" r:id="rId129"/>
    <p:sldId id="406" r:id="rId130"/>
    <p:sldId id="407" r:id="rId131"/>
    <p:sldId id="408" r:id="rId132"/>
    <p:sldId id="409" r:id="rId133"/>
    <p:sldId id="410" r:id="rId134"/>
    <p:sldId id="450" r:id="rId135"/>
    <p:sldId id="412" r:id="rId136"/>
    <p:sldId id="413" r:id="rId137"/>
    <p:sldId id="414" r:id="rId138"/>
    <p:sldId id="415" r:id="rId139"/>
    <p:sldId id="416" r:id="rId140"/>
    <p:sldId id="417" r:id="rId141"/>
    <p:sldId id="418" r:id="rId142"/>
    <p:sldId id="419" r:id="rId143"/>
    <p:sldId id="420" r:id="rId144"/>
    <p:sldId id="421" r:id="rId145"/>
    <p:sldId id="422" r:id="rId146"/>
    <p:sldId id="423" r:id="rId147"/>
    <p:sldId id="424" r:id="rId148"/>
    <p:sldId id="425" r:id="rId149"/>
    <p:sldId id="426" r:id="rId150"/>
    <p:sldId id="427" r:id="rId151"/>
    <p:sldId id="428" r:id="rId152"/>
    <p:sldId id="429" r:id="rId153"/>
    <p:sldId id="430" r:id="rId154"/>
    <p:sldId id="431" r:id="rId155"/>
    <p:sldId id="432" r:id="rId156"/>
    <p:sldId id="433" r:id="rId157"/>
    <p:sldId id="434" r:id="rId158"/>
    <p:sldId id="435" r:id="rId159"/>
    <p:sldId id="436" r:id="rId160"/>
    <p:sldId id="437" r:id="rId161"/>
    <p:sldId id="438" r:id="rId162"/>
    <p:sldId id="455" r:id="rId163"/>
    <p:sldId id="365" r:id="rId164"/>
    <p:sldId id="367" r:id="rId165"/>
    <p:sldId id="369" r:id="rId166"/>
  </p:sldIdLst>
  <p:sldSz cx="9144000" cy="6858000" type="screen4x3"/>
  <p:notesSz cx="7010400" cy="9296400"/>
  <p:custDataLst>
    <p:tags r:id="rId1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ttlewell, Bill" initials="WJK" lastIdx="63" clrIdx="0"/>
  <p:cmAuthor id="1" name="Hailu,Ted" initials="TH" lastIdx="2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2A507E"/>
    <a:srgbClr val="517AAC"/>
    <a:srgbClr val="F2F2F2"/>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12" autoAdjust="0"/>
    <p:restoredTop sz="94434" autoAdjust="0"/>
  </p:normalViewPr>
  <p:slideViewPr>
    <p:cSldViewPr>
      <p:cViewPr varScale="1">
        <p:scale>
          <a:sx n="125" d="100"/>
          <a:sy n="125" d="100"/>
        </p:scale>
        <p:origin x="792" y="6"/>
      </p:cViewPr>
      <p:guideLst>
        <p:guide orient="horz" pos="2160"/>
        <p:guide pos="2880"/>
      </p:guideLst>
    </p:cSldViewPr>
  </p:slideViewPr>
  <p:notesTextViewPr>
    <p:cViewPr>
      <p:scale>
        <a:sx n="1" d="1"/>
        <a:sy n="1" d="1"/>
      </p:scale>
      <p:origin x="0" y="0"/>
    </p:cViewPr>
  </p:notesTextViewPr>
  <p:sorterViewPr>
    <p:cViewPr>
      <p:scale>
        <a:sx n="110" d="100"/>
        <a:sy n="110" d="100"/>
      </p:scale>
      <p:origin x="0" y="-208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0"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Profile Usage vs. Actual Usage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area3DChart>
        <c:grouping val="standard"/>
        <c:varyColors val="0"/>
        <c:ser>
          <c:idx val="0"/>
          <c:order val="0"/>
          <c:tx>
            <c:strRef>
              <c:f>Sheet1!$B$1</c:f>
              <c:strCache>
                <c:ptCount val="1"/>
                <c:pt idx="0">
                  <c:v>RESLODG_NCENT</c:v>
                </c:pt>
              </c:strCache>
            </c:strRef>
          </c:tx>
          <c:spPr>
            <a:solidFill>
              <a:schemeClr val="accent1"/>
            </a:solidFill>
            <a:ln>
              <a:noFill/>
            </a:ln>
            <a:effectLst/>
            <a:sp3d/>
          </c:spPr>
          <c:cat>
            <c:numRef>
              <c:f>Sheet1!$A$2:$A$25</c:f>
              <c:numCache>
                <c:formatCode>0</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Sheet1!$B$2:$B$25</c:f>
              <c:numCache>
                <c:formatCode>General</c:formatCode>
                <c:ptCount val="24"/>
                <c:pt idx="0">
                  <c:v>0.193</c:v>
                </c:pt>
                <c:pt idx="1">
                  <c:v>0.17699999999999999</c:v>
                </c:pt>
                <c:pt idx="2">
                  <c:v>0.16900000000000001</c:v>
                </c:pt>
                <c:pt idx="3">
                  <c:v>0.17299999999999999</c:v>
                </c:pt>
                <c:pt idx="4">
                  <c:v>0.183</c:v>
                </c:pt>
                <c:pt idx="5">
                  <c:v>0.20799999999999999</c:v>
                </c:pt>
                <c:pt idx="6">
                  <c:v>0.29299999999999998</c:v>
                </c:pt>
                <c:pt idx="7">
                  <c:v>0.27700000000000002</c:v>
                </c:pt>
                <c:pt idx="8">
                  <c:v>0.25</c:v>
                </c:pt>
                <c:pt idx="9">
                  <c:v>0.245</c:v>
                </c:pt>
                <c:pt idx="10">
                  <c:v>0.246</c:v>
                </c:pt>
                <c:pt idx="11">
                  <c:v>0.23300000000000001</c:v>
                </c:pt>
                <c:pt idx="12">
                  <c:v>0.224</c:v>
                </c:pt>
                <c:pt idx="13">
                  <c:v>0.219</c:v>
                </c:pt>
                <c:pt idx="14">
                  <c:v>0.219</c:v>
                </c:pt>
                <c:pt idx="15">
                  <c:v>0.221</c:v>
                </c:pt>
                <c:pt idx="16">
                  <c:v>0.24299999999999999</c:v>
                </c:pt>
                <c:pt idx="17">
                  <c:v>0.309</c:v>
                </c:pt>
                <c:pt idx="18">
                  <c:v>0.378</c:v>
                </c:pt>
                <c:pt idx="19">
                  <c:v>0.38200000000000001</c:v>
                </c:pt>
                <c:pt idx="20">
                  <c:v>0.38100000000000001</c:v>
                </c:pt>
                <c:pt idx="21">
                  <c:v>0.35099999999999998</c:v>
                </c:pt>
                <c:pt idx="22">
                  <c:v>0.28799999999999998</c:v>
                </c:pt>
                <c:pt idx="23">
                  <c:v>0.24199999999999999</c:v>
                </c:pt>
              </c:numCache>
            </c:numRef>
          </c:val>
        </c:ser>
        <c:ser>
          <c:idx val="1"/>
          <c:order val="1"/>
          <c:tx>
            <c:strRef>
              <c:f>Sheet1!$C$1</c:f>
              <c:strCache>
                <c:ptCount val="1"/>
                <c:pt idx="0">
                  <c:v>Actual Customer Usage</c:v>
                </c:pt>
              </c:strCache>
            </c:strRef>
          </c:tx>
          <c:spPr>
            <a:solidFill>
              <a:schemeClr val="accent2"/>
            </a:solidFill>
            <a:ln>
              <a:noFill/>
            </a:ln>
            <a:effectLst/>
            <a:sp3d/>
          </c:spPr>
          <c:cat>
            <c:numRef>
              <c:f>Sheet1!$A$2:$A$25</c:f>
              <c:numCache>
                <c:formatCode>0</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Sheet1!$C$2:$C$25</c:f>
              <c:numCache>
                <c:formatCode>General</c:formatCode>
                <c:ptCount val="24"/>
                <c:pt idx="0">
                  <c:v>0.2</c:v>
                </c:pt>
                <c:pt idx="1">
                  <c:v>0.185</c:v>
                </c:pt>
                <c:pt idx="2">
                  <c:v>0.17199999999999999</c:v>
                </c:pt>
                <c:pt idx="3">
                  <c:v>0.17299999999999999</c:v>
                </c:pt>
                <c:pt idx="4">
                  <c:v>0.183</c:v>
                </c:pt>
                <c:pt idx="5">
                  <c:v>0.20799999999999999</c:v>
                </c:pt>
                <c:pt idx="6">
                  <c:v>0.26</c:v>
                </c:pt>
                <c:pt idx="7">
                  <c:v>0.24299999999999999</c:v>
                </c:pt>
                <c:pt idx="8">
                  <c:v>0.25</c:v>
                </c:pt>
                <c:pt idx="9">
                  <c:v>0.245</c:v>
                </c:pt>
                <c:pt idx="10">
                  <c:v>0.246</c:v>
                </c:pt>
                <c:pt idx="11">
                  <c:v>0.23300000000000001</c:v>
                </c:pt>
                <c:pt idx="12">
                  <c:v>0.24299999999999999</c:v>
                </c:pt>
                <c:pt idx="13">
                  <c:v>0.26500000000000001</c:v>
                </c:pt>
                <c:pt idx="14">
                  <c:v>0.28100000000000003</c:v>
                </c:pt>
                <c:pt idx="15">
                  <c:v>0.32</c:v>
                </c:pt>
                <c:pt idx="16">
                  <c:v>0.34</c:v>
                </c:pt>
                <c:pt idx="17">
                  <c:v>0.34499999999999997</c:v>
                </c:pt>
                <c:pt idx="18">
                  <c:v>0.35</c:v>
                </c:pt>
                <c:pt idx="19">
                  <c:v>0.35</c:v>
                </c:pt>
                <c:pt idx="20">
                  <c:v>0.34499999999999997</c:v>
                </c:pt>
                <c:pt idx="21">
                  <c:v>0.34</c:v>
                </c:pt>
                <c:pt idx="22">
                  <c:v>0.32</c:v>
                </c:pt>
                <c:pt idx="23">
                  <c:v>0.28100000000000003</c:v>
                </c:pt>
              </c:numCache>
            </c:numRef>
          </c:val>
        </c:ser>
        <c:dLbls>
          <c:showLegendKey val="0"/>
          <c:showVal val="0"/>
          <c:showCatName val="0"/>
          <c:showSerName val="0"/>
          <c:showPercent val="0"/>
          <c:showBubbleSize val="0"/>
        </c:dLbls>
        <c:axId val="416859992"/>
        <c:axId val="416860384"/>
        <c:axId val="293573544"/>
      </c:area3DChart>
      <c:catAx>
        <c:axId val="416859992"/>
        <c:scaling>
          <c:orientation val="minMax"/>
        </c:scaling>
        <c:delete val="0"/>
        <c:axPos val="b"/>
        <c:numFmt formatCode="0" sourceLinked="1"/>
        <c:majorTickMark val="out"/>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6860384"/>
        <c:crosses val="autoZero"/>
        <c:auto val="1"/>
        <c:lblAlgn val="ctr"/>
        <c:lblOffset val="100"/>
        <c:noMultiLvlLbl val="0"/>
      </c:catAx>
      <c:valAx>
        <c:axId val="416860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6859992"/>
        <c:crosses val="autoZero"/>
        <c:crossBetween val="between"/>
      </c:valAx>
      <c:serAx>
        <c:axId val="293573544"/>
        <c:scaling>
          <c:orientation val="minMax"/>
        </c:scaling>
        <c:delete val="1"/>
        <c:axPos val="b"/>
        <c:majorTickMark val="out"/>
        <c:minorTickMark val="none"/>
        <c:tickLblPos val="nextTo"/>
        <c:crossAx val="416860384"/>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Actual usage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area3DChart>
        <c:grouping val="standard"/>
        <c:varyColors val="0"/>
        <c:ser>
          <c:idx val="0"/>
          <c:order val="0"/>
          <c:tx>
            <c:strRef>
              <c:f>Sheet1!$B$1</c:f>
              <c:strCache>
                <c:ptCount val="1"/>
                <c:pt idx="0">
                  <c:v>Actual Customer Usage</c:v>
                </c:pt>
              </c:strCache>
            </c:strRef>
          </c:tx>
          <c:spPr>
            <a:solidFill>
              <a:schemeClr val="accent1"/>
            </a:solidFill>
            <a:ln>
              <a:noFill/>
            </a:ln>
            <a:effectLst/>
            <a:sp3d/>
          </c:spPr>
          <c:cat>
            <c:numRef>
              <c:f>Sheet1!$A$2:$A$25</c:f>
              <c:numCache>
                <c:formatCode>0</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Sheet1!$B$2:$B$25</c:f>
              <c:numCache>
                <c:formatCode>General</c:formatCode>
                <c:ptCount val="24"/>
                <c:pt idx="0">
                  <c:v>0.2</c:v>
                </c:pt>
                <c:pt idx="1">
                  <c:v>0.185</c:v>
                </c:pt>
                <c:pt idx="2">
                  <c:v>0.17199999999999999</c:v>
                </c:pt>
                <c:pt idx="3">
                  <c:v>0.17299999999999999</c:v>
                </c:pt>
                <c:pt idx="4">
                  <c:v>0.183</c:v>
                </c:pt>
                <c:pt idx="5">
                  <c:v>0.20799999999999999</c:v>
                </c:pt>
                <c:pt idx="6">
                  <c:v>0.26</c:v>
                </c:pt>
                <c:pt idx="7">
                  <c:v>0.24299999999999999</c:v>
                </c:pt>
                <c:pt idx="8">
                  <c:v>0.25</c:v>
                </c:pt>
                <c:pt idx="9">
                  <c:v>0.245</c:v>
                </c:pt>
                <c:pt idx="10">
                  <c:v>0.246</c:v>
                </c:pt>
                <c:pt idx="11">
                  <c:v>0.23300000000000001</c:v>
                </c:pt>
                <c:pt idx="12">
                  <c:v>0.24299999999999999</c:v>
                </c:pt>
                <c:pt idx="13">
                  <c:v>0.26500000000000001</c:v>
                </c:pt>
                <c:pt idx="14">
                  <c:v>0.28100000000000003</c:v>
                </c:pt>
                <c:pt idx="15">
                  <c:v>0.32</c:v>
                </c:pt>
                <c:pt idx="16">
                  <c:v>0.34</c:v>
                </c:pt>
                <c:pt idx="17">
                  <c:v>0.34499999999999997</c:v>
                </c:pt>
                <c:pt idx="18">
                  <c:v>0.35</c:v>
                </c:pt>
                <c:pt idx="19">
                  <c:v>0.35</c:v>
                </c:pt>
                <c:pt idx="20">
                  <c:v>0.34499999999999997</c:v>
                </c:pt>
                <c:pt idx="21">
                  <c:v>0.34</c:v>
                </c:pt>
                <c:pt idx="22">
                  <c:v>0.32</c:v>
                </c:pt>
                <c:pt idx="23">
                  <c:v>0.28100000000000003</c:v>
                </c:pt>
              </c:numCache>
            </c:numRef>
          </c:val>
        </c:ser>
        <c:dLbls>
          <c:showLegendKey val="0"/>
          <c:showVal val="0"/>
          <c:showCatName val="0"/>
          <c:showSerName val="0"/>
          <c:showPercent val="0"/>
          <c:showBubbleSize val="0"/>
        </c:dLbls>
        <c:axId val="293800736"/>
        <c:axId val="293801912"/>
        <c:axId val="294185728"/>
      </c:area3DChart>
      <c:catAx>
        <c:axId val="293800736"/>
        <c:scaling>
          <c:orientation val="minMax"/>
        </c:scaling>
        <c:delete val="0"/>
        <c:axPos val="b"/>
        <c:numFmt formatCode="0" sourceLinked="1"/>
        <c:majorTickMark val="out"/>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3801912"/>
        <c:crosses val="autoZero"/>
        <c:auto val="1"/>
        <c:lblAlgn val="ctr"/>
        <c:lblOffset val="100"/>
        <c:noMultiLvlLbl val="0"/>
      </c:catAx>
      <c:valAx>
        <c:axId val="293801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3800736"/>
        <c:crosses val="autoZero"/>
        <c:crossBetween val="between"/>
      </c:valAx>
      <c:serAx>
        <c:axId val="294185728"/>
        <c:scaling>
          <c:orientation val="minMax"/>
        </c:scaling>
        <c:delete val="1"/>
        <c:axPos val="b"/>
        <c:majorTickMark val="out"/>
        <c:minorTickMark val="none"/>
        <c:tickLblPos val="nextTo"/>
        <c:crossAx val="293801912"/>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B990AF-BCA0-41F3-AFD7-1F1D90B5CDBF}" type="doc">
      <dgm:prSet loTypeId="urn:microsoft.com/office/officeart/2005/8/layout/hProcess4" loCatId="process" qsTypeId="urn:microsoft.com/office/officeart/2005/8/quickstyle/simple5" qsCatId="simple" csTypeId="urn:microsoft.com/office/officeart/2005/8/colors/accent1_2" csCatId="accent1" phldr="1"/>
      <dgm:spPr/>
      <dgm:t>
        <a:bodyPr/>
        <a:lstStyle/>
        <a:p>
          <a:endParaRPr lang="en-US"/>
        </a:p>
      </dgm:t>
    </dgm:pt>
    <dgm:pt modelId="{4D5FCDB6-3FDF-4E3C-A4F8-ABDF356D81AA}">
      <dgm:prSet phldrT="[Text]"/>
      <dgm:spPr/>
      <dgm:t>
        <a:bodyPr/>
        <a:lstStyle/>
        <a:p>
          <a:r>
            <a:rPr lang="en-US" dirty="0" smtClean="0"/>
            <a:t>REP</a:t>
          </a:r>
          <a:endParaRPr lang="en-US" dirty="0"/>
        </a:p>
      </dgm:t>
    </dgm:pt>
    <dgm:pt modelId="{03B8B8F6-5250-40C6-9E9E-3AFB3AAB59A7}" type="parTrans" cxnId="{790B857C-C5A6-45B7-9189-E57C208C731B}">
      <dgm:prSet/>
      <dgm:spPr/>
      <dgm:t>
        <a:bodyPr/>
        <a:lstStyle/>
        <a:p>
          <a:endParaRPr lang="en-US"/>
        </a:p>
      </dgm:t>
    </dgm:pt>
    <dgm:pt modelId="{A25E83DD-7376-4C00-AA1D-22A663FCDFA7}" type="sibTrans" cxnId="{790B857C-C5A6-45B7-9189-E57C208C731B}">
      <dgm:prSet/>
      <dgm:spPr/>
      <dgm:t>
        <a:bodyPr/>
        <a:lstStyle/>
        <a:p>
          <a:endParaRPr lang="en-US"/>
        </a:p>
      </dgm:t>
    </dgm:pt>
    <dgm:pt modelId="{8C7DA326-9CD6-4855-B051-8BA13EF0E485}">
      <dgm:prSet phldrT="[Text]"/>
      <dgm:spPr/>
      <dgm:t>
        <a:bodyPr/>
        <a:lstStyle/>
        <a:p>
          <a:r>
            <a:rPr lang="en-US" dirty="0" smtClean="0"/>
            <a:t>814_16</a:t>
          </a:r>
          <a:endParaRPr lang="en-US" dirty="0"/>
        </a:p>
      </dgm:t>
    </dgm:pt>
    <dgm:pt modelId="{F28E1871-2137-44F0-BD93-115D17201E29}" type="parTrans" cxnId="{413CE3DA-09A5-40D4-BAA9-0B09E401F53B}">
      <dgm:prSet/>
      <dgm:spPr/>
      <dgm:t>
        <a:bodyPr/>
        <a:lstStyle/>
        <a:p>
          <a:endParaRPr lang="en-US"/>
        </a:p>
      </dgm:t>
    </dgm:pt>
    <dgm:pt modelId="{6150014D-9ABB-4574-B8D2-AF4A687C3775}" type="sibTrans" cxnId="{413CE3DA-09A5-40D4-BAA9-0B09E401F53B}">
      <dgm:prSet/>
      <dgm:spPr/>
      <dgm:t>
        <a:bodyPr/>
        <a:lstStyle/>
        <a:p>
          <a:endParaRPr lang="en-US"/>
        </a:p>
      </dgm:t>
    </dgm:pt>
    <dgm:pt modelId="{D5B39E87-C960-4952-AB0A-B461480C7612}">
      <dgm:prSet phldrT="[Text]"/>
      <dgm:spPr/>
      <dgm:t>
        <a:bodyPr/>
        <a:lstStyle/>
        <a:p>
          <a:r>
            <a:rPr lang="en-US" dirty="0" smtClean="0"/>
            <a:t>ERCOT</a:t>
          </a:r>
          <a:endParaRPr lang="en-US" dirty="0"/>
        </a:p>
      </dgm:t>
    </dgm:pt>
    <dgm:pt modelId="{5D6FB73B-ACF5-4CE6-8E1F-5F75E7EF31CC}" type="parTrans" cxnId="{DB1818F9-CB0C-4464-9EF3-B21E45271A35}">
      <dgm:prSet/>
      <dgm:spPr/>
      <dgm:t>
        <a:bodyPr/>
        <a:lstStyle/>
        <a:p>
          <a:endParaRPr lang="en-US"/>
        </a:p>
      </dgm:t>
    </dgm:pt>
    <dgm:pt modelId="{38B3C68B-5E44-4A77-BA0D-C092EF171486}" type="sibTrans" cxnId="{DB1818F9-CB0C-4464-9EF3-B21E45271A35}">
      <dgm:prSet/>
      <dgm:spPr/>
      <dgm:t>
        <a:bodyPr/>
        <a:lstStyle/>
        <a:p>
          <a:endParaRPr lang="en-US"/>
        </a:p>
      </dgm:t>
    </dgm:pt>
    <dgm:pt modelId="{9A02A23A-11A7-4915-8CE6-E30EDA8537D6}">
      <dgm:prSet phldrT="[Text]"/>
      <dgm:spPr/>
      <dgm:t>
        <a:bodyPr/>
        <a:lstStyle/>
        <a:p>
          <a:r>
            <a:rPr lang="en-US" dirty="0" smtClean="0"/>
            <a:t>814_03</a:t>
          </a:r>
          <a:endParaRPr lang="en-US" dirty="0"/>
        </a:p>
      </dgm:t>
    </dgm:pt>
    <dgm:pt modelId="{F62B13AC-00FE-4F81-87E4-010888A04CE7}" type="parTrans" cxnId="{B182B232-B49E-498D-BC4E-8460DCF594E2}">
      <dgm:prSet/>
      <dgm:spPr/>
      <dgm:t>
        <a:bodyPr/>
        <a:lstStyle/>
        <a:p>
          <a:endParaRPr lang="en-US"/>
        </a:p>
      </dgm:t>
    </dgm:pt>
    <dgm:pt modelId="{44DD6154-7138-425F-B37D-C317A5916AED}" type="sibTrans" cxnId="{B182B232-B49E-498D-BC4E-8460DCF594E2}">
      <dgm:prSet/>
      <dgm:spPr/>
      <dgm:t>
        <a:bodyPr/>
        <a:lstStyle/>
        <a:p>
          <a:endParaRPr lang="en-US"/>
        </a:p>
      </dgm:t>
    </dgm:pt>
    <dgm:pt modelId="{53DB257A-DF16-4B32-AC4A-239E2964E47D}">
      <dgm:prSet phldrT="[Text]"/>
      <dgm:spPr/>
      <dgm:t>
        <a:bodyPr/>
        <a:lstStyle/>
        <a:p>
          <a:r>
            <a:rPr lang="en-US" dirty="0" smtClean="0"/>
            <a:t>TDSP</a:t>
          </a:r>
          <a:endParaRPr lang="en-US" dirty="0"/>
        </a:p>
      </dgm:t>
    </dgm:pt>
    <dgm:pt modelId="{B57184A5-186B-4118-8D78-09C3D256D446}" type="parTrans" cxnId="{D81970EE-327A-4AAF-9C62-F2C159D6B6EA}">
      <dgm:prSet/>
      <dgm:spPr/>
      <dgm:t>
        <a:bodyPr/>
        <a:lstStyle/>
        <a:p>
          <a:endParaRPr lang="en-US"/>
        </a:p>
      </dgm:t>
    </dgm:pt>
    <dgm:pt modelId="{9D3574C6-C9E0-4DD8-A877-D6B49162E523}" type="sibTrans" cxnId="{D81970EE-327A-4AAF-9C62-F2C159D6B6EA}">
      <dgm:prSet/>
      <dgm:spPr/>
      <dgm:t>
        <a:bodyPr/>
        <a:lstStyle/>
        <a:p>
          <a:endParaRPr lang="en-US"/>
        </a:p>
      </dgm:t>
    </dgm:pt>
    <dgm:pt modelId="{AE02FBEF-1864-4012-BF92-15233338A891}">
      <dgm:prSet phldrT="[Text]"/>
      <dgm:spPr/>
      <dgm:t>
        <a:bodyPr/>
        <a:lstStyle/>
        <a:p>
          <a:r>
            <a:rPr lang="en-US" dirty="0" smtClean="0"/>
            <a:t>814_04</a:t>
          </a:r>
          <a:endParaRPr lang="en-US" dirty="0"/>
        </a:p>
      </dgm:t>
    </dgm:pt>
    <dgm:pt modelId="{D1EF11F7-4524-4428-A171-DAFD332BD504}" type="parTrans" cxnId="{F494299A-E68C-4D63-9484-1D4F2E9FBE33}">
      <dgm:prSet/>
      <dgm:spPr/>
      <dgm:t>
        <a:bodyPr/>
        <a:lstStyle/>
        <a:p>
          <a:endParaRPr lang="en-US"/>
        </a:p>
      </dgm:t>
    </dgm:pt>
    <dgm:pt modelId="{305C7292-0A7F-42F2-A159-3DE1D3F93272}" type="sibTrans" cxnId="{F494299A-E68C-4D63-9484-1D4F2E9FBE33}">
      <dgm:prSet/>
      <dgm:spPr/>
      <dgm:t>
        <a:bodyPr/>
        <a:lstStyle/>
        <a:p>
          <a:endParaRPr lang="en-US"/>
        </a:p>
      </dgm:t>
    </dgm:pt>
    <dgm:pt modelId="{669A5E70-3AF9-4E4C-B015-7A3C613EBB3D}">
      <dgm:prSet phldrT="[Text]"/>
      <dgm:spPr/>
      <dgm:t>
        <a:bodyPr/>
        <a:lstStyle/>
        <a:p>
          <a:endParaRPr lang="en-US" dirty="0"/>
        </a:p>
      </dgm:t>
    </dgm:pt>
    <dgm:pt modelId="{03AF3892-2D4B-4A1A-8503-D185B786A412}" type="parTrans" cxnId="{86C0A18F-61B1-4B96-851B-EECCE7B962C3}">
      <dgm:prSet/>
      <dgm:spPr/>
      <dgm:t>
        <a:bodyPr/>
        <a:lstStyle/>
        <a:p>
          <a:endParaRPr lang="en-US"/>
        </a:p>
      </dgm:t>
    </dgm:pt>
    <dgm:pt modelId="{8FB6C2DE-4E54-434E-9A0D-F3D537AA847B}" type="sibTrans" cxnId="{86C0A18F-61B1-4B96-851B-EECCE7B962C3}">
      <dgm:prSet/>
      <dgm:spPr/>
      <dgm:t>
        <a:bodyPr/>
        <a:lstStyle/>
        <a:p>
          <a:endParaRPr lang="en-US"/>
        </a:p>
      </dgm:t>
    </dgm:pt>
    <dgm:pt modelId="{5816DCD0-2339-42CD-B23E-47B8E0A25C60}" type="pres">
      <dgm:prSet presAssocID="{52B990AF-BCA0-41F3-AFD7-1F1D90B5CDBF}" presName="Name0" presStyleCnt="0">
        <dgm:presLayoutVars>
          <dgm:dir/>
          <dgm:animLvl val="lvl"/>
          <dgm:resizeHandles val="exact"/>
        </dgm:presLayoutVars>
      </dgm:prSet>
      <dgm:spPr/>
      <dgm:t>
        <a:bodyPr/>
        <a:lstStyle/>
        <a:p>
          <a:endParaRPr lang="en-US"/>
        </a:p>
      </dgm:t>
    </dgm:pt>
    <dgm:pt modelId="{6723365D-9EED-412E-87A7-7334459BFAC9}" type="pres">
      <dgm:prSet presAssocID="{52B990AF-BCA0-41F3-AFD7-1F1D90B5CDBF}" presName="tSp" presStyleCnt="0"/>
      <dgm:spPr/>
    </dgm:pt>
    <dgm:pt modelId="{5E1BDE8C-886F-42CA-A2D8-FD50064F66C8}" type="pres">
      <dgm:prSet presAssocID="{52B990AF-BCA0-41F3-AFD7-1F1D90B5CDBF}" presName="bSp" presStyleCnt="0"/>
      <dgm:spPr/>
    </dgm:pt>
    <dgm:pt modelId="{84B23B58-4DC1-43DD-965E-20BC9CBF58DE}" type="pres">
      <dgm:prSet presAssocID="{52B990AF-BCA0-41F3-AFD7-1F1D90B5CDBF}" presName="process" presStyleCnt="0"/>
      <dgm:spPr/>
    </dgm:pt>
    <dgm:pt modelId="{83FBB2DF-64AE-4A80-B173-ADE7418B0620}" type="pres">
      <dgm:prSet presAssocID="{4D5FCDB6-3FDF-4E3C-A4F8-ABDF356D81AA}" presName="composite1" presStyleCnt="0"/>
      <dgm:spPr/>
    </dgm:pt>
    <dgm:pt modelId="{54451A12-7F70-4399-8C78-1B440A3CEAE7}" type="pres">
      <dgm:prSet presAssocID="{4D5FCDB6-3FDF-4E3C-A4F8-ABDF356D81AA}" presName="dummyNode1" presStyleLbl="node1" presStyleIdx="0" presStyleCnt="3"/>
      <dgm:spPr/>
    </dgm:pt>
    <dgm:pt modelId="{624D4B67-3113-4957-8DE7-D32F8F46F912}" type="pres">
      <dgm:prSet presAssocID="{4D5FCDB6-3FDF-4E3C-A4F8-ABDF356D81AA}" presName="childNode1" presStyleLbl="bgAcc1" presStyleIdx="0" presStyleCnt="3">
        <dgm:presLayoutVars>
          <dgm:bulletEnabled val="1"/>
        </dgm:presLayoutVars>
      </dgm:prSet>
      <dgm:spPr/>
      <dgm:t>
        <a:bodyPr/>
        <a:lstStyle/>
        <a:p>
          <a:endParaRPr lang="en-US"/>
        </a:p>
      </dgm:t>
    </dgm:pt>
    <dgm:pt modelId="{FF38E5D7-1DF0-4A81-9889-23633C0BA497}" type="pres">
      <dgm:prSet presAssocID="{4D5FCDB6-3FDF-4E3C-A4F8-ABDF356D81AA}" presName="childNode1tx" presStyleLbl="bgAcc1" presStyleIdx="0" presStyleCnt="3">
        <dgm:presLayoutVars>
          <dgm:bulletEnabled val="1"/>
        </dgm:presLayoutVars>
      </dgm:prSet>
      <dgm:spPr/>
      <dgm:t>
        <a:bodyPr/>
        <a:lstStyle/>
        <a:p>
          <a:endParaRPr lang="en-US"/>
        </a:p>
      </dgm:t>
    </dgm:pt>
    <dgm:pt modelId="{E333E613-7385-45E4-B93D-0F98799FA267}" type="pres">
      <dgm:prSet presAssocID="{4D5FCDB6-3FDF-4E3C-A4F8-ABDF356D81AA}" presName="parentNode1" presStyleLbl="node1" presStyleIdx="0" presStyleCnt="3">
        <dgm:presLayoutVars>
          <dgm:chMax val="1"/>
          <dgm:bulletEnabled val="1"/>
        </dgm:presLayoutVars>
      </dgm:prSet>
      <dgm:spPr/>
      <dgm:t>
        <a:bodyPr/>
        <a:lstStyle/>
        <a:p>
          <a:endParaRPr lang="en-US"/>
        </a:p>
      </dgm:t>
    </dgm:pt>
    <dgm:pt modelId="{914EA46B-A52B-4E12-B6BA-D71528E8595D}" type="pres">
      <dgm:prSet presAssocID="{4D5FCDB6-3FDF-4E3C-A4F8-ABDF356D81AA}" presName="connSite1" presStyleCnt="0"/>
      <dgm:spPr/>
    </dgm:pt>
    <dgm:pt modelId="{EBB1B3BC-2E1B-466A-A726-46C6CA86AE81}" type="pres">
      <dgm:prSet presAssocID="{A25E83DD-7376-4C00-AA1D-22A663FCDFA7}" presName="Name9" presStyleLbl="sibTrans2D1" presStyleIdx="0" presStyleCnt="2"/>
      <dgm:spPr/>
      <dgm:t>
        <a:bodyPr/>
        <a:lstStyle/>
        <a:p>
          <a:endParaRPr lang="en-US"/>
        </a:p>
      </dgm:t>
    </dgm:pt>
    <dgm:pt modelId="{8BEF25BC-4D2D-44E1-9B62-A4B56E460A77}" type="pres">
      <dgm:prSet presAssocID="{D5B39E87-C960-4952-AB0A-B461480C7612}" presName="composite2" presStyleCnt="0"/>
      <dgm:spPr/>
    </dgm:pt>
    <dgm:pt modelId="{2200B73C-DC70-430A-BC9E-0E65BECE7E63}" type="pres">
      <dgm:prSet presAssocID="{D5B39E87-C960-4952-AB0A-B461480C7612}" presName="dummyNode2" presStyleLbl="node1" presStyleIdx="0" presStyleCnt="3"/>
      <dgm:spPr/>
    </dgm:pt>
    <dgm:pt modelId="{74D01A9A-B0FD-4039-BA08-4B4D4BDD5D29}" type="pres">
      <dgm:prSet presAssocID="{D5B39E87-C960-4952-AB0A-B461480C7612}" presName="childNode2" presStyleLbl="bgAcc1" presStyleIdx="1" presStyleCnt="3">
        <dgm:presLayoutVars>
          <dgm:bulletEnabled val="1"/>
        </dgm:presLayoutVars>
      </dgm:prSet>
      <dgm:spPr/>
      <dgm:t>
        <a:bodyPr/>
        <a:lstStyle/>
        <a:p>
          <a:endParaRPr lang="en-US"/>
        </a:p>
      </dgm:t>
    </dgm:pt>
    <dgm:pt modelId="{F0923BF1-102D-44D7-8FEC-66DC6D3D7E21}" type="pres">
      <dgm:prSet presAssocID="{D5B39E87-C960-4952-AB0A-B461480C7612}" presName="childNode2tx" presStyleLbl="bgAcc1" presStyleIdx="1" presStyleCnt="3">
        <dgm:presLayoutVars>
          <dgm:bulletEnabled val="1"/>
        </dgm:presLayoutVars>
      </dgm:prSet>
      <dgm:spPr/>
      <dgm:t>
        <a:bodyPr/>
        <a:lstStyle/>
        <a:p>
          <a:endParaRPr lang="en-US"/>
        </a:p>
      </dgm:t>
    </dgm:pt>
    <dgm:pt modelId="{D94FBAE7-FC1B-41AA-A63B-A53BEBF62DAD}" type="pres">
      <dgm:prSet presAssocID="{D5B39E87-C960-4952-AB0A-B461480C7612}" presName="parentNode2" presStyleLbl="node1" presStyleIdx="1" presStyleCnt="3">
        <dgm:presLayoutVars>
          <dgm:chMax val="0"/>
          <dgm:bulletEnabled val="1"/>
        </dgm:presLayoutVars>
      </dgm:prSet>
      <dgm:spPr/>
      <dgm:t>
        <a:bodyPr/>
        <a:lstStyle/>
        <a:p>
          <a:endParaRPr lang="en-US"/>
        </a:p>
      </dgm:t>
    </dgm:pt>
    <dgm:pt modelId="{5B8D3418-A62F-4ED8-AAE0-7C7177F01969}" type="pres">
      <dgm:prSet presAssocID="{D5B39E87-C960-4952-AB0A-B461480C7612}" presName="connSite2" presStyleCnt="0"/>
      <dgm:spPr/>
    </dgm:pt>
    <dgm:pt modelId="{FE0892A4-8708-457C-9A62-DB5C140C4DBC}" type="pres">
      <dgm:prSet presAssocID="{38B3C68B-5E44-4A77-BA0D-C092EF171486}" presName="Name18" presStyleLbl="sibTrans2D1" presStyleIdx="1" presStyleCnt="2"/>
      <dgm:spPr/>
      <dgm:t>
        <a:bodyPr/>
        <a:lstStyle/>
        <a:p>
          <a:endParaRPr lang="en-US"/>
        </a:p>
      </dgm:t>
    </dgm:pt>
    <dgm:pt modelId="{5F3C26B0-637E-46D3-8865-5710C61B2AB8}" type="pres">
      <dgm:prSet presAssocID="{53DB257A-DF16-4B32-AC4A-239E2964E47D}" presName="composite1" presStyleCnt="0"/>
      <dgm:spPr/>
    </dgm:pt>
    <dgm:pt modelId="{FC63D9A1-53EF-4662-B2DD-397003B0D09B}" type="pres">
      <dgm:prSet presAssocID="{53DB257A-DF16-4B32-AC4A-239E2964E47D}" presName="dummyNode1" presStyleLbl="node1" presStyleIdx="1" presStyleCnt="3"/>
      <dgm:spPr/>
    </dgm:pt>
    <dgm:pt modelId="{A1865FC7-7F66-4351-84C7-DE2AF2B04866}" type="pres">
      <dgm:prSet presAssocID="{53DB257A-DF16-4B32-AC4A-239E2964E47D}" presName="childNode1" presStyleLbl="bgAcc1" presStyleIdx="2" presStyleCnt="3">
        <dgm:presLayoutVars>
          <dgm:bulletEnabled val="1"/>
        </dgm:presLayoutVars>
      </dgm:prSet>
      <dgm:spPr/>
      <dgm:t>
        <a:bodyPr/>
        <a:lstStyle/>
        <a:p>
          <a:endParaRPr lang="en-US"/>
        </a:p>
      </dgm:t>
    </dgm:pt>
    <dgm:pt modelId="{C7A6F033-6447-413D-8219-61CC9E32D3A2}" type="pres">
      <dgm:prSet presAssocID="{53DB257A-DF16-4B32-AC4A-239E2964E47D}" presName="childNode1tx" presStyleLbl="bgAcc1" presStyleIdx="2" presStyleCnt="3">
        <dgm:presLayoutVars>
          <dgm:bulletEnabled val="1"/>
        </dgm:presLayoutVars>
      </dgm:prSet>
      <dgm:spPr/>
      <dgm:t>
        <a:bodyPr/>
        <a:lstStyle/>
        <a:p>
          <a:endParaRPr lang="en-US"/>
        </a:p>
      </dgm:t>
    </dgm:pt>
    <dgm:pt modelId="{20CF37BD-ED77-4052-A463-1AC454D6D0BD}" type="pres">
      <dgm:prSet presAssocID="{53DB257A-DF16-4B32-AC4A-239E2964E47D}" presName="parentNode1" presStyleLbl="node1" presStyleIdx="2" presStyleCnt="3">
        <dgm:presLayoutVars>
          <dgm:chMax val="1"/>
          <dgm:bulletEnabled val="1"/>
        </dgm:presLayoutVars>
      </dgm:prSet>
      <dgm:spPr/>
      <dgm:t>
        <a:bodyPr/>
        <a:lstStyle/>
        <a:p>
          <a:endParaRPr lang="en-US"/>
        </a:p>
      </dgm:t>
    </dgm:pt>
    <dgm:pt modelId="{E49E3D1D-B9BB-44EF-BABB-2741276E20CA}" type="pres">
      <dgm:prSet presAssocID="{53DB257A-DF16-4B32-AC4A-239E2964E47D}" presName="connSite1" presStyleCnt="0"/>
      <dgm:spPr/>
    </dgm:pt>
  </dgm:ptLst>
  <dgm:cxnLst>
    <dgm:cxn modelId="{2D3D8935-C852-4AFA-9317-97A4AB3BBB2E}" type="presOf" srcId="{53DB257A-DF16-4B32-AC4A-239E2964E47D}" destId="{20CF37BD-ED77-4052-A463-1AC454D6D0BD}" srcOrd="0" destOrd="0" presId="urn:microsoft.com/office/officeart/2005/8/layout/hProcess4"/>
    <dgm:cxn modelId="{A8C558E4-821C-432F-B734-3B887FD67FED}" type="presOf" srcId="{D5B39E87-C960-4952-AB0A-B461480C7612}" destId="{D94FBAE7-FC1B-41AA-A63B-A53BEBF62DAD}" srcOrd="0" destOrd="0" presId="urn:microsoft.com/office/officeart/2005/8/layout/hProcess4"/>
    <dgm:cxn modelId="{86C0A18F-61B1-4B96-851B-EECCE7B962C3}" srcId="{D5B39E87-C960-4952-AB0A-B461480C7612}" destId="{669A5E70-3AF9-4E4C-B015-7A3C613EBB3D}" srcOrd="0" destOrd="0" parTransId="{03AF3892-2D4B-4A1A-8503-D185B786A412}" sibTransId="{8FB6C2DE-4E54-434E-9A0D-F3D537AA847B}"/>
    <dgm:cxn modelId="{413CE3DA-09A5-40D4-BAA9-0B09E401F53B}" srcId="{4D5FCDB6-3FDF-4E3C-A4F8-ABDF356D81AA}" destId="{8C7DA326-9CD6-4855-B051-8BA13EF0E485}" srcOrd="0" destOrd="0" parTransId="{F28E1871-2137-44F0-BD93-115D17201E29}" sibTransId="{6150014D-9ABB-4574-B8D2-AF4A687C3775}"/>
    <dgm:cxn modelId="{8AEC0E4D-96C7-45B5-B2A1-75EB41B393B0}" type="presOf" srcId="{8C7DA326-9CD6-4855-B051-8BA13EF0E485}" destId="{FF38E5D7-1DF0-4A81-9889-23633C0BA497}" srcOrd="1" destOrd="0" presId="urn:microsoft.com/office/officeart/2005/8/layout/hProcess4"/>
    <dgm:cxn modelId="{99E0B7D4-CD24-4138-840C-4E09994F4A0C}" type="presOf" srcId="{4D5FCDB6-3FDF-4E3C-A4F8-ABDF356D81AA}" destId="{E333E613-7385-45E4-B93D-0F98799FA267}" srcOrd="0" destOrd="0" presId="urn:microsoft.com/office/officeart/2005/8/layout/hProcess4"/>
    <dgm:cxn modelId="{EF4AFDCB-CAA7-4DA9-B304-1DDF11217BB5}" type="presOf" srcId="{AE02FBEF-1864-4012-BF92-15233338A891}" destId="{C7A6F033-6447-413D-8219-61CC9E32D3A2}" srcOrd="1" destOrd="0" presId="urn:microsoft.com/office/officeart/2005/8/layout/hProcess4"/>
    <dgm:cxn modelId="{A5DCC5DA-18FA-4E10-BE82-6AE77F673D40}" type="presOf" srcId="{A25E83DD-7376-4C00-AA1D-22A663FCDFA7}" destId="{EBB1B3BC-2E1B-466A-A726-46C6CA86AE81}" srcOrd="0" destOrd="0" presId="urn:microsoft.com/office/officeart/2005/8/layout/hProcess4"/>
    <dgm:cxn modelId="{8748696F-F17F-4113-80BB-6542183435D2}" type="presOf" srcId="{38B3C68B-5E44-4A77-BA0D-C092EF171486}" destId="{FE0892A4-8708-457C-9A62-DB5C140C4DBC}" srcOrd="0" destOrd="0" presId="urn:microsoft.com/office/officeart/2005/8/layout/hProcess4"/>
    <dgm:cxn modelId="{F494299A-E68C-4D63-9484-1D4F2E9FBE33}" srcId="{53DB257A-DF16-4B32-AC4A-239E2964E47D}" destId="{AE02FBEF-1864-4012-BF92-15233338A891}" srcOrd="0" destOrd="0" parTransId="{D1EF11F7-4524-4428-A171-DAFD332BD504}" sibTransId="{305C7292-0A7F-42F2-A159-3DE1D3F93272}"/>
    <dgm:cxn modelId="{8995280A-94D3-4C89-A7CF-A48FF9CAB6B7}" type="presOf" srcId="{AE02FBEF-1864-4012-BF92-15233338A891}" destId="{A1865FC7-7F66-4351-84C7-DE2AF2B04866}" srcOrd="0" destOrd="0" presId="urn:microsoft.com/office/officeart/2005/8/layout/hProcess4"/>
    <dgm:cxn modelId="{B182B232-B49E-498D-BC4E-8460DCF594E2}" srcId="{D5B39E87-C960-4952-AB0A-B461480C7612}" destId="{9A02A23A-11A7-4915-8CE6-E30EDA8537D6}" srcOrd="1" destOrd="0" parTransId="{F62B13AC-00FE-4F81-87E4-010888A04CE7}" sibTransId="{44DD6154-7138-425F-B37D-C317A5916AED}"/>
    <dgm:cxn modelId="{790B857C-C5A6-45B7-9189-E57C208C731B}" srcId="{52B990AF-BCA0-41F3-AFD7-1F1D90B5CDBF}" destId="{4D5FCDB6-3FDF-4E3C-A4F8-ABDF356D81AA}" srcOrd="0" destOrd="0" parTransId="{03B8B8F6-5250-40C6-9E9E-3AFB3AAB59A7}" sibTransId="{A25E83DD-7376-4C00-AA1D-22A663FCDFA7}"/>
    <dgm:cxn modelId="{7F5EB1C1-D768-44CA-B37B-9A19410B7100}" type="presOf" srcId="{669A5E70-3AF9-4E4C-B015-7A3C613EBB3D}" destId="{74D01A9A-B0FD-4039-BA08-4B4D4BDD5D29}" srcOrd="0" destOrd="0" presId="urn:microsoft.com/office/officeart/2005/8/layout/hProcess4"/>
    <dgm:cxn modelId="{D81970EE-327A-4AAF-9C62-F2C159D6B6EA}" srcId="{52B990AF-BCA0-41F3-AFD7-1F1D90B5CDBF}" destId="{53DB257A-DF16-4B32-AC4A-239E2964E47D}" srcOrd="2" destOrd="0" parTransId="{B57184A5-186B-4118-8D78-09C3D256D446}" sibTransId="{9D3574C6-C9E0-4DD8-A877-D6B49162E523}"/>
    <dgm:cxn modelId="{7EE22DDA-D8C1-4961-98C0-10E45640B654}" type="presOf" srcId="{8C7DA326-9CD6-4855-B051-8BA13EF0E485}" destId="{624D4B67-3113-4957-8DE7-D32F8F46F912}" srcOrd="0" destOrd="0" presId="urn:microsoft.com/office/officeart/2005/8/layout/hProcess4"/>
    <dgm:cxn modelId="{012119B0-AC5F-481A-9F74-B879C453D642}" type="presOf" srcId="{9A02A23A-11A7-4915-8CE6-E30EDA8537D6}" destId="{F0923BF1-102D-44D7-8FEC-66DC6D3D7E21}" srcOrd="1" destOrd="1" presId="urn:microsoft.com/office/officeart/2005/8/layout/hProcess4"/>
    <dgm:cxn modelId="{BEEA8B70-A51B-4183-B538-29C5D3E3796B}" type="presOf" srcId="{9A02A23A-11A7-4915-8CE6-E30EDA8537D6}" destId="{74D01A9A-B0FD-4039-BA08-4B4D4BDD5D29}" srcOrd="0" destOrd="1" presId="urn:microsoft.com/office/officeart/2005/8/layout/hProcess4"/>
    <dgm:cxn modelId="{294C99B3-E4F3-4787-B985-7DCFBBC20A76}" type="presOf" srcId="{669A5E70-3AF9-4E4C-B015-7A3C613EBB3D}" destId="{F0923BF1-102D-44D7-8FEC-66DC6D3D7E21}" srcOrd="1" destOrd="0" presId="urn:microsoft.com/office/officeart/2005/8/layout/hProcess4"/>
    <dgm:cxn modelId="{D2578245-7F9E-42EC-BD73-A79C59249309}" type="presOf" srcId="{52B990AF-BCA0-41F3-AFD7-1F1D90B5CDBF}" destId="{5816DCD0-2339-42CD-B23E-47B8E0A25C60}" srcOrd="0" destOrd="0" presId="urn:microsoft.com/office/officeart/2005/8/layout/hProcess4"/>
    <dgm:cxn modelId="{DB1818F9-CB0C-4464-9EF3-B21E45271A35}" srcId="{52B990AF-BCA0-41F3-AFD7-1F1D90B5CDBF}" destId="{D5B39E87-C960-4952-AB0A-B461480C7612}" srcOrd="1" destOrd="0" parTransId="{5D6FB73B-ACF5-4CE6-8E1F-5F75E7EF31CC}" sibTransId="{38B3C68B-5E44-4A77-BA0D-C092EF171486}"/>
    <dgm:cxn modelId="{5FAE5503-B0C1-4198-8BFA-ED64B0DC22CF}" type="presParOf" srcId="{5816DCD0-2339-42CD-B23E-47B8E0A25C60}" destId="{6723365D-9EED-412E-87A7-7334459BFAC9}" srcOrd="0" destOrd="0" presId="urn:microsoft.com/office/officeart/2005/8/layout/hProcess4"/>
    <dgm:cxn modelId="{3450DACC-309B-46D4-BC5D-E0AAC469C179}" type="presParOf" srcId="{5816DCD0-2339-42CD-B23E-47B8E0A25C60}" destId="{5E1BDE8C-886F-42CA-A2D8-FD50064F66C8}" srcOrd="1" destOrd="0" presId="urn:microsoft.com/office/officeart/2005/8/layout/hProcess4"/>
    <dgm:cxn modelId="{334BF1B3-278A-4D86-A616-4692D8B0D99D}" type="presParOf" srcId="{5816DCD0-2339-42CD-B23E-47B8E0A25C60}" destId="{84B23B58-4DC1-43DD-965E-20BC9CBF58DE}" srcOrd="2" destOrd="0" presId="urn:microsoft.com/office/officeart/2005/8/layout/hProcess4"/>
    <dgm:cxn modelId="{D5BE8F03-63F5-422A-9859-D10792EDC24F}" type="presParOf" srcId="{84B23B58-4DC1-43DD-965E-20BC9CBF58DE}" destId="{83FBB2DF-64AE-4A80-B173-ADE7418B0620}" srcOrd="0" destOrd="0" presId="urn:microsoft.com/office/officeart/2005/8/layout/hProcess4"/>
    <dgm:cxn modelId="{A1029C33-303F-4D16-B361-3373FC8B2B4D}" type="presParOf" srcId="{83FBB2DF-64AE-4A80-B173-ADE7418B0620}" destId="{54451A12-7F70-4399-8C78-1B440A3CEAE7}" srcOrd="0" destOrd="0" presId="urn:microsoft.com/office/officeart/2005/8/layout/hProcess4"/>
    <dgm:cxn modelId="{0DB73301-BD28-4231-BC35-DF4C546F930D}" type="presParOf" srcId="{83FBB2DF-64AE-4A80-B173-ADE7418B0620}" destId="{624D4B67-3113-4957-8DE7-D32F8F46F912}" srcOrd="1" destOrd="0" presId="urn:microsoft.com/office/officeart/2005/8/layout/hProcess4"/>
    <dgm:cxn modelId="{DC0B98D8-35F9-44B6-878C-E4693E4E4177}" type="presParOf" srcId="{83FBB2DF-64AE-4A80-B173-ADE7418B0620}" destId="{FF38E5D7-1DF0-4A81-9889-23633C0BA497}" srcOrd="2" destOrd="0" presId="urn:microsoft.com/office/officeart/2005/8/layout/hProcess4"/>
    <dgm:cxn modelId="{3F8AE359-FEAF-425A-848F-D9D587D480E6}" type="presParOf" srcId="{83FBB2DF-64AE-4A80-B173-ADE7418B0620}" destId="{E333E613-7385-45E4-B93D-0F98799FA267}" srcOrd="3" destOrd="0" presId="urn:microsoft.com/office/officeart/2005/8/layout/hProcess4"/>
    <dgm:cxn modelId="{3930E42E-E3E3-43DA-9983-302B660AA5B8}" type="presParOf" srcId="{83FBB2DF-64AE-4A80-B173-ADE7418B0620}" destId="{914EA46B-A52B-4E12-B6BA-D71528E8595D}" srcOrd="4" destOrd="0" presId="urn:microsoft.com/office/officeart/2005/8/layout/hProcess4"/>
    <dgm:cxn modelId="{3A8BCC49-596C-4C00-AE47-670CE903459C}" type="presParOf" srcId="{84B23B58-4DC1-43DD-965E-20BC9CBF58DE}" destId="{EBB1B3BC-2E1B-466A-A726-46C6CA86AE81}" srcOrd="1" destOrd="0" presId="urn:microsoft.com/office/officeart/2005/8/layout/hProcess4"/>
    <dgm:cxn modelId="{63F8FA42-CAC3-4920-9B37-3F68633B075D}" type="presParOf" srcId="{84B23B58-4DC1-43DD-965E-20BC9CBF58DE}" destId="{8BEF25BC-4D2D-44E1-9B62-A4B56E460A77}" srcOrd="2" destOrd="0" presId="urn:microsoft.com/office/officeart/2005/8/layout/hProcess4"/>
    <dgm:cxn modelId="{5B70DEBD-A909-4F1D-AC5E-CF859070DA5F}" type="presParOf" srcId="{8BEF25BC-4D2D-44E1-9B62-A4B56E460A77}" destId="{2200B73C-DC70-430A-BC9E-0E65BECE7E63}" srcOrd="0" destOrd="0" presId="urn:microsoft.com/office/officeart/2005/8/layout/hProcess4"/>
    <dgm:cxn modelId="{351CB55B-59CF-47BA-8326-77AE271BDE31}" type="presParOf" srcId="{8BEF25BC-4D2D-44E1-9B62-A4B56E460A77}" destId="{74D01A9A-B0FD-4039-BA08-4B4D4BDD5D29}" srcOrd="1" destOrd="0" presId="urn:microsoft.com/office/officeart/2005/8/layout/hProcess4"/>
    <dgm:cxn modelId="{4DC7C292-301F-46BA-9928-98CE76C6DCA0}" type="presParOf" srcId="{8BEF25BC-4D2D-44E1-9B62-A4B56E460A77}" destId="{F0923BF1-102D-44D7-8FEC-66DC6D3D7E21}" srcOrd="2" destOrd="0" presId="urn:microsoft.com/office/officeart/2005/8/layout/hProcess4"/>
    <dgm:cxn modelId="{D218DBA9-EE14-4FEF-B136-AC635C270F8F}" type="presParOf" srcId="{8BEF25BC-4D2D-44E1-9B62-A4B56E460A77}" destId="{D94FBAE7-FC1B-41AA-A63B-A53BEBF62DAD}" srcOrd="3" destOrd="0" presId="urn:microsoft.com/office/officeart/2005/8/layout/hProcess4"/>
    <dgm:cxn modelId="{B3B23E30-E6F1-47FF-8A38-14D6EEC58ACD}" type="presParOf" srcId="{8BEF25BC-4D2D-44E1-9B62-A4B56E460A77}" destId="{5B8D3418-A62F-4ED8-AAE0-7C7177F01969}" srcOrd="4" destOrd="0" presId="urn:microsoft.com/office/officeart/2005/8/layout/hProcess4"/>
    <dgm:cxn modelId="{344CF893-D4AF-46F5-BE88-551877C5A1EB}" type="presParOf" srcId="{84B23B58-4DC1-43DD-965E-20BC9CBF58DE}" destId="{FE0892A4-8708-457C-9A62-DB5C140C4DBC}" srcOrd="3" destOrd="0" presId="urn:microsoft.com/office/officeart/2005/8/layout/hProcess4"/>
    <dgm:cxn modelId="{EB6AFE2D-6373-4600-915C-AE145852AF0F}" type="presParOf" srcId="{84B23B58-4DC1-43DD-965E-20BC9CBF58DE}" destId="{5F3C26B0-637E-46D3-8865-5710C61B2AB8}" srcOrd="4" destOrd="0" presId="urn:microsoft.com/office/officeart/2005/8/layout/hProcess4"/>
    <dgm:cxn modelId="{A31DF26B-115E-4FA1-81B3-DEF177B733C0}" type="presParOf" srcId="{5F3C26B0-637E-46D3-8865-5710C61B2AB8}" destId="{FC63D9A1-53EF-4662-B2DD-397003B0D09B}" srcOrd="0" destOrd="0" presId="urn:microsoft.com/office/officeart/2005/8/layout/hProcess4"/>
    <dgm:cxn modelId="{7EA0AA65-4D5A-42B4-B5EC-5CDD2797AC6D}" type="presParOf" srcId="{5F3C26B0-637E-46D3-8865-5710C61B2AB8}" destId="{A1865FC7-7F66-4351-84C7-DE2AF2B04866}" srcOrd="1" destOrd="0" presId="urn:microsoft.com/office/officeart/2005/8/layout/hProcess4"/>
    <dgm:cxn modelId="{C7449D94-12B7-4068-AE19-83810DBD822D}" type="presParOf" srcId="{5F3C26B0-637E-46D3-8865-5710C61B2AB8}" destId="{C7A6F033-6447-413D-8219-61CC9E32D3A2}" srcOrd="2" destOrd="0" presId="urn:microsoft.com/office/officeart/2005/8/layout/hProcess4"/>
    <dgm:cxn modelId="{9026ECAA-6141-4583-9A11-D993E79ED062}" type="presParOf" srcId="{5F3C26B0-637E-46D3-8865-5710C61B2AB8}" destId="{20CF37BD-ED77-4052-A463-1AC454D6D0BD}" srcOrd="3" destOrd="0" presId="urn:microsoft.com/office/officeart/2005/8/layout/hProcess4"/>
    <dgm:cxn modelId="{96CA3BAC-A2AE-49DD-9D42-8E203325530D}" type="presParOf" srcId="{5F3C26B0-637E-46D3-8865-5710C61B2AB8}" destId="{E49E3D1D-B9BB-44EF-BABB-2741276E20CA}"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93BF244-7AC3-4ED3-A5EB-FEF1F51A09C2}" type="datetimeFigureOut">
              <a:rPr lang="en-US" smtClean="0"/>
              <a:t>1/27/2016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AE74302-E6B5-4119-BA33-B359B7505500}" type="slidenum">
              <a:rPr lang="en-US" smtClean="0"/>
              <a:t>‹#›</a:t>
            </a:fld>
            <a:endParaRPr lang="en-US" dirty="0"/>
          </a:p>
        </p:txBody>
      </p:sp>
    </p:spTree>
    <p:extLst>
      <p:ext uri="{BB962C8B-B14F-4D97-AF65-F5344CB8AC3E}">
        <p14:creationId xmlns:p14="http://schemas.microsoft.com/office/powerpoint/2010/main" val="344472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159.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160.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161.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p:txBody>
          <a:bodyPr/>
          <a:lstStyle/>
          <a:p>
            <a:pPr>
              <a:defRPr/>
            </a:pPr>
            <a:fld id="{8CF0E7A6-BCC0-49B9-8154-ED7293676CF8}" type="slidenum">
              <a:rPr lang="en-US" smtClean="0">
                <a:solidFill>
                  <a:prstClr val="black"/>
                </a:solidFill>
              </a:rPr>
              <a:pPr>
                <a:defRPr/>
              </a:pPr>
              <a:t>1</a:t>
            </a:fld>
            <a:endParaRPr lang="en-US" dirty="0" smtClean="0">
              <a:solidFill>
                <a:prstClr val="black"/>
              </a:solidFill>
            </a:endParaRPr>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6559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&lt;Click for animation&gt; </a:t>
            </a:r>
            <a:r>
              <a:rPr lang="en-US" dirty="0" smtClean="0"/>
              <a:t>These changes to PURA allowed the emergence</a:t>
            </a:r>
            <a:r>
              <a:rPr lang="en-US" baseline="0" dirty="0" smtClean="0"/>
              <a:t> of Merchant Generators who would operate generation for profit outside the traditional utility structure.  </a:t>
            </a:r>
          </a:p>
          <a:p>
            <a:endParaRPr lang="en-US" baseline="0" dirty="0" smtClean="0"/>
          </a:p>
          <a:p>
            <a:r>
              <a:rPr lang="en-US" b="1" dirty="0" smtClean="0"/>
              <a:t>&lt;Click for animation&gt; </a:t>
            </a:r>
            <a:r>
              <a:rPr lang="en-US" b="0" dirty="0" smtClean="0"/>
              <a:t>These</a:t>
            </a:r>
            <a:r>
              <a:rPr lang="en-US" b="0" baseline="0" dirty="0" smtClean="0"/>
              <a:t> changes also brought about the need for an Independent System Operator, or ISO would facilitate open access to the transmission system for the new Merchant Generators.  ERCOT, as Reliability Coordinator was ideally situated to perform this function, and in 1996, was christened as the first North American ISO.</a:t>
            </a:r>
          </a:p>
          <a:p>
            <a:endParaRPr lang="en-US" b="0" baseline="0" dirty="0" smtClean="0"/>
          </a:p>
          <a:p>
            <a:r>
              <a:rPr lang="en-US" b="1" dirty="0" smtClean="0"/>
              <a:t>&lt;Click for animation&gt; </a:t>
            </a:r>
            <a:r>
              <a:rPr lang="en-US" b="0" dirty="0" smtClean="0"/>
              <a:t>The</a:t>
            </a:r>
            <a:r>
              <a:rPr lang="en-US" b="0" baseline="0" dirty="0" smtClean="0"/>
              <a:t> rise of Merchant Generators also brought about the rise of Wholesale Power Marketers.  These new marketers would buy power from the Merchant Generators and the traditional Utilities and sell to Utilities who needed the power.   These types of transactions are referred to as Bilateral Trades.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15</a:t>
            </a:fld>
            <a:endParaRPr lang="en-US" dirty="0"/>
          </a:p>
        </p:txBody>
      </p:sp>
    </p:spTree>
    <p:extLst>
      <p:ext uri="{BB962C8B-B14F-4D97-AF65-F5344CB8AC3E}">
        <p14:creationId xmlns:p14="http://schemas.microsoft.com/office/powerpoint/2010/main" val="625765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20</a:t>
            </a:fld>
            <a:endParaRPr lang="en-US" dirty="0"/>
          </a:p>
        </p:txBody>
      </p:sp>
    </p:spTree>
    <p:extLst>
      <p:ext uri="{BB962C8B-B14F-4D97-AF65-F5344CB8AC3E}">
        <p14:creationId xmlns:p14="http://schemas.microsoft.com/office/powerpoint/2010/main" val="137549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25</a:t>
            </a:fld>
            <a:endParaRPr lang="en-US" dirty="0"/>
          </a:p>
        </p:txBody>
      </p:sp>
    </p:spTree>
    <p:extLst>
      <p:ext uri="{BB962C8B-B14F-4D97-AF65-F5344CB8AC3E}">
        <p14:creationId xmlns:p14="http://schemas.microsoft.com/office/powerpoint/2010/main" val="3964771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Before, we go any further, let’s introduce the players in the Market.</a:t>
            </a:r>
            <a:r>
              <a:rPr lang="en-US" baseline="0" dirty="0" smtClean="0"/>
              <a:t>  This is a list of all of the entities who must register with ERCOT.  Over the next few slides, we will look at how these players fit into the overall market structure and focus on the relationships between them.</a:t>
            </a:r>
            <a:endParaRPr lang="en-US" dirty="0" smtClean="0"/>
          </a:p>
        </p:txBody>
      </p:sp>
    </p:spTree>
    <p:extLst>
      <p:ext uri="{BB962C8B-B14F-4D97-AF65-F5344CB8AC3E}">
        <p14:creationId xmlns:p14="http://schemas.microsoft.com/office/powerpoint/2010/main" val="390815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000" dirty="0"/>
              <a:t>Load serving entities (LSEs) provide electric service to end-use Customers.  As mentioned in defining the audience for this course, LSEs include:</a:t>
            </a:r>
          </a:p>
          <a:p>
            <a:pPr lvl="1" indent="-226461">
              <a:spcBef>
                <a:spcPct val="0"/>
              </a:spcBef>
              <a:buFontTx/>
              <a:buChar char="•"/>
            </a:pPr>
            <a:r>
              <a:rPr lang="en-US" sz="1000" dirty="0"/>
              <a:t>Retail Electric Providers – entities that sell electric energy to retail Customers in the areas of Texas where the sale of electricity is open to retail competition</a:t>
            </a:r>
          </a:p>
          <a:p>
            <a:pPr lvl="1" indent="-226461">
              <a:spcBef>
                <a:spcPct val="0"/>
              </a:spcBef>
              <a:buFontTx/>
              <a:buChar char="•"/>
            </a:pPr>
            <a:r>
              <a:rPr lang="en-US" sz="1000" dirty="0"/>
              <a:t>Electrical Cooperatives – businesses owned by the people who use their services </a:t>
            </a:r>
          </a:p>
          <a:p>
            <a:pPr lvl="1" indent="-226461">
              <a:spcBef>
                <a:spcPct val="0"/>
              </a:spcBef>
              <a:spcAft>
                <a:spcPct val="50000"/>
              </a:spcAft>
              <a:buFontTx/>
              <a:buChar char="•"/>
            </a:pPr>
            <a:r>
              <a:rPr lang="en-US" sz="1000" dirty="0"/>
              <a:t>Municipally-Owned Utilities – providers owned by the municipalities they serve</a:t>
            </a:r>
          </a:p>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259321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000" dirty="0"/>
              <a:t>LSEs include:</a:t>
            </a:r>
          </a:p>
          <a:p>
            <a:pPr lvl="1" indent="-226461">
              <a:spcBef>
                <a:spcPct val="0"/>
              </a:spcBef>
              <a:buFontTx/>
              <a:buChar char="•"/>
            </a:pPr>
            <a:r>
              <a:rPr lang="en-US" sz="1000" dirty="0"/>
              <a:t>Retail Electric Providers – entities that sell electric energy to retail Customers in the areas of Texas where the sale of electricity is open to retail competition</a:t>
            </a:r>
          </a:p>
          <a:p>
            <a:pPr lvl="1" indent="-226461">
              <a:spcBef>
                <a:spcPct val="0"/>
              </a:spcBef>
              <a:buFontTx/>
              <a:buChar char="•"/>
            </a:pPr>
            <a:r>
              <a:rPr lang="en-US" sz="1000" dirty="0"/>
              <a:t>Electrical Cooperatives – businesses owned by the people who use their services </a:t>
            </a:r>
          </a:p>
          <a:p>
            <a:pPr lvl="1" indent="-226461">
              <a:spcBef>
                <a:spcPct val="0"/>
              </a:spcBef>
              <a:spcAft>
                <a:spcPct val="50000"/>
              </a:spcAft>
              <a:buFontTx/>
              <a:buChar char="•"/>
            </a:pPr>
            <a:r>
              <a:rPr lang="en-US" sz="1000" dirty="0"/>
              <a:t>Municipally-Owned Utilities – providers owned by the municipalities they serve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60902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normAutofit/>
          </a:bodyPr>
          <a:lstStyle/>
          <a:p>
            <a:pPr>
              <a:lnSpc>
                <a:spcPct val="115000"/>
              </a:lnSpc>
            </a:pPr>
            <a:r>
              <a:rPr lang="en-US" dirty="0" smtClean="0">
                <a:solidFill>
                  <a:srgbClr val="000000"/>
                </a:solidFill>
                <a:ea typeface="Times New Roman"/>
                <a:cs typeface="Calibri"/>
              </a:rPr>
              <a:t>ERCOT’s primary responsibility is to ensure the day-to-day reliability of the ERCOT Transmission Grid.  To achieve reliability, ERCOT must match generation output and system demand, and make sure that the transmission system is operating within its established limits.  </a:t>
            </a:r>
            <a:endParaRPr lang="en-US" dirty="0" smtClean="0">
              <a:ea typeface="Times New Roman"/>
              <a:cs typeface="Times New Roman"/>
            </a:endParaRPr>
          </a:p>
          <a:p>
            <a:pPr>
              <a:lnSpc>
                <a:spcPct val="115000"/>
              </a:lnSpc>
            </a:pPr>
            <a:r>
              <a:rPr lang="en-US" dirty="0" smtClean="0">
                <a:solidFill>
                  <a:srgbClr val="000000"/>
                </a:solidFill>
                <a:ea typeface="Times New Roman"/>
                <a:cs typeface="Calibri"/>
              </a:rPr>
              <a:t> </a:t>
            </a:r>
            <a:endParaRPr lang="en-US" dirty="0" smtClean="0">
              <a:ea typeface="Times New Roman"/>
              <a:cs typeface="Times New Roman"/>
            </a:endParaRPr>
          </a:p>
          <a:p>
            <a:pPr>
              <a:lnSpc>
                <a:spcPct val="115000"/>
              </a:lnSpc>
            </a:pPr>
            <a:r>
              <a:rPr lang="en-US" dirty="0" smtClean="0">
                <a:solidFill>
                  <a:srgbClr val="000000"/>
                </a:solidFill>
                <a:ea typeface="Times New Roman"/>
                <a:cs typeface="Calibri"/>
              </a:rPr>
              <a:t>This process requires continual dispatch of generation to meet the rise and fall in system demand.  </a:t>
            </a:r>
            <a:endParaRPr lang="en-US" dirty="0" smtClean="0">
              <a:ea typeface="Times New Roman"/>
              <a:cs typeface="Times New Roman"/>
            </a:endParaRPr>
          </a:p>
          <a:p>
            <a:pPr>
              <a:lnSpc>
                <a:spcPct val="115000"/>
              </a:lnSpc>
            </a:pPr>
            <a:r>
              <a:rPr lang="en-US" dirty="0" smtClean="0">
                <a:solidFill>
                  <a:srgbClr val="000000"/>
                </a:solidFill>
                <a:ea typeface="Times New Roman"/>
                <a:cs typeface="Calibri"/>
              </a:rPr>
              <a:t> </a:t>
            </a:r>
            <a:endParaRPr lang="en-US" dirty="0" smtClean="0">
              <a:ea typeface="Times New Roman"/>
              <a:cs typeface="Times New Roman"/>
            </a:endParaRPr>
          </a:p>
          <a:p>
            <a:pPr>
              <a:lnSpc>
                <a:spcPct val="115000"/>
              </a:lnSpc>
            </a:pPr>
            <a:r>
              <a:rPr lang="en-US" dirty="0" smtClean="0">
                <a:solidFill>
                  <a:srgbClr val="000000"/>
                </a:solidFill>
                <a:ea typeface="Times New Roman"/>
                <a:cs typeface="Calibri"/>
              </a:rPr>
              <a:t>In order to be able to perform this dispatch at the least cost, ERCOT executes competitive markets to purchase energy and capacity services  needed to reliabl</a:t>
            </a:r>
            <a:r>
              <a:rPr lang="en-US" dirty="0" smtClean="0">
                <a:solidFill>
                  <a:srgbClr val="000000"/>
                </a:solidFill>
                <a:latin typeface="Tahoma"/>
                <a:ea typeface="Times New Roman"/>
                <a:cs typeface="Times New Roman"/>
              </a:rPr>
              <a:t>y</a:t>
            </a:r>
            <a:r>
              <a:rPr lang="en-US" dirty="0" smtClean="0">
                <a:solidFill>
                  <a:srgbClr val="000000"/>
                </a:solidFill>
                <a:ea typeface="Times New Roman"/>
                <a:cs typeface="Calibri"/>
              </a:rPr>
              <a:t> serve the system demand. </a:t>
            </a:r>
            <a:endParaRPr lang="en-US" dirty="0" smtClean="0">
              <a:ea typeface="Times New Roman"/>
              <a:cs typeface="Times New Roman"/>
            </a:endParaRPr>
          </a:p>
          <a:p>
            <a:pPr>
              <a:lnSpc>
                <a:spcPct val="115000"/>
              </a:lnSpc>
            </a:pPr>
            <a:r>
              <a:rPr lang="en-US" dirty="0" smtClean="0">
                <a:solidFill>
                  <a:srgbClr val="000000"/>
                </a:solidFill>
                <a:ea typeface="Times New Roman"/>
                <a:cs typeface="Calibri"/>
              </a:rPr>
              <a:t> </a:t>
            </a:r>
            <a:endParaRPr lang="en-US" dirty="0" smtClean="0">
              <a:ea typeface="Times New Roman"/>
              <a:cs typeface="Times New Roman"/>
            </a:endParaRPr>
          </a:p>
          <a:p>
            <a:pPr>
              <a:lnSpc>
                <a:spcPct val="115000"/>
              </a:lnSpc>
            </a:pPr>
            <a:r>
              <a:rPr lang="en-US" dirty="0" smtClean="0">
                <a:solidFill>
                  <a:srgbClr val="000000"/>
                </a:solidFill>
                <a:ea typeface="Times New Roman"/>
                <a:cs typeface="Calibri"/>
              </a:rPr>
              <a:t> </a:t>
            </a:r>
            <a:endParaRPr lang="en-US" dirty="0" smtClean="0">
              <a:ea typeface="Times New Roman"/>
              <a:cs typeface="Times New Roman"/>
            </a:endParaRPr>
          </a:p>
          <a:p>
            <a:pPr>
              <a:lnSpc>
                <a:spcPct val="115000"/>
              </a:lnSpc>
            </a:pPr>
            <a:r>
              <a:rPr lang="en-US" dirty="0" smtClean="0">
                <a:solidFill>
                  <a:srgbClr val="000000"/>
                </a:solidFill>
                <a:ea typeface="Times New Roman"/>
                <a:cs typeface="Calibri"/>
              </a:rPr>
              <a:t> </a:t>
            </a:r>
            <a:endParaRPr lang="en-US" dirty="0" smtClean="0">
              <a:ea typeface="Times New Roman"/>
              <a:cs typeface="Times New Roman"/>
            </a:endParaRPr>
          </a:p>
          <a:p>
            <a:pPr>
              <a:lnSpc>
                <a:spcPct val="115000"/>
              </a:lnSpc>
            </a:pPr>
            <a:r>
              <a:rPr lang="en-US" dirty="0" smtClean="0">
                <a:solidFill>
                  <a:srgbClr val="000000"/>
                </a:solidFill>
                <a:ea typeface="Times New Roman"/>
                <a:cs typeface="Calibri"/>
              </a:rPr>
              <a:t> </a:t>
            </a:r>
            <a:endParaRPr lang="en-US" dirty="0">
              <a:ea typeface="Times New Roman"/>
              <a:cs typeface="Times New Roman"/>
            </a:endParaRPr>
          </a:p>
        </p:txBody>
      </p:sp>
    </p:spTree>
    <p:extLst>
      <p:ext uri="{BB962C8B-B14F-4D97-AF65-F5344CB8AC3E}">
        <p14:creationId xmlns:p14="http://schemas.microsoft.com/office/powerpoint/2010/main" val="1385574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extLst>
      <p:ext uri="{BB962C8B-B14F-4D97-AF65-F5344CB8AC3E}">
        <p14:creationId xmlns:p14="http://schemas.microsoft.com/office/powerpoint/2010/main" val="3080188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extLst>
      <p:ext uri="{BB962C8B-B14F-4D97-AF65-F5344CB8AC3E}">
        <p14:creationId xmlns:p14="http://schemas.microsoft.com/office/powerpoint/2010/main" val="1142195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Speaking of ESI IDs, we should spend a little time looking at the basic anatomy of an ESI ID.  When the TDSP sets up an ESI ID, they must follow a prescribed format defined in Protocol Section 15.  Every ESI ID today will begin with “10,” originally set up as a future placeholder, but holds no physical meaning today.  The next five digits (the Xs) are the most significant portion of the number for our purposes here, because they define the TDSP who set up the ESI ID in the first place.  So this part of the code will tell a REP at a glance which TDSP services this premise.  The remaining digits are any combination of up to 29 alphanumeric characters, used at the TDSPs discretion.</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653664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5AE762-99F9-4C99-B757-2AC80F16BE7B}" type="slidenum">
              <a:rPr lang="en-US" smtClean="0"/>
              <a:pPr fontAlgn="base">
                <a:spcBef>
                  <a:spcPct val="0"/>
                </a:spcBef>
                <a:spcAft>
                  <a:spcPct val="0"/>
                </a:spcAft>
                <a:defRPr/>
              </a:pPr>
              <a:t>2</a:t>
            </a:fld>
            <a:endParaRPr lang="en-US" dirty="0" smtClean="0"/>
          </a:p>
        </p:txBody>
      </p:sp>
      <p:sp>
        <p:nvSpPr>
          <p:cNvPr id="206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25000"/>
              </a:spcBef>
              <a:spcAft>
                <a:spcPct val="25000"/>
              </a:spcAft>
            </a:pPr>
            <a:endParaRPr lang="en-US" altLang="zh-CN" sz="1100" dirty="0"/>
          </a:p>
        </p:txBody>
      </p:sp>
    </p:spTree>
    <p:extLst>
      <p:ext uri="{BB962C8B-B14F-4D97-AF65-F5344CB8AC3E}">
        <p14:creationId xmlns:p14="http://schemas.microsoft.com/office/powerpoint/2010/main" val="4251895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Speaking of ESI IDs, we should spend a little time looking at the basic anatomy of an ESI ID.  When the TDSP sets up an ESI ID, they must follow a prescribed format defined in Protocol Section 15.  Every ESI ID today will begin with “10,” originally set up as a future placeholder, but holds no physical meaning today.  The next five digits (the Xs) are the most significant portion of the number for our purposes here, because they define the TDSP who set up the ESI ID in the first place.  So this part of the code will tell a REP at a glance which TDSP services this premise.  The remaining digits are any combination of up to 29 alphanumeric characters, used at the TDSPs discretion.</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514762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1950797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a:t>
            </a:r>
            <a:r>
              <a:rPr lang="en-US" baseline="0" dirty="0" smtClean="0"/>
              <a:t> should point out that current protocols are housed under the top link.  However, all previous versions are also available under the “Protocol Library” link.</a:t>
            </a:r>
          </a:p>
          <a:p>
            <a:endParaRPr lang="en-US" baseline="0" dirty="0" smtClean="0"/>
          </a:p>
          <a:p>
            <a:r>
              <a:rPr lang="en-US" baseline="0" dirty="0" smtClean="0"/>
              <a:t>Instructor should also point out the “Other Binding Documents” link in the navigation bar and briefly mention that these other documents supplement the Protocols.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289072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for quick reference,</a:t>
            </a:r>
            <a:r>
              <a:rPr lang="en-US" baseline="0" dirty="0" smtClean="0"/>
              <a:t> there is also a Transaction Name Inventory posted on ERCOT.com, complete with a handy pocket card.  We printed and laminated pocket cards to give you here today.  We hope that you will find them as useful as we do.  We also hope that you will use them in the upcoming class scenarios!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78</a:t>
            </a:fld>
            <a:endParaRPr lang="en-US" dirty="0"/>
          </a:p>
        </p:txBody>
      </p:sp>
    </p:spTree>
    <p:extLst>
      <p:ext uri="{BB962C8B-B14F-4D97-AF65-F5344CB8AC3E}">
        <p14:creationId xmlns:p14="http://schemas.microsoft.com/office/powerpoint/2010/main" val="4209992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a:t>
            </a:r>
            <a:r>
              <a:rPr lang="en-US" baseline="0" dirty="0" smtClean="0"/>
              <a:t> should point students to the pocket card for this discussion.  Point out how many different 814’s there are.</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79</a:t>
            </a:fld>
            <a:endParaRPr lang="en-US" dirty="0"/>
          </a:p>
        </p:txBody>
      </p:sp>
    </p:spTree>
    <p:extLst>
      <p:ext uri="{BB962C8B-B14F-4D97-AF65-F5344CB8AC3E}">
        <p14:creationId xmlns:p14="http://schemas.microsoft.com/office/powerpoint/2010/main" val="1067501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a:t>
            </a:r>
            <a:r>
              <a:rPr lang="en-US" baseline="0" dirty="0" smtClean="0"/>
              <a:t> course, there are some transactions that do not involve ERCOT.  These transactions flow between TDSPs and REPs and are called Point-to-Point Transactions.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80</a:t>
            </a:fld>
            <a:endParaRPr lang="en-US" dirty="0"/>
          </a:p>
        </p:txBody>
      </p:sp>
    </p:spTree>
    <p:extLst>
      <p:ext uri="{BB962C8B-B14F-4D97-AF65-F5344CB8AC3E}">
        <p14:creationId xmlns:p14="http://schemas.microsoft.com/office/powerpoint/2010/main" val="154909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spend some time looking at the</a:t>
            </a:r>
            <a:r>
              <a:rPr lang="en-US" baseline="0" dirty="0" smtClean="0"/>
              <a:t> transactions involving ERCOT.  We want to start by looking at the systems that are involved in these transactions.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81</a:t>
            </a:fld>
            <a:endParaRPr lang="en-US" dirty="0"/>
          </a:p>
        </p:txBody>
      </p:sp>
    </p:spTree>
    <p:extLst>
      <p:ext uri="{BB962C8B-B14F-4D97-AF65-F5344CB8AC3E}">
        <p14:creationId xmlns:p14="http://schemas.microsoft.com/office/powerpoint/2010/main" val="2346213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88</a:t>
            </a:fld>
            <a:endParaRPr lang="en-US" dirty="0"/>
          </a:p>
        </p:txBody>
      </p:sp>
    </p:spTree>
    <p:extLst>
      <p:ext uri="{BB962C8B-B14F-4D97-AF65-F5344CB8AC3E}">
        <p14:creationId xmlns:p14="http://schemas.microsoft.com/office/powerpoint/2010/main" val="3315451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aseline="0" dirty="0" smtClean="0"/>
              <a:t>The following set of scenarios illustrate three major market processes that utilize ERCOT-Involved transactions.  </a:t>
            </a:r>
            <a:r>
              <a:rPr lang="en-US" b="1" baseline="0" dirty="0" smtClean="0"/>
              <a:t>Important:</a:t>
            </a:r>
            <a:r>
              <a:rPr lang="en-US" baseline="0" dirty="0" smtClean="0"/>
              <a:t>  Learners must have their pocket cards (handed out earlier) to participate in this activity.  These scenarios allow the instructor to walk the class through these processes step by step and encourage students to use the pocket card to begin speaking the transaction lingo.</a:t>
            </a:r>
            <a:endParaRPr lang="en-US" dirty="0" smtClean="0"/>
          </a:p>
          <a:p>
            <a:endParaRPr lang="en-US" dirty="0" smtClean="0"/>
          </a:p>
          <a:p>
            <a:endParaRPr lang="en-US" dirty="0" smtClean="0"/>
          </a:p>
          <a:p>
            <a:r>
              <a:rPr lang="en-US" dirty="0" smtClean="0"/>
              <a:t>As</a:t>
            </a:r>
            <a:r>
              <a:rPr lang="en-US" baseline="0" dirty="0" smtClean="0"/>
              <a:t> we can see here, the move-in process involves multiple transactions.  In fact, the Move-In market process is a pre-defined package of transactions that must occur in a particular sequence.  Notice that the sequence is initiated with the Move-In Request transaction.  What follows is an ERCOT-facilitated exchange of information between ERCOT, a Competitive Retailer (REP), and the TDSP that physically connects the retail premise to the grid.  Each transaction has a code number as specified in Texas SET.  A transaction will always flow between at least two parties.</a:t>
            </a:r>
          </a:p>
          <a:p>
            <a:endParaRPr lang="en-US" baseline="0" dirty="0" smtClean="0"/>
          </a:p>
          <a:p>
            <a:r>
              <a:rPr lang="en-US" b="1" baseline="0" dirty="0" smtClean="0"/>
              <a:t>[Instructor should facilitate this classroom exercise as follows:]</a:t>
            </a:r>
          </a:p>
          <a:p>
            <a:endParaRPr lang="en-US" dirty="0" smtClean="0"/>
          </a:p>
          <a:p>
            <a:r>
              <a:rPr lang="en-US" baseline="0" dirty="0" smtClean="0"/>
              <a:t>As we have said, a Move-In Request is used to begin the Customer enrollment process for a Move-in.  Using the reference cards that we handed out earlier, can someone tell me the transaction number?</a:t>
            </a:r>
          </a:p>
          <a:p>
            <a:r>
              <a:rPr lang="en-US" baseline="0" dirty="0" smtClean="0"/>
              <a:t>Great! </a:t>
            </a:r>
            <a:r>
              <a:rPr lang="en-US" b="1" baseline="0" dirty="0" smtClean="0"/>
              <a:t>&lt;Click to display number&gt;  </a:t>
            </a:r>
            <a:r>
              <a:rPr lang="en-US" baseline="0" dirty="0" smtClean="0"/>
              <a:t>And what parties does the transaction flow from and to?</a:t>
            </a:r>
          </a:p>
          <a:p>
            <a:r>
              <a:rPr lang="en-US" baseline="0" dirty="0" smtClean="0"/>
              <a:t>Great! </a:t>
            </a:r>
            <a:r>
              <a:rPr lang="en-US" b="1" baseline="0" dirty="0" smtClean="0"/>
              <a:t>&lt;Click to display dots&gt;  </a:t>
            </a:r>
            <a:r>
              <a:rPr lang="en-US" b="0" baseline="0" dirty="0" smtClean="0"/>
              <a:t>The Move-In Request is sent from the REP to ERCOT</a:t>
            </a:r>
          </a:p>
          <a:p>
            <a:endParaRPr lang="en-US" b="0" baseline="0" dirty="0" smtClean="0"/>
          </a:p>
          <a:p>
            <a:r>
              <a:rPr lang="en-US" b="0" baseline="0" dirty="0" smtClean="0"/>
              <a:t>The next transaction is the Enrollment Notification Request.  What’s the number for that one? </a:t>
            </a:r>
            <a:r>
              <a:rPr lang="en-US" b="1" baseline="0" dirty="0" smtClean="0"/>
              <a:t>&lt;Click to display&gt;</a:t>
            </a:r>
            <a:r>
              <a:rPr lang="en-US" b="0" baseline="0" dirty="0" smtClean="0"/>
              <a:t>  Who sends and receives it? </a:t>
            </a:r>
            <a:r>
              <a:rPr lang="en-US" b="1" baseline="0" dirty="0" smtClean="0"/>
              <a:t>&lt;Click to display&gt;</a:t>
            </a:r>
            <a:endParaRPr lang="en-US" dirty="0" smtClean="0"/>
          </a:p>
          <a:p>
            <a:r>
              <a:rPr lang="en-US" dirty="0" smtClean="0"/>
              <a:t>Great!  This transaction notifies</a:t>
            </a:r>
            <a:r>
              <a:rPr lang="en-US" baseline="0" dirty="0" smtClean="0"/>
              <a:t> the TDSP of a Move-In, so that they can schedule meter reads.</a:t>
            </a:r>
          </a:p>
          <a:p>
            <a:endParaRPr lang="en-US" baseline="0" dirty="0" smtClean="0"/>
          </a:p>
          <a:p>
            <a:r>
              <a:rPr lang="en-US" b="0" baseline="0" dirty="0" smtClean="0"/>
              <a:t>The next transaction is the Enrollment Notification Response.  What’s the number for that one? </a:t>
            </a:r>
            <a:r>
              <a:rPr lang="en-US" b="1" baseline="0" dirty="0" smtClean="0"/>
              <a:t>&lt;Click to display&gt;</a:t>
            </a:r>
            <a:r>
              <a:rPr lang="en-US" b="0" baseline="0" dirty="0" smtClean="0"/>
              <a:t>  Who sends and receives it? </a:t>
            </a:r>
            <a:r>
              <a:rPr lang="en-US" b="1" baseline="0" dirty="0" smtClean="0"/>
              <a:t>&lt;Click to display&gt;</a:t>
            </a:r>
            <a:endParaRPr lang="en-US" dirty="0" smtClean="0"/>
          </a:p>
          <a:p>
            <a:r>
              <a:rPr lang="en-US" dirty="0" smtClean="0"/>
              <a:t>Great!  With this transaction, the TDSP acknowledges</a:t>
            </a:r>
            <a:r>
              <a:rPr lang="en-US" baseline="0" dirty="0" smtClean="0"/>
              <a:t> the enrollment request and provides the Scheduled Meter Read Date.</a:t>
            </a:r>
          </a:p>
          <a:p>
            <a:endParaRPr lang="en-US" baseline="0" dirty="0" smtClean="0"/>
          </a:p>
          <a:p>
            <a:r>
              <a:rPr lang="en-US" b="0" baseline="0" dirty="0" smtClean="0"/>
              <a:t>The next transaction is the CR Enrollment Notification Response.  What’s the number for that one? </a:t>
            </a:r>
            <a:r>
              <a:rPr lang="en-US" b="1" baseline="0" dirty="0" smtClean="0"/>
              <a:t>&lt;Click to display&gt;</a:t>
            </a:r>
            <a:r>
              <a:rPr lang="en-US" b="0" baseline="0" dirty="0" smtClean="0"/>
              <a:t>  Who sends and receives it? </a:t>
            </a:r>
            <a:r>
              <a:rPr lang="en-US" b="1" baseline="0" dirty="0" smtClean="0"/>
              <a:t>&lt;Click to display&gt;</a:t>
            </a:r>
            <a:endParaRPr lang="en-US" dirty="0" smtClean="0"/>
          </a:p>
          <a:p>
            <a:r>
              <a:rPr lang="en-US" dirty="0" smtClean="0"/>
              <a:t>Perfect!  This transaction passes the TDSP acknowledgement</a:t>
            </a:r>
            <a:r>
              <a:rPr lang="en-US" baseline="0" dirty="0" smtClean="0"/>
              <a:t> back to the REP, so that they will also know the Scheduled Meter Read Date.  This is important because it effectively marks the beginning of the REP’s service history with this customer.</a:t>
            </a:r>
          </a:p>
          <a:p>
            <a:endParaRPr lang="en-US" baseline="0" dirty="0" smtClean="0"/>
          </a:p>
          <a:p>
            <a:r>
              <a:rPr lang="en-US" b="0" baseline="0" dirty="0" smtClean="0"/>
              <a:t>The Historical Usage, if requested through the Move-in Request, provides the REP with up to 12 months of historical metered consumption at the premise.  This data provides the REP with a starting point for estimating energy consumption for this customer, so that they can adequately prepare for it at the wholesale level.  What’s the number for this transaction? </a:t>
            </a:r>
            <a:r>
              <a:rPr lang="en-US" b="1" baseline="0" dirty="0" smtClean="0"/>
              <a:t>&lt;Click to display&gt;</a:t>
            </a:r>
            <a:r>
              <a:rPr lang="en-US" b="0" baseline="0" dirty="0" smtClean="0"/>
              <a:t>  Who sends and receives it? </a:t>
            </a:r>
            <a:r>
              <a:rPr lang="en-US" b="1" baseline="0" dirty="0" smtClean="0"/>
              <a:t>&lt;Click to display&gt; [Two clicks this time.  Instructor may need to facilitate the two steps here]</a:t>
            </a:r>
            <a:endParaRPr lang="en-US" dirty="0" smtClean="0"/>
          </a:p>
          <a:p>
            <a:r>
              <a:rPr lang="en-US" dirty="0" smtClean="0"/>
              <a:t>Perfect!  This transaction actually</a:t>
            </a:r>
            <a:r>
              <a:rPr lang="en-US" baseline="0" dirty="0" smtClean="0"/>
              <a:t> requires two steps.  First the </a:t>
            </a:r>
            <a:r>
              <a:rPr lang="en-US" dirty="0" smtClean="0"/>
              <a:t>TDSP provides the Historical Usage to ERCOT, and then</a:t>
            </a:r>
            <a:r>
              <a:rPr lang="en-US" baseline="0" dirty="0" smtClean="0"/>
              <a:t> ERCOT passes the data on to the REP.</a:t>
            </a:r>
          </a:p>
          <a:p>
            <a:endParaRPr lang="en-US" baseline="0" dirty="0" smtClean="0"/>
          </a:p>
          <a:p>
            <a:r>
              <a:rPr lang="en-US" dirty="0" smtClean="0"/>
              <a:t>Lastly,</a:t>
            </a:r>
            <a:r>
              <a:rPr lang="en-US" baseline="0" dirty="0" smtClean="0"/>
              <a:t> the Initial Meter Read also occurs in two steps. </a:t>
            </a:r>
            <a:r>
              <a:rPr lang="en-US" b="0" baseline="0" dirty="0" smtClean="0"/>
              <a:t>What’s the number for this transaction? </a:t>
            </a:r>
            <a:r>
              <a:rPr lang="en-US" b="1" baseline="0" dirty="0" smtClean="0"/>
              <a:t>&lt;Click to display&gt;</a:t>
            </a:r>
            <a:r>
              <a:rPr lang="en-US" b="0" baseline="0" dirty="0" smtClean="0"/>
              <a:t>  Who sends and receives it? </a:t>
            </a:r>
            <a:r>
              <a:rPr lang="en-US" b="1" baseline="0" dirty="0" smtClean="0"/>
              <a:t>&lt;Click to display&gt; [Two clicks again].  </a:t>
            </a:r>
            <a:r>
              <a:rPr lang="en-US" b="0" baseline="0" dirty="0" smtClean="0"/>
              <a:t>Great!  The TDSP provides the Initial Meter Read to ERCOT, </a:t>
            </a:r>
            <a:r>
              <a:rPr lang="en-US" dirty="0" smtClean="0"/>
              <a:t>and then</a:t>
            </a:r>
            <a:r>
              <a:rPr lang="en-US" baseline="0" dirty="0" smtClean="0"/>
              <a:t> ERCOT passes the data on to the REP.  This meter read forms the starting point for the REP’s service history with the customer.  ERCOT will also use this information as the starting point for calculating wholesale energy consumption at the QSE level.</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89</a:t>
            </a:fld>
            <a:endParaRPr lang="en-US" dirty="0"/>
          </a:p>
        </p:txBody>
      </p:sp>
    </p:spTree>
    <p:extLst>
      <p:ext uri="{BB962C8B-B14F-4D97-AF65-F5344CB8AC3E}">
        <p14:creationId xmlns:p14="http://schemas.microsoft.com/office/powerpoint/2010/main" val="1386993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scenario, </a:t>
            </a:r>
            <a:r>
              <a:rPr lang="en-US" baseline="0" dirty="0" smtClean="0"/>
              <a:t>a Switch Request, becomes more complicated.  Notice that there are simply more transactions.  Plus, this type Service Order Request involves two REPs!</a:t>
            </a:r>
          </a:p>
          <a:p>
            <a:endParaRPr lang="en-US" baseline="0" dirty="0" smtClean="0"/>
          </a:p>
          <a:p>
            <a:r>
              <a:rPr lang="en-US" b="1" baseline="0" dirty="0" smtClean="0"/>
              <a:t>[Instructor should facilitate as in previous scenarios]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90</a:t>
            </a:fld>
            <a:endParaRPr lang="en-US" dirty="0"/>
          </a:p>
        </p:txBody>
      </p:sp>
    </p:spTree>
    <p:extLst>
      <p:ext uri="{BB962C8B-B14F-4D97-AF65-F5344CB8AC3E}">
        <p14:creationId xmlns:p14="http://schemas.microsoft.com/office/powerpoint/2010/main" val="611463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2F299B-4967-4A99-B543-3C89B07364E2}" type="slidenum">
              <a:rPr lang="en-US" smtClean="0"/>
              <a:pPr fontAlgn="base">
                <a:spcBef>
                  <a:spcPct val="0"/>
                </a:spcBef>
                <a:spcAft>
                  <a:spcPct val="0"/>
                </a:spcAft>
                <a:defRPr/>
              </a:pPr>
              <a:t>3</a:t>
            </a:fld>
            <a:endParaRPr lang="en-US" dirty="0" smtClean="0"/>
          </a:p>
        </p:txBody>
      </p:sp>
      <p:sp>
        <p:nvSpPr>
          <p:cNvPr id="207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7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z="1100" dirty="0"/>
              <a:t>Also cover the handouts for the course. </a:t>
            </a:r>
          </a:p>
          <a:p>
            <a:pPr eaLnBrk="1" hangingPunct="1">
              <a:spcBef>
                <a:spcPct val="0"/>
              </a:spcBef>
            </a:pPr>
            <a:r>
              <a:rPr lang="en-US" altLang="zh-CN" sz="1100" dirty="0"/>
              <a:t>Have students verify their email addresses on the sign-up sheet.</a:t>
            </a:r>
          </a:p>
          <a:p>
            <a:pPr eaLnBrk="1" hangingPunct="1">
              <a:spcBef>
                <a:spcPct val="0"/>
              </a:spcBef>
            </a:pPr>
            <a:r>
              <a:rPr lang="en-US" altLang="zh-CN" sz="1100" dirty="0"/>
              <a:t>Encourage  students to take the exam in class.</a:t>
            </a:r>
          </a:p>
        </p:txBody>
      </p:sp>
    </p:spTree>
    <p:extLst>
      <p:ext uri="{BB962C8B-B14F-4D97-AF65-F5344CB8AC3E}">
        <p14:creationId xmlns:p14="http://schemas.microsoft.com/office/powerpoint/2010/main" val="10007524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next scenario,</a:t>
            </a:r>
            <a:r>
              <a:rPr lang="en-US" baseline="0" dirty="0" smtClean="0"/>
              <a:t> the Move-Out Business, is a little bit simpler.  </a:t>
            </a:r>
          </a:p>
          <a:p>
            <a:endParaRPr lang="en-US" b="1" baseline="0" dirty="0" smtClean="0"/>
          </a:p>
          <a:p>
            <a:r>
              <a:rPr lang="en-US" b="1" baseline="0" dirty="0" smtClean="0"/>
              <a:t>[Instructor should facilitate as in previous scenario]</a:t>
            </a:r>
            <a:endParaRPr lang="en-US" b="1" dirty="0"/>
          </a:p>
        </p:txBody>
      </p:sp>
      <p:sp>
        <p:nvSpPr>
          <p:cNvPr id="4" name="Slide Number Placeholder 3"/>
          <p:cNvSpPr>
            <a:spLocks noGrp="1"/>
          </p:cNvSpPr>
          <p:nvPr>
            <p:ph type="sldNum" sz="quarter" idx="10"/>
          </p:nvPr>
        </p:nvSpPr>
        <p:spPr/>
        <p:txBody>
          <a:bodyPr/>
          <a:lstStyle/>
          <a:p>
            <a:fld id="{EAE74302-E6B5-4119-BA33-B359B7505500}" type="slidenum">
              <a:rPr lang="en-US" smtClean="0"/>
              <a:t>91</a:t>
            </a:fld>
            <a:endParaRPr lang="en-US" dirty="0"/>
          </a:p>
        </p:txBody>
      </p:sp>
    </p:spTree>
    <p:extLst>
      <p:ext uri="{BB962C8B-B14F-4D97-AF65-F5344CB8AC3E}">
        <p14:creationId xmlns:p14="http://schemas.microsoft.com/office/powerpoint/2010/main" val="4099870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&lt;Instructor should ask</a:t>
            </a:r>
            <a:r>
              <a:rPr lang="en-US" dirty="0" smtClean="0"/>
              <a:t>,&gt;</a:t>
            </a:r>
            <a:r>
              <a:rPr lang="en-US" baseline="0" dirty="0" smtClean="0"/>
              <a:t> Has anyone heard of the Texas SET Swimlanes?”  </a:t>
            </a:r>
          </a:p>
          <a:p>
            <a:endParaRPr lang="en-US" baseline="0" dirty="0" smtClean="0"/>
          </a:p>
          <a:p>
            <a:r>
              <a:rPr lang="en-US" baseline="0" dirty="0" smtClean="0"/>
              <a:t>If you have heard that they are scary, don’t worry, they are simply the detailed illustrations of retail market processes like the three we just covered .  We’re not going to dive down to that level of detail right now;  however, it is important that you know where to find the Swimlanes for future reference and further exploration.</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92</a:t>
            </a:fld>
            <a:endParaRPr lang="en-US" dirty="0"/>
          </a:p>
        </p:txBody>
      </p:sp>
    </p:spTree>
    <p:extLst>
      <p:ext uri="{BB962C8B-B14F-4D97-AF65-F5344CB8AC3E}">
        <p14:creationId xmlns:p14="http://schemas.microsoft.com/office/powerpoint/2010/main" val="3549889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a:t>
            </a:r>
            <a:r>
              <a:rPr lang="en-US" baseline="0" dirty="0" smtClean="0"/>
              <a:t> note the different turnaround times for AMS and Non-AMS meters.  Also AMS meters with remote connect/disconnect capabilities also have different turnaround times for Move-ins (and Disconnects for non-payment, as we shall see later)</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93</a:t>
            </a:fld>
            <a:endParaRPr lang="en-US" dirty="0"/>
          </a:p>
        </p:txBody>
      </p:sp>
    </p:spTree>
    <p:extLst>
      <p:ext uri="{BB962C8B-B14F-4D97-AF65-F5344CB8AC3E}">
        <p14:creationId xmlns:p14="http://schemas.microsoft.com/office/powerpoint/2010/main" val="1366389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99</a:t>
            </a:fld>
            <a:endParaRPr lang="en-US" dirty="0"/>
          </a:p>
        </p:txBody>
      </p:sp>
    </p:spTree>
    <p:extLst>
      <p:ext uri="{BB962C8B-B14F-4D97-AF65-F5344CB8AC3E}">
        <p14:creationId xmlns:p14="http://schemas.microsoft.com/office/powerpoint/2010/main" val="1335441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161053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saw</a:t>
            </a:r>
            <a:r>
              <a:rPr lang="en-US" baseline="0" dirty="0" smtClean="0"/>
              <a:t> this picture earlier in the course. </a:t>
            </a:r>
            <a:r>
              <a:rPr lang="en-US" b="1" baseline="0" dirty="0" smtClean="0"/>
              <a:t>&lt;Click for animation&gt;</a:t>
            </a:r>
            <a:r>
              <a:rPr lang="en-US" baseline="0" dirty="0" smtClean="0"/>
              <a:t> Load meter data is collected and sent to ERCOT by TDSPs.  Ultimately, ERCOT must roll all meter data up to the QSE level in order to settle the Wholesale Markets.  ERCOT adjusts the metered load data to incorporate Losses and UFE and calculates each QSE’s Adjusted Metered Load.  </a:t>
            </a:r>
            <a:r>
              <a:rPr lang="en-US" b="1" baseline="0" dirty="0" smtClean="0"/>
              <a:t>&lt;Click for animation&gt;</a:t>
            </a:r>
            <a:r>
              <a:rPr lang="en-US" baseline="0" dirty="0" smtClean="0"/>
              <a:t> Since ERCOT settles the Wholesale Markets on a fifteen minute interval, the QSEs’ Adjusted Metered Load must be calculated for each fifteen minute interval.</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102</a:t>
            </a:fld>
            <a:endParaRPr lang="en-US" dirty="0">
              <a:solidFill>
                <a:prstClr val="black"/>
              </a:solidFill>
            </a:endParaRPr>
          </a:p>
        </p:txBody>
      </p:sp>
    </p:spTree>
    <p:extLst>
      <p:ext uri="{BB962C8B-B14F-4D97-AF65-F5344CB8AC3E}">
        <p14:creationId xmlns:p14="http://schemas.microsoft.com/office/powerpoint/2010/main" val="1868398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103</a:t>
            </a:fld>
            <a:endParaRPr lang="en-US" dirty="0">
              <a:solidFill>
                <a:prstClr val="black"/>
              </a:solidFill>
            </a:endParaRPr>
          </a:p>
        </p:txBody>
      </p:sp>
    </p:spTree>
    <p:extLst>
      <p:ext uri="{BB962C8B-B14F-4D97-AF65-F5344CB8AC3E}">
        <p14:creationId xmlns:p14="http://schemas.microsoft.com/office/powerpoint/2010/main" val="3012690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104</a:t>
            </a:fld>
            <a:endParaRPr lang="en-US" dirty="0">
              <a:solidFill>
                <a:prstClr val="black"/>
              </a:solidFill>
            </a:endParaRPr>
          </a:p>
        </p:txBody>
      </p:sp>
    </p:spTree>
    <p:extLst>
      <p:ext uri="{BB962C8B-B14F-4D97-AF65-F5344CB8AC3E}">
        <p14:creationId xmlns:p14="http://schemas.microsoft.com/office/powerpoint/2010/main" val="687626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service-related</a:t>
            </a:r>
            <a:r>
              <a:rPr lang="en-US" baseline="0" dirty="0" smtClean="0"/>
              <a:t> charges include TDSP delivery and discretionary charges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105</a:t>
            </a:fld>
            <a:endParaRPr lang="en-US" dirty="0">
              <a:solidFill>
                <a:prstClr val="black"/>
              </a:solidFill>
            </a:endParaRPr>
          </a:p>
        </p:txBody>
      </p:sp>
    </p:spTree>
    <p:extLst>
      <p:ext uri="{BB962C8B-B14F-4D97-AF65-F5344CB8AC3E}">
        <p14:creationId xmlns:p14="http://schemas.microsoft.com/office/powerpoint/2010/main" val="25304274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so everyone is clear, when we speak of a meter, we are speaking of a device that measures electrical usage over some period of time.  The time component of this definition is important, because it will help us distinguish between the various meters that are utilized in ERCOT.</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107</a:t>
            </a:fld>
            <a:endParaRPr lang="en-US" dirty="0"/>
          </a:p>
        </p:txBody>
      </p:sp>
    </p:spTree>
    <p:extLst>
      <p:ext uri="{BB962C8B-B14F-4D97-AF65-F5344CB8AC3E}">
        <p14:creationId xmlns:p14="http://schemas.microsoft.com/office/powerpoint/2010/main" val="129027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3"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defTabSz="931666">
              <a:spcBef>
                <a:spcPct val="0"/>
              </a:spcBef>
              <a:defRPr/>
            </a:pPr>
            <a:r>
              <a:rPr lang="en-US" dirty="0" smtClean="0"/>
              <a:t>Please visit the</a:t>
            </a:r>
            <a:r>
              <a:rPr lang="en-US" baseline="0" dirty="0" smtClean="0"/>
              <a:t> ERCOT website to view the training curriculum. The Nodal Market Education program offers many courses, covering a wide range of topics on system operations, market operations as well as financial settlement. </a:t>
            </a:r>
            <a:endParaRPr lang="en-US" dirty="0" smtClean="0"/>
          </a:p>
          <a:p>
            <a:pPr>
              <a:spcBef>
                <a:spcPct val="0"/>
              </a:spcBef>
            </a:pPr>
            <a:endParaRPr lang="en-US" dirty="0" smtClean="0"/>
          </a:p>
        </p:txBody>
      </p:sp>
    </p:spTree>
    <p:extLst>
      <p:ext uri="{BB962C8B-B14F-4D97-AF65-F5344CB8AC3E}">
        <p14:creationId xmlns:p14="http://schemas.microsoft.com/office/powerpoint/2010/main" val="3805194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119</a:t>
            </a:fld>
            <a:endParaRPr lang="en-US" dirty="0">
              <a:solidFill>
                <a:prstClr val="black"/>
              </a:solidFill>
            </a:endParaRPr>
          </a:p>
        </p:txBody>
      </p:sp>
    </p:spTree>
    <p:extLst>
      <p:ext uri="{BB962C8B-B14F-4D97-AF65-F5344CB8AC3E}">
        <p14:creationId xmlns:p14="http://schemas.microsoft.com/office/powerpoint/2010/main" val="1324699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 Meter technology also offers the promise of new Retail products?  The greater </a:t>
            </a:r>
            <a:r>
              <a:rPr lang="en-US" baseline="0" dirty="0" smtClean="0"/>
              <a:t>timeliness of meter data allows for better prepay products, where a customer pays in advance to use a certain amount of electricity over a certain period of time.  The greater precision and interval measure of meter data allows for further enhancement of  demand response products. Having interval data for most customers allows REPs to offer the long-sought time-of-use pricing.</a:t>
            </a:r>
          </a:p>
          <a:p>
            <a:endParaRPr lang="en-US" baseline="0" dirty="0" smtClean="0"/>
          </a:p>
          <a:p>
            <a:r>
              <a:rPr lang="en-US" b="1" i="1" baseline="0" dirty="0" smtClean="0"/>
              <a:t>&lt;Click for animation&gt; These products are available now, in some form.  </a:t>
            </a:r>
            <a:r>
              <a:rPr lang="en-US" b="0" i="0" baseline="0" dirty="0" smtClean="0"/>
              <a:t>But there is probably more to come.  Convenience and economic incentives should spur demand for these types of products, improving the current offerings, and bringing new offerings to market!</a:t>
            </a:r>
            <a:endParaRPr lang="en-US" b="1" i="1" dirty="0" smtClean="0"/>
          </a:p>
        </p:txBody>
      </p:sp>
      <p:sp>
        <p:nvSpPr>
          <p:cNvPr id="4" name="Slide Number Placeholder 3"/>
          <p:cNvSpPr>
            <a:spLocks noGrp="1"/>
          </p:cNvSpPr>
          <p:nvPr>
            <p:ph type="sldNum" sz="quarter" idx="10"/>
          </p:nvPr>
        </p:nvSpPr>
        <p:spPr/>
        <p:txBody>
          <a:bodyPr/>
          <a:lstStyle/>
          <a:p>
            <a:fld id="{EAE74302-E6B5-4119-BA33-B359B7505500}" type="slidenum">
              <a:rPr lang="en-US" smtClean="0"/>
              <a:t>120</a:t>
            </a:fld>
            <a:endParaRPr lang="en-US" dirty="0"/>
          </a:p>
        </p:txBody>
      </p:sp>
    </p:spTree>
    <p:extLst>
      <p:ext uri="{BB962C8B-B14F-4D97-AF65-F5344CB8AC3E}">
        <p14:creationId xmlns:p14="http://schemas.microsoft.com/office/powerpoint/2010/main" val="1317584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ERCOT Market Information System (MIS) is like one of those membership stores.  We’ll call this one the Data Club</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125</a:t>
            </a:fld>
            <a:endParaRPr lang="en-US" dirty="0"/>
          </a:p>
        </p:txBody>
      </p:sp>
    </p:spTree>
    <p:extLst>
      <p:ext uri="{BB962C8B-B14F-4D97-AF65-F5344CB8AC3E}">
        <p14:creationId xmlns:p14="http://schemas.microsoft.com/office/powerpoint/2010/main" val="26195952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smtClean="0"/>
              <a:t>Of course, like any membership</a:t>
            </a:r>
            <a:r>
              <a:rPr lang="en-US" baseline="0" dirty="0" smtClean="0"/>
              <a:t> store, you must scan your membership card to enter.  For the ERCOT Market Information System, the membership card takes the form of a digital certificate.  Your digital certificate is what gets you in the door!</a:t>
            </a:r>
            <a:endParaRPr lang="en-US" dirty="0" smtClean="0"/>
          </a:p>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126</a:t>
            </a:fld>
            <a:endParaRPr lang="en-US" dirty="0"/>
          </a:p>
        </p:txBody>
      </p:sp>
    </p:spTree>
    <p:extLst>
      <p:ext uri="{BB962C8B-B14F-4D97-AF65-F5344CB8AC3E}">
        <p14:creationId xmlns:p14="http://schemas.microsoft.com/office/powerpoint/2010/main" val="36051104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inside the door,</a:t>
            </a:r>
            <a:r>
              <a:rPr lang="en-US" baseline="0" dirty="0" smtClean="0"/>
              <a:t> there are three different levels of data available, depending on membership (Digital Certificate).</a:t>
            </a:r>
          </a:p>
          <a:p>
            <a:endParaRPr lang="en-US" baseline="0" dirty="0" smtClean="0"/>
          </a:p>
          <a:p>
            <a:r>
              <a:rPr lang="en-US" b="1" baseline="0" dirty="0" smtClean="0"/>
              <a:t>Public Data </a:t>
            </a:r>
            <a:r>
              <a:rPr lang="en-US" baseline="0" dirty="0" smtClean="0"/>
              <a:t>is information available to the general public, but is also provided here at the Data Club as a convenience to members.</a:t>
            </a:r>
          </a:p>
          <a:p>
            <a:endParaRPr lang="en-US" baseline="0" dirty="0" smtClean="0"/>
          </a:p>
          <a:p>
            <a:r>
              <a:rPr lang="en-US" b="1" baseline="0" dirty="0" smtClean="0"/>
              <a:t>Secure Data </a:t>
            </a:r>
            <a:r>
              <a:rPr lang="en-US" baseline="0" dirty="0" smtClean="0"/>
              <a:t>is information available only to club members (Registered Market Participants), but is available to all club members.</a:t>
            </a:r>
          </a:p>
          <a:p>
            <a:endParaRPr lang="en-US" baseline="0" dirty="0" smtClean="0"/>
          </a:p>
          <a:p>
            <a:r>
              <a:rPr lang="en-US" b="1" baseline="0" dirty="0" smtClean="0"/>
              <a:t>Certified Data </a:t>
            </a:r>
            <a:r>
              <a:rPr lang="en-US" baseline="0" dirty="0" smtClean="0"/>
              <a:t>is customized information available only to individual members.  Access to these racks is controlled by the Digital Certificates.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129</a:t>
            </a:fld>
            <a:endParaRPr lang="en-US" dirty="0"/>
          </a:p>
        </p:txBody>
      </p:sp>
    </p:spTree>
    <p:extLst>
      <p:ext uri="{BB962C8B-B14F-4D97-AF65-F5344CB8AC3E}">
        <p14:creationId xmlns:p14="http://schemas.microsoft.com/office/powerpoint/2010/main" val="40676776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as you browse the store, if you can’t find what you want, just</a:t>
            </a:r>
            <a:r>
              <a:rPr lang="en-US" baseline="0" dirty="0" smtClean="0"/>
              <a:t> ask EMIL.  </a:t>
            </a:r>
          </a:p>
          <a:p>
            <a:endParaRPr lang="en-US" baseline="0" dirty="0" smtClean="0"/>
          </a:p>
          <a:p>
            <a:r>
              <a:rPr lang="en-US" baseline="0" dirty="0" smtClean="0"/>
              <a:t>EMIL knows where everything is.  He knows when inventory is restocked and how long things stay on the shelf.  He even knows what can be ordered for auto-delivery right to your mailbox!</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133</a:t>
            </a:fld>
            <a:endParaRPr lang="en-US" dirty="0"/>
          </a:p>
        </p:txBody>
      </p:sp>
    </p:spTree>
    <p:extLst>
      <p:ext uri="{BB962C8B-B14F-4D97-AF65-F5344CB8AC3E}">
        <p14:creationId xmlns:p14="http://schemas.microsoft.com/office/powerpoint/2010/main" val="1685183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a:t>
            </a:r>
            <a:r>
              <a:rPr lang="en-US" baseline="0" dirty="0" smtClean="0"/>
              <a:t> Club even offers additional Member Services, where you can launch other ERCOT Applications from one convenient location!  Please note that your individual membership (Digital Certificate) determines the specific applications that are available to you.</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135</a:t>
            </a:fld>
            <a:endParaRPr lang="en-US" dirty="0"/>
          </a:p>
        </p:txBody>
      </p:sp>
    </p:spTree>
    <p:extLst>
      <p:ext uri="{BB962C8B-B14F-4D97-AF65-F5344CB8AC3E}">
        <p14:creationId xmlns:p14="http://schemas.microsoft.com/office/powerpoint/2010/main" val="4793583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two of these applications</a:t>
            </a:r>
            <a:r>
              <a:rPr lang="en-US" baseline="0" dirty="0" smtClean="0"/>
              <a:t> </a:t>
            </a:r>
            <a:r>
              <a:rPr lang="en-US" dirty="0" smtClean="0"/>
              <a:t>in particular:  Find ESIID and Fin</a:t>
            </a:r>
            <a:r>
              <a:rPr lang="en-US" baseline="0" dirty="0" smtClean="0"/>
              <a:t>d Transactions.  Looking at this particular screenshot, bear in mind that your view may vary depending on the assigned roles from your digital certificate.  If you believe you should have more links available to you, please contact your User Security Administrator (USA).</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136</a:t>
            </a:fld>
            <a:endParaRPr lang="en-US" dirty="0"/>
          </a:p>
        </p:txBody>
      </p:sp>
    </p:spTree>
    <p:extLst>
      <p:ext uri="{BB962C8B-B14F-4D97-AF65-F5344CB8AC3E}">
        <p14:creationId xmlns:p14="http://schemas.microsoft.com/office/powerpoint/2010/main" val="4236695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a:t>
            </a:r>
            <a:r>
              <a:rPr lang="en-US" baseline="0" dirty="0" smtClean="0"/>
              <a:t> ESIID is a quick way to find pertinent information about particular customers or potential customers.  This tool allows you to search either for a single ESIID or a group or ESIIDs.  If you don’t already know the ESIID, you may also search based on the Premise address.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137</a:t>
            </a:fld>
            <a:endParaRPr lang="en-US" dirty="0"/>
          </a:p>
        </p:txBody>
      </p:sp>
    </p:spTree>
    <p:extLst>
      <p:ext uri="{BB962C8B-B14F-4D97-AF65-F5344CB8AC3E}">
        <p14:creationId xmlns:p14="http://schemas.microsoft.com/office/powerpoint/2010/main" val="16741270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 Transaction is a</a:t>
            </a:r>
            <a:r>
              <a:rPr lang="en-US" baseline="0" dirty="0" smtClean="0"/>
              <a:t> tool to research historical transactions associated with an ESIID or group of ESIIDs.  Please note that if you are a Retail Electric Provider, you will be allowed to see only those transactions that took place when you were the REP-of-Record for that ESIID.</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138</a:t>
            </a:fld>
            <a:endParaRPr lang="en-US" dirty="0"/>
          </a:p>
        </p:txBody>
      </p:sp>
    </p:spTree>
    <p:extLst>
      <p:ext uri="{BB962C8B-B14F-4D97-AF65-F5344CB8AC3E}">
        <p14:creationId xmlns:p14="http://schemas.microsoft.com/office/powerpoint/2010/main" val="366960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3"/>
          <p:cNvSpPr>
            <a:spLocks noGrp="1" noChangeArrowheads="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78FAFB5-5A6F-4685-889A-A761ED659038}" type="datetime1">
              <a:rPr lang="en-US" smtClean="0"/>
              <a:pPr fontAlgn="base">
                <a:spcBef>
                  <a:spcPct val="0"/>
                </a:spcBef>
                <a:spcAft>
                  <a:spcPct val="0"/>
                </a:spcAft>
                <a:defRPr/>
              </a:pPr>
              <a:t>1/27/2016</a:t>
            </a:fld>
            <a:endParaRPr lang="en-US" dirty="0" smtClean="0"/>
          </a:p>
        </p:txBody>
      </p:sp>
      <p:sp>
        <p:nvSpPr>
          <p:cNvPr id="23757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20BFFF-A94F-485D-B308-C316ED63E6F4}" type="slidenum">
              <a:rPr lang="en-US" smtClean="0"/>
              <a:pPr fontAlgn="base">
                <a:spcBef>
                  <a:spcPct val="0"/>
                </a:spcBef>
                <a:spcAft>
                  <a:spcPct val="0"/>
                </a:spcAft>
                <a:defRPr/>
              </a:pPr>
              <a:t>5</a:t>
            </a:fld>
            <a:endParaRPr lang="en-US" dirty="0" smtClean="0"/>
          </a:p>
        </p:txBody>
      </p:sp>
      <p:sp>
        <p:nvSpPr>
          <p:cNvPr id="20890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890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100" dirty="0"/>
          </a:p>
        </p:txBody>
      </p:sp>
    </p:spTree>
    <p:extLst>
      <p:ext uri="{BB962C8B-B14F-4D97-AF65-F5344CB8AC3E}">
        <p14:creationId xmlns:p14="http://schemas.microsoft.com/office/powerpoint/2010/main" val="30279360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141</a:t>
            </a:fld>
            <a:endParaRPr lang="en-US" dirty="0">
              <a:solidFill>
                <a:prstClr val="black"/>
              </a:solidFill>
            </a:endParaRPr>
          </a:p>
        </p:txBody>
      </p:sp>
    </p:spTree>
    <p:extLst>
      <p:ext uri="{BB962C8B-B14F-4D97-AF65-F5344CB8AC3E}">
        <p14:creationId xmlns:p14="http://schemas.microsoft.com/office/powerpoint/2010/main" val="27533869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142</a:t>
            </a:fld>
            <a:endParaRPr lang="en-US" dirty="0"/>
          </a:p>
        </p:txBody>
      </p:sp>
    </p:spTree>
    <p:extLst>
      <p:ext uri="{BB962C8B-B14F-4D97-AF65-F5344CB8AC3E}">
        <p14:creationId xmlns:p14="http://schemas.microsoft.com/office/powerpoint/2010/main" val="15411788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145</a:t>
            </a:fld>
            <a:endParaRPr lang="en-US" dirty="0"/>
          </a:p>
        </p:txBody>
      </p:sp>
    </p:spTree>
    <p:extLst>
      <p:ext uri="{BB962C8B-B14F-4D97-AF65-F5344CB8AC3E}">
        <p14:creationId xmlns:p14="http://schemas.microsoft.com/office/powerpoint/2010/main" val="6959892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Extracts are sets of data used by ERCOT to manage and settle the energy market.  For example, information related to the Day Ahead Market and Real Time Market is available on a daily basis via a downloadable ERCOT data extract. </a:t>
            </a:r>
          </a:p>
          <a:p>
            <a:endParaRPr lang="en-US" dirty="0"/>
          </a:p>
          <a:p>
            <a:r>
              <a:rPr lang="en-US" dirty="0"/>
              <a:t>It is easy to confuse a data extract with a data report. An extract is a raw data file that is intended to be uploaded into a computer database for analytical purposes. Reports are more person-friendly and exist to provide readable, summarized information to the user.</a:t>
            </a:r>
          </a:p>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148</a:t>
            </a:fld>
            <a:endParaRPr lang="en-US" dirty="0"/>
          </a:p>
        </p:txBody>
      </p:sp>
    </p:spTree>
    <p:extLst>
      <p:ext uri="{BB962C8B-B14F-4D97-AF65-F5344CB8AC3E}">
        <p14:creationId xmlns:p14="http://schemas.microsoft.com/office/powerpoint/2010/main" val="35282341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Extracts are sets of data used by ERCOT to manage and settle the energy market.  For example, information related to the Day Ahead Market and Real Time Market is available on a daily basis via a downloadable ERCOT data extract. </a:t>
            </a:r>
          </a:p>
          <a:p>
            <a:endParaRPr lang="en-US" dirty="0"/>
          </a:p>
          <a:p>
            <a:r>
              <a:rPr lang="en-US" dirty="0"/>
              <a:t>It is easy to confuse a data extract with a data report. An extract is a raw data file that is intended to be uploaded into a computer database for analytical purposes. Reports are more person-friendly and exist to provide readable, summarized information to the user.</a:t>
            </a:r>
          </a:p>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149</a:t>
            </a:fld>
            <a:endParaRPr lang="en-US" dirty="0"/>
          </a:p>
        </p:txBody>
      </p:sp>
    </p:spTree>
    <p:extLst>
      <p:ext uri="{BB962C8B-B14F-4D97-AF65-F5344CB8AC3E}">
        <p14:creationId xmlns:p14="http://schemas.microsoft.com/office/powerpoint/2010/main" val="6389605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process to work as designed, the Market Participant database must be structured properly to receive data from ERCOT.  Fortunately, this is not simply guesswork.  ERCOT provides structural files for the Market Participant to execute against their database.  The correct structure depends on the packaging format chosen by the Market Participant.  For .csv files, a Data Definition Language or DDL file is used to build the appropriate database structure.   For .xml files, the XML Schema Definition or XSD file should be used.</a:t>
            </a:r>
          </a:p>
          <a:p>
            <a:endParaRPr lang="en-US" dirty="0"/>
          </a:p>
          <a:p>
            <a:r>
              <a:rPr lang="en-US" dirty="0"/>
              <a:t>Please note that the DDL files created by ERCOT are designed to be executed against an ORACLE database.  The DDLs can be modified by the user to accommodate other common database formats.  Market participants should consult with a qualified database administrator to chose the best utilization of extracts for their company.</a:t>
            </a:r>
          </a:p>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150</a:t>
            </a:fld>
            <a:endParaRPr lang="en-US" dirty="0"/>
          </a:p>
        </p:txBody>
      </p:sp>
    </p:spTree>
    <p:extLst>
      <p:ext uri="{BB962C8B-B14F-4D97-AF65-F5344CB8AC3E}">
        <p14:creationId xmlns:p14="http://schemas.microsoft.com/office/powerpoint/2010/main" val="26578581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151</a:t>
            </a:fld>
            <a:endParaRPr lang="en-US" dirty="0"/>
          </a:p>
        </p:txBody>
      </p:sp>
    </p:spTree>
    <p:extLst>
      <p:ext uri="{BB962C8B-B14F-4D97-AF65-F5344CB8AC3E}">
        <p14:creationId xmlns:p14="http://schemas.microsoft.com/office/powerpoint/2010/main" val="5001950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155</a:t>
            </a:fld>
            <a:endParaRPr lang="en-US" dirty="0"/>
          </a:p>
        </p:txBody>
      </p:sp>
    </p:spTree>
    <p:extLst>
      <p:ext uri="{BB962C8B-B14F-4D97-AF65-F5344CB8AC3E}">
        <p14:creationId xmlns:p14="http://schemas.microsoft.com/office/powerpoint/2010/main" val="36701744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6659"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a:spcBef>
                <a:spcPct val="0"/>
              </a:spcBef>
            </a:pPr>
            <a:r>
              <a:rPr lang="en-US" dirty="0" smtClean="0"/>
              <a:t>Congratulations. You have just completed </a:t>
            </a:r>
            <a:r>
              <a:rPr lang="en-US" baseline="0" dirty="0" smtClean="0"/>
              <a:t>the final portion of the Nodal 101 Web-Based Training course. We hope these sessions have been informative. Thank you for your attention. </a:t>
            </a:r>
            <a:endParaRPr lang="en-US" dirty="0" smtClean="0"/>
          </a:p>
        </p:txBody>
      </p:sp>
    </p:spTree>
    <p:extLst>
      <p:ext uri="{BB962C8B-B14F-4D97-AF65-F5344CB8AC3E}">
        <p14:creationId xmlns:p14="http://schemas.microsoft.com/office/powerpoint/2010/main" val="29880527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0755"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algn="l">
              <a:spcBef>
                <a:spcPct val="25000"/>
              </a:spcBef>
              <a:spcAft>
                <a:spcPct val="25000"/>
              </a:spcAft>
            </a:pPr>
            <a:r>
              <a:rPr lang="en-US" sz="1600" dirty="0"/>
              <a:t>For additional resources, please visit the ERCOT Nodal Website or reference the Nodal Protocols. </a:t>
            </a:r>
          </a:p>
          <a:p>
            <a:pPr algn="l">
              <a:spcBef>
                <a:spcPct val="25000"/>
              </a:spcBef>
              <a:spcAft>
                <a:spcPct val="25000"/>
              </a:spcAft>
            </a:pPr>
            <a:r>
              <a:rPr lang="en-US" sz="1600" dirty="0"/>
              <a:t>For more information about the concepts covered in this course or for a list of available courses, please visit Nodal Market Education online or contact us at NodalTraining@ercot.com</a:t>
            </a:r>
          </a:p>
        </p:txBody>
      </p:sp>
    </p:spTree>
    <p:extLst>
      <p:ext uri="{BB962C8B-B14F-4D97-AF65-F5344CB8AC3E}">
        <p14:creationId xmlns:p14="http://schemas.microsoft.com/office/powerpoint/2010/main" val="308199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9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600" dirty="0"/>
          </a:p>
        </p:txBody>
      </p:sp>
    </p:spTree>
    <p:extLst>
      <p:ext uri="{BB962C8B-B14F-4D97-AF65-F5344CB8AC3E}">
        <p14:creationId xmlns:p14="http://schemas.microsoft.com/office/powerpoint/2010/main" val="31632459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6659"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a:spcBef>
                <a:spcPct val="0"/>
              </a:spcBef>
            </a:pPr>
            <a:r>
              <a:rPr lang="en-US" dirty="0" smtClean="0"/>
              <a:t>Congratulations. You have just completed </a:t>
            </a:r>
            <a:r>
              <a:rPr lang="en-US" baseline="0" dirty="0" smtClean="0"/>
              <a:t>the final portion of the Nodal 101 Web-Based Training course. We hope these sessions have been informative. Thank you for your attention. </a:t>
            </a:r>
            <a:endParaRPr lang="en-US" dirty="0" smtClean="0"/>
          </a:p>
        </p:txBody>
      </p:sp>
    </p:spTree>
    <p:extLst>
      <p:ext uri="{BB962C8B-B14F-4D97-AF65-F5344CB8AC3E}">
        <p14:creationId xmlns:p14="http://schemas.microsoft.com/office/powerpoint/2010/main" val="25999318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162</a:t>
            </a:fld>
            <a:endParaRPr lang="en-US" dirty="0"/>
          </a:p>
        </p:txBody>
      </p:sp>
    </p:spTree>
    <p:extLst>
      <p:ext uri="{BB962C8B-B14F-4D97-AF65-F5344CB8AC3E}">
        <p14:creationId xmlns:p14="http://schemas.microsoft.com/office/powerpoint/2010/main" val="10774138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163</a:t>
            </a:fld>
            <a:endParaRPr lang="en-US" dirty="0"/>
          </a:p>
        </p:txBody>
      </p:sp>
    </p:spTree>
    <p:extLst>
      <p:ext uri="{BB962C8B-B14F-4D97-AF65-F5344CB8AC3E}">
        <p14:creationId xmlns:p14="http://schemas.microsoft.com/office/powerpoint/2010/main" val="11321512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164</a:t>
            </a:fld>
            <a:endParaRPr lang="en-US" dirty="0"/>
          </a:p>
        </p:txBody>
      </p:sp>
    </p:spTree>
    <p:extLst>
      <p:ext uri="{BB962C8B-B14F-4D97-AF65-F5344CB8AC3E}">
        <p14:creationId xmlns:p14="http://schemas.microsoft.com/office/powerpoint/2010/main" val="2941340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09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100" dirty="0"/>
              <a:t>The objective of this course is to provide LSEs with information about the ERCOT-facilitated Nodal Market and help them identify the impacts of its Operations on the Wholesale Market.  </a:t>
            </a:r>
          </a:p>
          <a:p>
            <a:pPr lvl="1" eaLnBrk="1" hangingPunct="1">
              <a:spcBef>
                <a:spcPct val="0"/>
              </a:spcBef>
            </a:pPr>
            <a:endParaRPr lang="en-US" sz="1100" dirty="0"/>
          </a:p>
        </p:txBody>
      </p:sp>
    </p:spTree>
    <p:extLst>
      <p:ext uri="{BB962C8B-B14F-4D97-AF65-F5344CB8AC3E}">
        <p14:creationId xmlns:p14="http://schemas.microsoft.com/office/powerpoint/2010/main" val="176587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p:txBody>
          <a:bodyPr/>
          <a:lstStyle/>
          <a:p>
            <a:pPr>
              <a:defRPr/>
            </a:pPr>
            <a:fld id="{8BCEB9F4-7A9A-42F9-A8CA-B8196CA7CDA2}" type="slidenum">
              <a:rPr lang="en-US" smtClean="0"/>
              <a:pPr>
                <a:defRPr/>
              </a:pPr>
              <a:t>8</a:t>
            </a:fld>
            <a:endParaRPr lang="en-US" dirty="0" smtClean="0"/>
          </a:p>
        </p:txBody>
      </p:sp>
      <p:sp>
        <p:nvSpPr>
          <p:cNvPr id="257027"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ln/>
        </p:spPr>
        <p:txBody>
          <a:bodyPr/>
          <a:lstStyle/>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marL="174708" indent="-174708">
              <a:defRPr/>
            </a:pPr>
            <a:endParaRPr lang="en-US" dirty="0" smtClean="0"/>
          </a:p>
        </p:txBody>
      </p:sp>
    </p:spTree>
    <p:extLst>
      <p:ext uri="{BB962C8B-B14F-4D97-AF65-F5344CB8AC3E}">
        <p14:creationId xmlns:p14="http://schemas.microsoft.com/office/powerpoint/2010/main" val="643059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12</a:t>
            </a:fld>
            <a:endParaRPr lang="en-US" dirty="0"/>
          </a:p>
        </p:txBody>
      </p:sp>
    </p:spTree>
    <p:extLst>
      <p:ext uri="{BB962C8B-B14F-4D97-AF65-F5344CB8AC3E}">
        <p14:creationId xmlns:p14="http://schemas.microsoft.com/office/powerpoint/2010/main" val="1680790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3028841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cenario 4">
    <p:spTree>
      <p:nvGrpSpPr>
        <p:cNvPr id="1" name=""/>
        <p:cNvGrpSpPr/>
        <p:nvPr/>
      </p:nvGrpSpPr>
      <p:grpSpPr>
        <a:xfrm>
          <a:off x="0" y="0"/>
          <a:ext cx="0" cy="0"/>
          <a:chOff x="0" y="0"/>
          <a:chExt cx="0" cy="0"/>
        </a:xfrm>
      </p:grpSpPr>
      <p:pic>
        <p:nvPicPr>
          <p:cNvPr id="5" name="Picture 10" descr="Scenario"/>
          <p:cNvPicPr>
            <a:picLocks noChangeAspect="1" noChangeArrowheads="1"/>
          </p:cNvPicPr>
          <p:nvPr/>
        </p:nvPicPr>
        <p:blipFill>
          <a:blip r:embed="rId2" cstate="print"/>
          <a:srcRect/>
          <a:stretch>
            <a:fillRect/>
          </a:stretch>
        </p:blipFill>
        <p:spPr bwMode="auto">
          <a:xfrm>
            <a:off x="6350" y="1160463"/>
            <a:ext cx="3108325" cy="1414462"/>
          </a:xfrm>
          <a:prstGeom prst="rect">
            <a:avLst/>
          </a:prstGeom>
          <a:noFill/>
          <a:ln w="9525">
            <a:noFill/>
            <a:miter lim="800000"/>
            <a:headEnd/>
            <a:tailEnd/>
          </a:ln>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6" name="Text Placeholder 6"/>
          <p:cNvSpPr>
            <a:spLocks noGrp="1"/>
          </p:cNvSpPr>
          <p:nvPr>
            <p:ph type="body" sz="quarter" idx="10"/>
          </p:nvPr>
        </p:nvSpPr>
        <p:spPr>
          <a:xfrm>
            <a:off x="3105150" y="1279525"/>
            <a:ext cx="5808663" cy="5005388"/>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7"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6901435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cenario 5">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1160770"/>
            <a:ext cx="3108703" cy="1414155"/>
          </a:xfrm>
          <a:prstGeom prst="rect">
            <a:avLst/>
          </a:prstGeom>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6" name="Text Placeholder 6"/>
          <p:cNvSpPr>
            <a:spLocks noGrp="1"/>
          </p:cNvSpPr>
          <p:nvPr>
            <p:ph type="body" sz="quarter" idx="10"/>
          </p:nvPr>
        </p:nvSpPr>
        <p:spPr>
          <a:xfrm>
            <a:off x="3105150" y="1279525"/>
            <a:ext cx="5808663" cy="5005388"/>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0443084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enario 6">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50" y="1160770"/>
            <a:ext cx="3108703" cy="1414155"/>
          </a:xfrm>
          <a:prstGeom prst="rect">
            <a:avLst/>
          </a:prstGeom>
          <a:noFill/>
          <a:ln>
            <a:noFill/>
          </a:ln>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6" name="Text Placeholder 6"/>
          <p:cNvSpPr>
            <a:spLocks noGrp="1"/>
          </p:cNvSpPr>
          <p:nvPr>
            <p:ph type="body" sz="quarter" idx="10"/>
          </p:nvPr>
        </p:nvSpPr>
        <p:spPr>
          <a:xfrm>
            <a:off x="3105150" y="1279525"/>
            <a:ext cx="5808663" cy="5005388"/>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598493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enario 7">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9050" y="1160770"/>
            <a:ext cx="3108703" cy="1414155"/>
          </a:xfrm>
          <a:prstGeom prst="rect">
            <a:avLst/>
          </a:prstGeom>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6" name="Text Placeholder 6"/>
          <p:cNvSpPr>
            <a:spLocks noGrp="1"/>
          </p:cNvSpPr>
          <p:nvPr>
            <p:ph type="body" sz="quarter" idx="10"/>
          </p:nvPr>
        </p:nvSpPr>
        <p:spPr>
          <a:xfrm>
            <a:off x="3105150" y="1279525"/>
            <a:ext cx="5808663" cy="5005388"/>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691722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Example">
    <p:spTree>
      <p:nvGrpSpPr>
        <p:cNvPr id="1" name=""/>
        <p:cNvGrpSpPr/>
        <p:nvPr/>
      </p:nvGrpSpPr>
      <p:grpSpPr>
        <a:xfrm>
          <a:off x="0" y="0"/>
          <a:ext cx="0" cy="0"/>
          <a:chOff x="0" y="0"/>
          <a:chExt cx="0" cy="0"/>
        </a:xfrm>
      </p:grpSpPr>
      <p:pic>
        <p:nvPicPr>
          <p:cNvPr id="5" name="Picture 7" descr="Scenario"/>
          <p:cNvPicPr>
            <a:picLocks noChangeAspect="1" noChangeArrowheads="1"/>
          </p:cNvPicPr>
          <p:nvPr/>
        </p:nvPicPr>
        <p:blipFill>
          <a:blip r:embed="rId2" cstate="print"/>
          <a:srcRect/>
          <a:stretch>
            <a:fillRect/>
          </a:stretch>
        </p:blipFill>
        <p:spPr bwMode="auto">
          <a:xfrm>
            <a:off x="19050" y="1166813"/>
            <a:ext cx="3082925" cy="1401762"/>
          </a:xfrm>
          <a:prstGeom prst="rect">
            <a:avLst/>
          </a:prstGeom>
          <a:noFill/>
          <a:ln w="9525">
            <a:noFill/>
            <a:miter lim="800000"/>
            <a:headEnd/>
            <a:tailEnd/>
          </a:ln>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7" name="Text Placeholder 6"/>
          <p:cNvSpPr>
            <a:spLocks noGrp="1"/>
          </p:cNvSpPr>
          <p:nvPr>
            <p:ph type="body" sz="quarter" idx="10"/>
          </p:nvPr>
        </p:nvSpPr>
        <p:spPr>
          <a:xfrm>
            <a:off x="3105150" y="1279525"/>
            <a:ext cx="5808663" cy="5005388"/>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59320086"/>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66700" y="323850"/>
            <a:ext cx="8647113" cy="5524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66700" y="1276350"/>
            <a:ext cx="8647113" cy="4743450"/>
          </a:xfrm>
        </p:spPr>
        <p:txBody>
          <a:bodyPr/>
          <a:lstStyle/>
          <a:p>
            <a:pPr lvl="0"/>
            <a:r>
              <a:rPr lang="en-US" noProof="0" dirty="0" smtClean="0"/>
              <a:t>Click icon to add table</a:t>
            </a:r>
            <a:endParaRPr lang="en-US" noProof="0" dirty="0"/>
          </a:p>
        </p:txBody>
      </p:sp>
      <p:sp>
        <p:nvSpPr>
          <p:cNvPr id="4" name="Slide Number Placeholder 3"/>
          <p:cNvSpPr>
            <a:spLocks noGrp="1"/>
          </p:cNvSpPr>
          <p:nvPr>
            <p:ph type="sldNum" sz="quarter" idx="10"/>
          </p:nvPr>
        </p:nvSpPr>
        <p:spPr>
          <a:xfrm>
            <a:off x="7500938" y="6573838"/>
            <a:ext cx="1511300" cy="284162"/>
          </a:xfrm>
          <a:prstGeom prst="rect">
            <a:avLst/>
          </a:prstGeom>
        </p:spPr>
        <p:txBody>
          <a:bodyPr/>
          <a:lstStyle>
            <a:lvl1pPr>
              <a:defRPr/>
            </a:lvl1pPr>
          </a:lstStyle>
          <a:p>
            <a:fld id="{FF7F3899-B190-482E-AE55-E6984E7DA36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4539939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6700" y="323850"/>
            <a:ext cx="8647113" cy="5524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66700" y="1276350"/>
            <a:ext cx="4246563" cy="4743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65663" y="1276350"/>
            <a:ext cx="4248150" cy="2295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65663" y="3724275"/>
            <a:ext cx="4248150" cy="2295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3"/>
          <p:cNvSpPr>
            <a:spLocks noGrp="1"/>
          </p:cNvSpPr>
          <p:nvPr>
            <p:ph type="sldNum" sz="quarter" idx="10"/>
          </p:nvPr>
        </p:nvSpPr>
        <p:spPr>
          <a:xfrm>
            <a:off x="7500938" y="6573838"/>
            <a:ext cx="1511300" cy="284162"/>
          </a:xfrm>
          <a:prstGeom prst="rect">
            <a:avLst/>
          </a:prstGeom>
        </p:spPr>
        <p:txBody>
          <a:bodyPr/>
          <a:lstStyle>
            <a:lvl1pPr>
              <a:defRPr/>
            </a:lvl1pPr>
          </a:lstStyle>
          <a:p>
            <a:fld id="{FF7F3899-B190-482E-AE55-E6984E7DA36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66222251"/>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Example Layout">
    <p:spTree>
      <p:nvGrpSpPr>
        <p:cNvPr id="1" name=""/>
        <p:cNvGrpSpPr/>
        <p:nvPr/>
      </p:nvGrpSpPr>
      <p:grpSpPr>
        <a:xfrm>
          <a:off x="0" y="0"/>
          <a:ext cx="0" cy="0"/>
          <a:chOff x="0" y="0"/>
          <a:chExt cx="0" cy="0"/>
        </a:xfrm>
      </p:grpSpPr>
      <p:pic>
        <p:nvPicPr>
          <p:cNvPr id="5" name="Picture 29" descr="example icon_blu.png"/>
          <p:cNvPicPr>
            <a:picLocks noChangeAspect="1"/>
          </p:cNvPicPr>
          <p:nvPr/>
        </p:nvPicPr>
        <p:blipFill>
          <a:blip r:embed="rId2" cstate="print"/>
          <a:srcRect/>
          <a:stretch>
            <a:fillRect/>
          </a:stretch>
        </p:blipFill>
        <p:spPr bwMode="auto">
          <a:xfrm>
            <a:off x="6477000" y="76200"/>
            <a:ext cx="2613025" cy="1176337"/>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6" name="Slide Number Placeholder 3"/>
          <p:cNvSpPr>
            <a:spLocks noGrp="1"/>
          </p:cNvSpPr>
          <p:nvPr>
            <p:ph type="sldNum" sz="quarter" idx="10"/>
          </p:nvPr>
        </p:nvSpPr>
        <p:spPr>
          <a:xfrm>
            <a:off x="7500938" y="6573838"/>
            <a:ext cx="1511300" cy="284162"/>
          </a:xfrm>
          <a:prstGeom prst="rect">
            <a:avLst/>
          </a:prstGeom>
        </p:spPr>
        <p:txBody>
          <a:bodyPr/>
          <a:lstStyle>
            <a:lvl1pPr algn="r">
              <a:defRPr sz="1600">
                <a:solidFill>
                  <a:schemeClr val="bg1"/>
                </a:solidFill>
                <a:latin typeface="Arial" charset="0"/>
              </a:defRPr>
            </a:lvl1pPr>
          </a:lstStyle>
          <a:p>
            <a:fld id="{FF7F3899-B190-482E-AE55-E6984E7DA36B}" type="slidenum">
              <a:rPr lang="en-US" smtClean="0"/>
              <a:t>‹#›</a:t>
            </a:fld>
            <a:endParaRPr lang="en-US" dirty="0"/>
          </a:p>
        </p:txBody>
      </p:sp>
      <p:sp>
        <p:nvSpPr>
          <p:cNvPr id="7" name="Content Placeholder 2"/>
          <p:cNvSpPr>
            <a:spLocks noGrp="1"/>
          </p:cNvSpPr>
          <p:nvPr>
            <p:ph idx="1"/>
          </p:nvPr>
        </p:nvSpPr>
        <p:spPr>
          <a:xfrm>
            <a:off x="265113" y="1279525"/>
            <a:ext cx="8686800" cy="5197474"/>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6922716"/>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cenario 1">
    <p:spTree>
      <p:nvGrpSpPr>
        <p:cNvPr id="1" name=""/>
        <p:cNvGrpSpPr/>
        <p:nvPr/>
      </p:nvGrpSpPr>
      <p:grpSpPr>
        <a:xfrm>
          <a:off x="0" y="0"/>
          <a:ext cx="0" cy="0"/>
          <a:chOff x="0" y="0"/>
          <a:chExt cx="0" cy="0"/>
        </a:xfrm>
      </p:grpSpPr>
      <p:sp>
        <p:nvSpPr>
          <p:cNvPr id="5" name="Rectangle 4"/>
          <p:cNvSpPr>
            <a:spLocks noChangeArrowheads="1"/>
          </p:cNvSpPr>
          <p:nvPr/>
        </p:nvSpPr>
        <p:spPr bwMode="auto">
          <a:xfrm>
            <a:off x="2971800" y="1279525"/>
            <a:ext cx="5942013" cy="5005388"/>
          </a:xfrm>
          <a:prstGeom prst="rect">
            <a:avLst/>
          </a:prstGeom>
          <a:noFill/>
          <a:ln w="9525">
            <a:noFill/>
            <a:miter lim="800000"/>
            <a:headEnd/>
            <a:tailEnd/>
          </a:ln>
        </p:spPr>
        <p:txBody>
          <a:bodyPr/>
          <a:lstStyle/>
          <a:p>
            <a:pPr marL="342900" lvl="1" indent="-228600">
              <a:spcBef>
                <a:spcPct val="20000"/>
              </a:spcBef>
              <a:buFontTx/>
              <a:buChar char="•"/>
              <a:defRPr/>
            </a:pPr>
            <a:endParaRPr lang="en-US" sz="2400" dirty="0">
              <a:solidFill>
                <a:prstClr val="black"/>
              </a:solidFill>
            </a:endParaRPr>
          </a:p>
        </p:txBody>
      </p:sp>
      <p:pic>
        <p:nvPicPr>
          <p:cNvPr id="6" name="Picture 57" descr="Scenario"/>
          <p:cNvPicPr>
            <a:picLocks noChangeAspect="1" noChangeArrowheads="1"/>
          </p:cNvPicPr>
          <p:nvPr/>
        </p:nvPicPr>
        <p:blipFill>
          <a:blip r:embed="rId2" cstate="print"/>
          <a:srcRect/>
          <a:stretch>
            <a:fillRect/>
          </a:stretch>
        </p:blipFill>
        <p:spPr bwMode="auto">
          <a:xfrm>
            <a:off x="6045200" y="76200"/>
            <a:ext cx="3098800" cy="1409700"/>
          </a:xfrm>
          <a:prstGeom prst="rect">
            <a:avLst/>
          </a:prstGeom>
          <a:noFill/>
          <a:ln w="9525">
            <a:noFill/>
            <a:miter lim="800000"/>
            <a:headEnd/>
            <a:tailEnd/>
          </a:ln>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8"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t>‹#›</a:t>
            </a:fld>
            <a:endParaRPr lang="en-US" dirty="0"/>
          </a:p>
        </p:txBody>
      </p:sp>
      <p:sp>
        <p:nvSpPr>
          <p:cNvPr id="9" name="Content Placeholder 2"/>
          <p:cNvSpPr>
            <a:spLocks noGrp="1"/>
          </p:cNvSpPr>
          <p:nvPr>
            <p:ph idx="1"/>
          </p:nvPr>
        </p:nvSpPr>
        <p:spPr>
          <a:xfrm>
            <a:off x="265113" y="1279525"/>
            <a:ext cx="8686800" cy="5197474"/>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6002648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Scenario 1">
    <p:spTree>
      <p:nvGrpSpPr>
        <p:cNvPr id="1" name=""/>
        <p:cNvGrpSpPr/>
        <p:nvPr/>
      </p:nvGrpSpPr>
      <p:grpSpPr>
        <a:xfrm>
          <a:off x="0" y="0"/>
          <a:ext cx="0" cy="0"/>
          <a:chOff x="0" y="0"/>
          <a:chExt cx="0" cy="0"/>
        </a:xfrm>
      </p:grpSpPr>
      <p:pic>
        <p:nvPicPr>
          <p:cNvPr id="7" name="Picture 10" descr="Scenario"/>
          <p:cNvPicPr>
            <a:picLocks noChangeAspect="1" noChangeArrowheads="1"/>
          </p:cNvPicPr>
          <p:nvPr userDrawn="1"/>
        </p:nvPicPr>
        <p:blipFill>
          <a:blip r:embed="rId2" cstate="print"/>
          <a:srcRect/>
          <a:stretch>
            <a:fillRect/>
          </a:stretch>
        </p:blipFill>
        <p:spPr bwMode="auto">
          <a:xfrm>
            <a:off x="6045200" y="76200"/>
            <a:ext cx="3098800" cy="1409700"/>
          </a:xfrm>
          <a:prstGeom prst="rect">
            <a:avLst/>
          </a:prstGeom>
          <a:noFill/>
          <a:ln w="9525">
            <a:noFill/>
            <a:miter lim="800000"/>
            <a:headEnd/>
            <a:tailEnd/>
          </a:ln>
        </p:spPr>
      </p:pic>
      <p:sp>
        <p:nvSpPr>
          <p:cNvPr id="5" name="Rectangle 4"/>
          <p:cNvSpPr>
            <a:spLocks noChangeArrowheads="1"/>
          </p:cNvSpPr>
          <p:nvPr/>
        </p:nvSpPr>
        <p:spPr bwMode="auto">
          <a:xfrm>
            <a:off x="2971800" y="1279525"/>
            <a:ext cx="5942013" cy="5005388"/>
          </a:xfrm>
          <a:prstGeom prst="rect">
            <a:avLst/>
          </a:prstGeom>
          <a:noFill/>
          <a:ln w="9525">
            <a:noFill/>
            <a:miter lim="800000"/>
            <a:headEnd/>
            <a:tailEnd/>
          </a:ln>
        </p:spPr>
        <p:txBody>
          <a:bodyPr/>
          <a:lstStyle/>
          <a:p>
            <a:pPr marL="342900" lvl="1" indent="-228600">
              <a:spcBef>
                <a:spcPct val="20000"/>
              </a:spcBef>
              <a:buFontTx/>
              <a:buChar char="•"/>
              <a:defRPr/>
            </a:pPr>
            <a:endParaRPr lang="en-US" sz="2400" dirty="0">
              <a:solidFill>
                <a:prstClr val="black"/>
              </a:solidFill>
            </a:endParaRPr>
          </a:p>
        </p:txBody>
      </p:sp>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8"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t>‹#›</a:t>
            </a:fld>
            <a:endParaRPr lang="en-US" dirty="0"/>
          </a:p>
        </p:txBody>
      </p:sp>
      <p:sp>
        <p:nvSpPr>
          <p:cNvPr id="9" name="Content Placeholder 2"/>
          <p:cNvSpPr>
            <a:spLocks noGrp="1"/>
          </p:cNvSpPr>
          <p:nvPr>
            <p:ph idx="1"/>
          </p:nvPr>
        </p:nvSpPr>
        <p:spPr>
          <a:xfrm>
            <a:off x="265113" y="1279525"/>
            <a:ext cx="8686800" cy="5197474"/>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84364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17" descr="Cover_final_Blank"/>
          <p:cNvPicPr>
            <a:picLocks noChangeAspect="1" noChangeArrowheads="1"/>
          </p:cNvPicPr>
          <p:nvPr userDrawn="1"/>
        </p:nvPicPr>
        <p:blipFill>
          <a:blip r:embed="rId2" cstate="print"/>
          <a:srcRect/>
          <a:stretch>
            <a:fillRect/>
          </a:stretch>
        </p:blipFill>
        <p:spPr bwMode="auto">
          <a:xfrm>
            <a:off x="4763" y="-4763"/>
            <a:ext cx="9134475" cy="6867526"/>
          </a:xfrm>
          <a:prstGeom prst="rect">
            <a:avLst/>
          </a:prstGeom>
          <a:noFill/>
          <a:ln w="9525">
            <a:noFill/>
            <a:miter lim="800000"/>
            <a:headEnd/>
            <a:tailEnd/>
          </a:ln>
        </p:spPr>
      </p:pic>
      <p:pic>
        <p:nvPicPr>
          <p:cNvPr id="6" name="Picture 3" descr="F:\ercotlogo\ERCOT Logo\ERCOT logo_white.png"/>
          <p:cNvPicPr>
            <a:picLocks noChangeAspect="1" noChangeArrowheads="1"/>
          </p:cNvPicPr>
          <p:nvPr userDrawn="1"/>
        </p:nvPicPr>
        <p:blipFill>
          <a:blip r:embed="rId3" cstate="print"/>
          <a:srcRect/>
          <a:stretch>
            <a:fillRect/>
          </a:stretch>
        </p:blipFill>
        <p:spPr bwMode="auto">
          <a:xfrm>
            <a:off x="3856038" y="6086475"/>
            <a:ext cx="1330325" cy="504825"/>
          </a:xfrm>
          <a:prstGeom prst="rect">
            <a:avLst/>
          </a:prstGeom>
          <a:noFill/>
          <a:ln w="9525">
            <a:noFill/>
            <a:miter lim="800000"/>
            <a:headEnd/>
            <a:tailEnd/>
          </a:ln>
        </p:spPr>
      </p:pic>
      <p:sp>
        <p:nvSpPr>
          <p:cNvPr id="2" name="Title 1"/>
          <p:cNvSpPr>
            <a:spLocks noGrp="1"/>
          </p:cNvSpPr>
          <p:nvPr>
            <p:ph type="title"/>
          </p:nvPr>
        </p:nvSpPr>
        <p:spPr>
          <a:xfrm>
            <a:off x="596900" y="496960"/>
            <a:ext cx="7950200" cy="1143000"/>
          </a:xfrm>
        </p:spPr>
        <p:txBody>
          <a:bodyPr/>
          <a:lstStyle/>
          <a:p>
            <a:r>
              <a:rPr lang="en-US" smtClean="0"/>
              <a:t>Click to edit Master title style</a:t>
            </a:r>
            <a:endParaRPr lang="en-US" dirty="0"/>
          </a:p>
        </p:txBody>
      </p:sp>
      <p:sp>
        <p:nvSpPr>
          <p:cNvPr id="4" name="Rectangle 19"/>
          <p:cNvSpPr>
            <a:spLocks noGrp="1" noChangeArrowheads="1"/>
          </p:cNvSpPr>
          <p:nvPr>
            <p:ph type="subTitle" idx="1"/>
          </p:nvPr>
        </p:nvSpPr>
        <p:spPr>
          <a:xfrm>
            <a:off x="1358900" y="1752600"/>
            <a:ext cx="6400800" cy="660952"/>
          </a:xfrm>
          <a:prstGeom prst="rect">
            <a:avLst/>
          </a:prstGeom>
          <a:noFill/>
        </p:spPr>
        <p:txBody>
          <a:bodyPr/>
          <a:lstStyle>
            <a:lvl1pPr>
              <a:defRPr sz="2400">
                <a:latin typeface="+mj-lt"/>
              </a:defRPr>
            </a:lvl1pPr>
          </a:lstStyle>
          <a:p>
            <a:endParaRPr lang="en-US" dirty="0" smtClean="0"/>
          </a:p>
        </p:txBody>
      </p:sp>
    </p:spTree>
    <p:extLst>
      <p:ext uri="{BB962C8B-B14F-4D97-AF65-F5344CB8AC3E}">
        <p14:creationId xmlns:p14="http://schemas.microsoft.com/office/powerpoint/2010/main" val="206200803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Scenario 1">
    <p:spTree>
      <p:nvGrpSpPr>
        <p:cNvPr id="1" name=""/>
        <p:cNvGrpSpPr/>
        <p:nvPr/>
      </p:nvGrpSpPr>
      <p:grpSpPr>
        <a:xfrm>
          <a:off x="0" y="0"/>
          <a:ext cx="0" cy="0"/>
          <a:chOff x="0" y="0"/>
          <a:chExt cx="0" cy="0"/>
        </a:xfrm>
      </p:grpSpPr>
      <p:pic>
        <p:nvPicPr>
          <p:cNvPr id="10" name="Picture 10" descr="Scenario"/>
          <p:cNvPicPr>
            <a:picLocks noChangeAspect="1" noChangeArrowheads="1"/>
          </p:cNvPicPr>
          <p:nvPr userDrawn="1"/>
        </p:nvPicPr>
        <p:blipFill>
          <a:blip r:embed="rId2" cstate="print"/>
          <a:srcRect/>
          <a:stretch>
            <a:fillRect/>
          </a:stretch>
        </p:blipFill>
        <p:spPr bwMode="auto">
          <a:xfrm>
            <a:off x="6045200" y="76200"/>
            <a:ext cx="3098800" cy="1409700"/>
          </a:xfrm>
          <a:prstGeom prst="rect">
            <a:avLst/>
          </a:prstGeom>
          <a:noFill/>
          <a:ln w="9525">
            <a:noFill/>
            <a:miter lim="800000"/>
            <a:headEnd/>
            <a:tailEnd/>
          </a:ln>
        </p:spPr>
      </p:pic>
      <p:sp>
        <p:nvSpPr>
          <p:cNvPr id="5" name="Rectangle 4"/>
          <p:cNvSpPr>
            <a:spLocks noChangeArrowheads="1"/>
          </p:cNvSpPr>
          <p:nvPr/>
        </p:nvSpPr>
        <p:spPr bwMode="auto">
          <a:xfrm>
            <a:off x="2971800" y="1279525"/>
            <a:ext cx="5942013" cy="5005388"/>
          </a:xfrm>
          <a:prstGeom prst="rect">
            <a:avLst/>
          </a:prstGeom>
          <a:noFill/>
          <a:ln w="9525">
            <a:noFill/>
            <a:miter lim="800000"/>
            <a:headEnd/>
            <a:tailEnd/>
          </a:ln>
        </p:spPr>
        <p:txBody>
          <a:bodyPr/>
          <a:lstStyle/>
          <a:p>
            <a:pPr marL="342900" lvl="1" indent="-228600">
              <a:spcBef>
                <a:spcPct val="20000"/>
              </a:spcBef>
              <a:buFontTx/>
              <a:buChar char="•"/>
              <a:defRPr/>
            </a:pPr>
            <a:endParaRPr lang="en-US" sz="2400" dirty="0">
              <a:solidFill>
                <a:prstClr val="black"/>
              </a:solidFill>
            </a:endParaRPr>
          </a:p>
        </p:txBody>
      </p:sp>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8"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t>‹#›</a:t>
            </a:fld>
            <a:endParaRPr lang="en-US" dirty="0"/>
          </a:p>
        </p:txBody>
      </p:sp>
      <p:sp>
        <p:nvSpPr>
          <p:cNvPr id="9" name="Content Placeholder 2"/>
          <p:cNvSpPr>
            <a:spLocks noGrp="1"/>
          </p:cNvSpPr>
          <p:nvPr>
            <p:ph idx="1"/>
          </p:nvPr>
        </p:nvSpPr>
        <p:spPr>
          <a:xfrm>
            <a:off x="265113" y="1279525"/>
            <a:ext cx="8686800" cy="5197474"/>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8964068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Lower Left with Graphic Wra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3"/>
          <p:cNvSpPr>
            <a:spLocks noGrp="1"/>
          </p:cNvSpPr>
          <p:nvPr>
            <p:ph type="sldNum" sz="quarter" idx="10"/>
          </p:nvPr>
        </p:nvSpPr>
        <p:spPr>
          <a:xfrm>
            <a:off x="7500938" y="6573838"/>
            <a:ext cx="1511300" cy="284162"/>
          </a:xfrm>
          <a:prstGeom prst="rect">
            <a:avLst/>
          </a:prstGeom>
        </p:spPr>
        <p:txBody>
          <a:bodyPr/>
          <a:lstStyle>
            <a:lvl1pPr>
              <a:defRPr/>
            </a:lvl1pPr>
          </a:lstStyle>
          <a:p>
            <a:fld id="{FF7F3899-B190-482E-AE55-E6984E7DA36B}" type="slidenum">
              <a:rPr lang="en-US" smtClean="0"/>
              <a:t>‹#›</a:t>
            </a:fld>
            <a:endParaRPr lang="en-US" dirty="0"/>
          </a:p>
        </p:txBody>
      </p:sp>
      <p:sp>
        <p:nvSpPr>
          <p:cNvPr id="8" name="Text Placeholder 7"/>
          <p:cNvSpPr>
            <a:spLocks noGrp="1"/>
          </p:cNvSpPr>
          <p:nvPr>
            <p:ph type="body" sz="quarter" idx="12"/>
          </p:nvPr>
        </p:nvSpPr>
        <p:spPr>
          <a:xfrm>
            <a:off x="265113" y="3248980"/>
            <a:ext cx="4535487" cy="3116896"/>
          </a:xfrm>
        </p:spPr>
        <p:txBody>
          <a:bodyPr/>
          <a:lstStyle>
            <a:lvl2pPr marL="285750" indent="-285750">
              <a:buFont typeface="Wingdings" panose="05000000000000000000" pitchFamily="2" charset="2"/>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16"/>
          <p:cNvSpPr>
            <a:spLocks noGrp="1"/>
          </p:cNvSpPr>
          <p:nvPr>
            <p:ph type="body" sz="quarter" idx="14"/>
          </p:nvPr>
        </p:nvSpPr>
        <p:spPr>
          <a:xfrm>
            <a:off x="265113" y="1282148"/>
            <a:ext cx="8686800" cy="533400"/>
          </a:xfrm>
        </p:spPr>
        <p:txBody>
          <a:bodyPr/>
          <a:lstStyle/>
          <a:p>
            <a:pPr lvl="0"/>
            <a:r>
              <a:rPr lang="en-US" dirty="0" smtClean="0"/>
              <a:t>Click to edit Master text styles</a:t>
            </a:r>
          </a:p>
        </p:txBody>
      </p:sp>
    </p:spTree>
    <p:extLst>
      <p:ext uri="{BB962C8B-B14F-4D97-AF65-F5344CB8AC3E}">
        <p14:creationId xmlns:p14="http://schemas.microsoft.com/office/powerpoint/2010/main" val="418569933"/>
      </p:ext>
    </p:extLst>
  </p:cSld>
  <p:clrMapOvr>
    <a:masterClrMapping/>
  </p:clrMapOv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xt Left Anythin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5" name="Text Placeholder 4"/>
          <p:cNvSpPr>
            <a:spLocks noGrp="1"/>
          </p:cNvSpPr>
          <p:nvPr>
            <p:ph type="body" sz="quarter" idx="3"/>
          </p:nvPr>
        </p:nvSpPr>
        <p:spPr>
          <a:xfrm>
            <a:off x="4645025" y="127806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26494"/>
            <a:ext cx="4041775" cy="4093306"/>
          </a:xfrm>
        </p:spPr>
        <p:txBody>
          <a:bodyPr/>
          <a:lstStyle>
            <a:lvl1pPr>
              <a:defRPr sz="2400"/>
            </a:lvl1pPr>
            <a:lvl2pPr marL="285750" indent="-285750">
              <a:buFont typeface="Wingdings" panose="05000000000000000000" pitchFamily="2" charset="2"/>
              <a:buChar cha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3"/>
          <p:cNvSpPr>
            <a:spLocks noGrp="1"/>
          </p:cNvSpPr>
          <p:nvPr>
            <p:ph type="sldNum" sz="quarter" idx="12"/>
          </p:nvPr>
        </p:nvSpPr>
        <p:spPr>
          <a:xfrm>
            <a:off x="7500938" y="6573838"/>
            <a:ext cx="1511300" cy="284162"/>
          </a:xfrm>
          <a:prstGeom prst="rect">
            <a:avLst/>
          </a:prstGeom>
        </p:spPr>
        <p:txBody>
          <a:bodyPr/>
          <a:lstStyle>
            <a:lvl1pPr algn="r">
              <a:defRPr sz="1600">
                <a:solidFill>
                  <a:schemeClr val="bg1"/>
                </a:solidFill>
                <a:latin typeface="Arial" charset="0"/>
              </a:defRPr>
            </a:lvl1pPr>
          </a:lstStyle>
          <a:p>
            <a:fld id="{FF7F3899-B190-482E-AE55-E6984E7DA36B}" type="slidenum">
              <a:rPr lang="en-US" smtClean="0"/>
              <a:t>‹#›</a:t>
            </a:fld>
            <a:endParaRPr lang="en-US" dirty="0"/>
          </a:p>
        </p:txBody>
      </p:sp>
      <p:sp>
        <p:nvSpPr>
          <p:cNvPr id="8" name="Text Placeholder 2"/>
          <p:cNvSpPr>
            <a:spLocks noGrp="1"/>
          </p:cNvSpPr>
          <p:nvPr>
            <p:ph type="body" sz="half" idx="1"/>
          </p:nvPr>
        </p:nvSpPr>
        <p:spPr>
          <a:xfrm>
            <a:off x="266700" y="1276350"/>
            <a:ext cx="4246563" cy="4743450"/>
          </a:xfrm>
        </p:spPr>
        <p:txBody>
          <a:bodyPr/>
          <a:lstStyle>
            <a:lvl2pPr marL="285750" indent="-285750">
              <a:buFont typeface="Wingdings" panose="05000000000000000000" pitchFamily="2" charset="2"/>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34508604"/>
      </p:ext>
    </p:extLst>
  </p:cSld>
  <p:clrMapOvr>
    <a:masterClrMapping/>
  </p:clrMapOv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4007387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65113" y="1279525"/>
            <a:ext cx="8686800" cy="4756150"/>
          </a:xfrm>
          <a:prstGeom prst="rect">
            <a:avLst/>
          </a:prstGeom>
        </p:spPr>
        <p:txBody>
          <a:bodyPr>
            <a:noAutofit/>
          </a:bodyPr>
          <a:lstStyle>
            <a:lvl1pPr>
              <a:spcAft>
                <a:spcPts val="600"/>
              </a:spcAft>
              <a:defRPr/>
            </a:lvl1pPr>
            <a:lvl2pPr>
              <a:spcAft>
                <a:spcPts val="1200"/>
              </a:spcAft>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66223299"/>
      </p:ext>
    </p:extLst>
  </p:cSld>
  <p:clrMapOvr>
    <a:masterClrMapping/>
  </p:clrMapOvr>
  <p:transition/>
  <p:timing>
    <p:tnLst>
      <p:par>
        <p:cTn id="1" dur="indefinite" restart="never" nodeType="tmRoot"/>
      </p:par>
    </p:tnLst>
  </p:timing>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46026333"/>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3"/>
          <p:cNvSpPr>
            <a:spLocks noGrp="1"/>
          </p:cNvSpPr>
          <p:nvPr>
            <p:ph type="sldNum" sz="quarter" idx="12"/>
          </p:nvPr>
        </p:nvSpPr>
        <p:spPr>
          <a:xfrm>
            <a:off x="7500938" y="6573838"/>
            <a:ext cx="1511300" cy="284162"/>
          </a:xfrm>
          <a:prstGeom prst="rect">
            <a:avLst/>
          </a:prstGeom>
        </p:spPr>
        <p:txBody>
          <a:bodyPr/>
          <a:lstStyle>
            <a:lvl1pPr algn="r">
              <a:defRPr sz="160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41643423"/>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xample Layout">
    <p:spTree>
      <p:nvGrpSpPr>
        <p:cNvPr id="1" name=""/>
        <p:cNvGrpSpPr/>
        <p:nvPr/>
      </p:nvGrpSpPr>
      <p:grpSpPr>
        <a:xfrm>
          <a:off x="0" y="0"/>
          <a:ext cx="0" cy="0"/>
          <a:chOff x="0" y="0"/>
          <a:chExt cx="0" cy="0"/>
        </a:xfrm>
      </p:grpSpPr>
      <p:pic>
        <p:nvPicPr>
          <p:cNvPr id="5" name="Picture 29" descr="example icon_blu.png"/>
          <p:cNvPicPr>
            <a:picLocks noChangeAspect="1"/>
          </p:cNvPicPr>
          <p:nvPr/>
        </p:nvPicPr>
        <p:blipFill>
          <a:blip r:embed="rId2" cstate="print"/>
          <a:srcRect/>
          <a:stretch>
            <a:fillRect/>
          </a:stretch>
        </p:blipFill>
        <p:spPr bwMode="auto">
          <a:xfrm>
            <a:off x="239713" y="954088"/>
            <a:ext cx="2613025" cy="1176337"/>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2743200" y="1276350"/>
            <a:ext cx="6035040" cy="4754880"/>
          </a:xfrm>
        </p:spPr>
        <p:txBody>
          <a:bodyPr/>
          <a:lstStyle>
            <a:lvl1pPr>
              <a:buNone/>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a:spLocks noGrp="1"/>
          </p:cNvSpPr>
          <p:nvPr>
            <p:ph type="sldNum" sz="quarter" idx="10"/>
          </p:nvPr>
        </p:nvSpPr>
        <p:spPr>
          <a:xfrm>
            <a:off x="7500938" y="6573838"/>
            <a:ext cx="1511300" cy="284162"/>
          </a:xfrm>
          <a:prstGeom prst="rect">
            <a:avLst/>
          </a:prstGeom>
        </p:spPr>
        <p:txBody>
          <a:bodyPr/>
          <a:lstStyle>
            <a:lvl1pPr algn="r">
              <a:defRPr sz="160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24067359"/>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cenario 1">
    <p:spTree>
      <p:nvGrpSpPr>
        <p:cNvPr id="1" name=""/>
        <p:cNvGrpSpPr/>
        <p:nvPr/>
      </p:nvGrpSpPr>
      <p:grpSpPr>
        <a:xfrm>
          <a:off x="0" y="0"/>
          <a:ext cx="0" cy="0"/>
          <a:chOff x="0" y="0"/>
          <a:chExt cx="0" cy="0"/>
        </a:xfrm>
      </p:grpSpPr>
      <p:sp>
        <p:nvSpPr>
          <p:cNvPr id="5" name="Rectangle 4"/>
          <p:cNvSpPr>
            <a:spLocks noChangeArrowheads="1"/>
          </p:cNvSpPr>
          <p:nvPr/>
        </p:nvSpPr>
        <p:spPr bwMode="auto">
          <a:xfrm>
            <a:off x="2971800" y="1279525"/>
            <a:ext cx="5942013" cy="5005388"/>
          </a:xfrm>
          <a:prstGeom prst="rect">
            <a:avLst/>
          </a:prstGeom>
          <a:noFill/>
          <a:ln w="9525">
            <a:noFill/>
            <a:miter lim="800000"/>
            <a:headEnd/>
            <a:tailEnd/>
          </a:ln>
        </p:spPr>
        <p:txBody>
          <a:bodyPr/>
          <a:lstStyle/>
          <a:p>
            <a:pPr marL="342900" lvl="1" indent="-228600">
              <a:spcBef>
                <a:spcPct val="20000"/>
              </a:spcBef>
              <a:buFontTx/>
              <a:buChar char="•"/>
              <a:defRPr/>
            </a:pPr>
            <a:endParaRPr lang="en-US" sz="2400" dirty="0">
              <a:solidFill>
                <a:prstClr val="black"/>
              </a:solidFill>
            </a:endParaRPr>
          </a:p>
        </p:txBody>
      </p:sp>
      <p:pic>
        <p:nvPicPr>
          <p:cNvPr id="6" name="Picture 57" descr="Scenario"/>
          <p:cNvPicPr>
            <a:picLocks noChangeAspect="1" noChangeArrowheads="1"/>
          </p:cNvPicPr>
          <p:nvPr/>
        </p:nvPicPr>
        <p:blipFill>
          <a:blip r:embed="rId2" cstate="print"/>
          <a:srcRect/>
          <a:stretch>
            <a:fillRect/>
          </a:stretch>
        </p:blipFill>
        <p:spPr bwMode="auto">
          <a:xfrm>
            <a:off x="6350" y="1160463"/>
            <a:ext cx="3098800" cy="1409700"/>
          </a:xfrm>
          <a:prstGeom prst="rect">
            <a:avLst/>
          </a:prstGeom>
          <a:noFill/>
          <a:ln w="9525">
            <a:noFill/>
            <a:miter lim="800000"/>
            <a:headEnd/>
            <a:tailEnd/>
          </a:ln>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7" name="Text Placeholder 6"/>
          <p:cNvSpPr>
            <a:spLocks noGrp="1"/>
          </p:cNvSpPr>
          <p:nvPr>
            <p:ph type="body" sz="quarter" idx="10"/>
          </p:nvPr>
        </p:nvSpPr>
        <p:spPr>
          <a:xfrm>
            <a:off x="3105150" y="1279525"/>
            <a:ext cx="5808663" cy="5005388"/>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8"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991273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cenario 2">
    <p:spTree>
      <p:nvGrpSpPr>
        <p:cNvPr id="1" name=""/>
        <p:cNvGrpSpPr/>
        <p:nvPr/>
      </p:nvGrpSpPr>
      <p:grpSpPr>
        <a:xfrm>
          <a:off x="0" y="0"/>
          <a:ext cx="0" cy="0"/>
          <a:chOff x="0" y="0"/>
          <a:chExt cx="0" cy="0"/>
        </a:xfrm>
      </p:grpSpPr>
      <p:pic>
        <p:nvPicPr>
          <p:cNvPr id="5" name="Picture 10" descr="Scenario"/>
          <p:cNvPicPr>
            <a:picLocks noChangeAspect="1" noChangeArrowheads="1"/>
          </p:cNvPicPr>
          <p:nvPr/>
        </p:nvPicPr>
        <p:blipFill>
          <a:blip r:embed="rId2" cstate="print"/>
          <a:srcRect/>
          <a:stretch>
            <a:fillRect/>
          </a:stretch>
        </p:blipFill>
        <p:spPr bwMode="auto">
          <a:xfrm>
            <a:off x="6350" y="1160463"/>
            <a:ext cx="3098800" cy="1409700"/>
          </a:xfrm>
          <a:prstGeom prst="rect">
            <a:avLst/>
          </a:prstGeom>
          <a:noFill/>
          <a:ln w="9525">
            <a:noFill/>
            <a:miter lim="800000"/>
            <a:headEnd/>
            <a:tailEnd/>
          </a:ln>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6" name="Text Placeholder 6"/>
          <p:cNvSpPr>
            <a:spLocks noGrp="1"/>
          </p:cNvSpPr>
          <p:nvPr>
            <p:ph type="body" sz="quarter" idx="10"/>
          </p:nvPr>
        </p:nvSpPr>
        <p:spPr>
          <a:xfrm>
            <a:off x="3105150" y="1279525"/>
            <a:ext cx="5808663" cy="5005388"/>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7"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423331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cenario 3">
    <p:spTree>
      <p:nvGrpSpPr>
        <p:cNvPr id="1" name=""/>
        <p:cNvGrpSpPr/>
        <p:nvPr/>
      </p:nvGrpSpPr>
      <p:grpSpPr>
        <a:xfrm>
          <a:off x="0" y="0"/>
          <a:ext cx="0" cy="0"/>
          <a:chOff x="0" y="0"/>
          <a:chExt cx="0" cy="0"/>
        </a:xfrm>
      </p:grpSpPr>
      <p:pic>
        <p:nvPicPr>
          <p:cNvPr id="5" name="Picture 10" descr="Scenario"/>
          <p:cNvPicPr>
            <a:picLocks noChangeAspect="1" noChangeArrowheads="1"/>
          </p:cNvPicPr>
          <p:nvPr/>
        </p:nvPicPr>
        <p:blipFill>
          <a:blip r:embed="rId2" cstate="print"/>
          <a:srcRect/>
          <a:stretch>
            <a:fillRect/>
          </a:stretch>
        </p:blipFill>
        <p:spPr bwMode="auto">
          <a:xfrm>
            <a:off x="6350" y="1160463"/>
            <a:ext cx="3098800" cy="1409700"/>
          </a:xfrm>
          <a:prstGeom prst="rect">
            <a:avLst/>
          </a:prstGeom>
          <a:noFill/>
          <a:ln w="9525">
            <a:noFill/>
            <a:miter lim="800000"/>
            <a:headEnd/>
            <a:tailEnd/>
          </a:ln>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6" name="Text Placeholder 6"/>
          <p:cNvSpPr>
            <a:spLocks noGrp="1"/>
          </p:cNvSpPr>
          <p:nvPr>
            <p:ph type="body" sz="quarter" idx="10"/>
          </p:nvPr>
        </p:nvSpPr>
        <p:spPr>
          <a:xfrm>
            <a:off x="3105150" y="1279525"/>
            <a:ext cx="5808663" cy="5005388"/>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7"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271619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theme" Target="../theme/theme2.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image" Target="../media/image4.png"/><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3966"/>
        </a:solidFill>
        <a:effectLst/>
      </p:bgPr>
    </p:bg>
    <p:spTree>
      <p:nvGrpSpPr>
        <p:cNvPr id="1" name=""/>
        <p:cNvGrpSpPr/>
        <p:nvPr/>
      </p:nvGrpSpPr>
      <p:grpSpPr>
        <a:xfrm>
          <a:off x="0" y="0"/>
          <a:ext cx="0" cy="0"/>
          <a:chOff x="0" y="0"/>
          <a:chExt cx="0" cy="0"/>
        </a:xfrm>
      </p:grpSpPr>
      <p:sp>
        <p:nvSpPr>
          <p:cNvPr id="3074" name="Rectangle 22"/>
          <p:cNvSpPr>
            <a:spLocks noGrp="1" noChangeArrowheads="1"/>
          </p:cNvSpPr>
          <p:nvPr>
            <p:ph type="title"/>
          </p:nvPr>
        </p:nvSpPr>
        <p:spPr bwMode="auto">
          <a:xfrm>
            <a:off x="457200" y="28606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Title – Arial Black 28</a:t>
            </a:r>
            <a:br>
              <a:rPr lang="en-US" dirty="0" smtClean="0"/>
            </a:br>
            <a:r>
              <a:rPr lang="en-US" dirty="0" smtClean="0"/>
              <a:t>Center Justified</a:t>
            </a:r>
            <a:br>
              <a:rPr lang="en-US" dirty="0" smtClean="0"/>
            </a:br>
            <a:r>
              <a:rPr lang="en-US" dirty="0" smtClean="0"/>
              <a:t>Middle Justified</a:t>
            </a:r>
          </a:p>
        </p:txBody>
      </p:sp>
    </p:spTree>
    <p:extLst>
      <p:ext uri="{BB962C8B-B14F-4D97-AF65-F5344CB8AC3E}">
        <p14:creationId xmlns:p14="http://schemas.microsoft.com/office/powerpoint/2010/main" val="387391419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ransition/>
  <p:txStyles>
    <p:title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Arial Black" pitchFamily="34" charset="0"/>
        </a:defRPr>
      </a:lvl2pPr>
      <a:lvl3pPr algn="ctr" rtl="0" eaLnBrk="0" fontAlgn="base" hangingPunct="0">
        <a:spcBef>
          <a:spcPct val="0"/>
        </a:spcBef>
        <a:spcAft>
          <a:spcPct val="0"/>
        </a:spcAft>
        <a:defRPr sz="2800">
          <a:solidFill>
            <a:schemeClr val="bg1"/>
          </a:solidFill>
          <a:latin typeface="Arial Black" pitchFamily="34" charset="0"/>
        </a:defRPr>
      </a:lvl3pPr>
      <a:lvl4pPr algn="ctr" rtl="0" eaLnBrk="0" fontAlgn="base" hangingPunct="0">
        <a:spcBef>
          <a:spcPct val="0"/>
        </a:spcBef>
        <a:spcAft>
          <a:spcPct val="0"/>
        </a:spcAft>
        <a:defRPr sz="2800">
          <a:solidFill>
            <a:schemeClr val="bg1"/>
          </a:solidFill>
          <a:latin typeface="Arial Black" pitchFamily="34" charset="0"/>
        </a:defRPr>
      </a:lvl4pPr>
      <a:lvl5pPr algn="ctr" rtl="0" eaLnBrk="0" fontAlgn="base" hangingPunct="0">
        <a:spcBef>
          <a:spcPct val="0"/>
        </a:spcBef>
        <a:spcAft>
          <a:spcPct val="0"/>
        </a:spcAft>
        <a:defRPr sz="2800">
          <a:solidFill>
            <a:schemeClr val="bg1"/>
          </a:solidFill>
          <a:latin typeface="Arial Black" pitchFamily="34" charset="0"/>
        </a:defRPr>
      </a:lvl5pPr>
      <a:lvl6pPr marL="457200" algn="ctr" rtl="0" fontAlgn="base">
        <a:spcBef>
          <a:spcPct val="0"/>
        </a:spcBef>
        <a:spcAft>
          <a:spcPct val="0"/>
        </a:spcAft>
        <a:defRPr sz="2800">
          <a:solidFill>
            <a:schemeClr val="bg1"/>
          </a:solidFill>
          <a:latin typeface="Arial Black" pitchFamily="34" charset="0"/>
        </a:defRPr>
      </a:lvl6pPr>
      <a:lvl7pPr marL="914400" algn="ctr" rtl="0" fontAlgn="base">
        <a:spcBef>
          <a:spcPct val="0"/>
        </a:spcBef>
        <a:spcAft>
          <a:spcPct val="0"/>
        </a:spcAft>
        <a:defRPr sz="2800">
          <a:solidFill>
            <a:schemeClr val="bg1"/>
          </a:solidFill>
          <a:latin typeface="Arial Black" pitchFamily="34" charset="0"/>
        </a:defRPr>
      </a:lvl7pPr>
      <a:lvl8pPr marL="1371600" algn="ctr" rtl="0" fontAlgn="base">
        <a:spcBef>
          <a:spcPct val="0"/>
        </a:spcBef>
        <a:spcAft>
          <a:spcPct val="0"/>
        </a:spcAft>
        <a:defRPr sz="2800">
          <a:solidFill>
            <a:schemeClr val="bg1"/>
          </a:solidFill>
          <a:latin typeface="Arial Black" pitchFamily="34" charset="0"/>
        </a:defRPr>
      </a:lvl8pPr>
      <a:lvl9pPr marL="1828800" algn="ctr" rtl="0" fontAlgn="base">
        <a:spcBef>
          <a:spcPct val="0"/>
        </a:spcBef>
        <a:spcAft>
          <a:spcPct val="0"/>
        </a:spcAft>
        <a:defRPr sz="2800">
          <a:solidFill>
            <a:schemeClr val="bg1"/>
          </a:solidFill>
          <a:latin typeface="Arial Black" pitchFamily="34" charset="0"/>
        </a:defRPr>
      </a:lvl9pPr>
    </p:titleStyle>
    <p:bodyStyle>
      <a:lvl1pPr marL="342900" indent="-342900" algn="ctr" rtl="0" eaLnBrk="0" fontAlgn="base" hangingPunct="0">
        <a:lnSpc>
          <a:spcPct val="120000"/>
        </a:lnSpc>
        <a:spcBef>
          <a:spcPct val="20000"/>
        </a:spcBef>
        <a:spcAft>
          <a:spcPct val="0"/>
        </a:spcAft>
        <a:defRPr sz="2000" b="1">
          <a:solidFill>
            <a:schemeClr val="bg1"/>
          </a:solidFill>
          <a:latin typeface="+mn-lt"/>
          <a:ea typeface="+mn-ea"/>
          <a:cs typeface="+mn-cs"/>
        </a:defRPr>
      </a:lvl1pPr>
      <a:lvl2pPr marL="342900" indent="-228600" algn="ctr" rtl="0" eaLnBrk="0" fontAlgn="base" hangingPunct="0">
        <a:spcBef>
          <a:spcPct val="20000"/>
        </a:spcBef>
        <a:spcAft>
          <a:spcPct val="0"/>
        </a:spcAft>
        <a:buChar char="•"/>
        <a:defRPr sz="2000">
          <a:solidFill>
            <a:schemeClr val="tx1"/>
          </a:solidFill>
          <a:latin typeface="+mn-lt"/>
        </a:defRPr>
      </a:lvl2pPr>
      <a:lvl3pPr marL="685800" indent="-228600" algn="ctr" rtl="0" eaLnBrk="0" fontAlgn="base" hangingPunct="0">
        <a:spcBef>
          <a:spcPct val="20000"/>
        </a:spcBef>
        <a:spcAft>
          <a:spcPct val="0"/>
        </a:spcAft>
        <a:buFont typeface="Arial" charset="0"/>
        <a:buChar char="–"/>
        <a:defRPr sz="2000">
          <a:solidFill>
            <a:schemeClr val="tx1"/>
          </a:solidFill>
          <a:latin typeface="+mn-lt"/>
        </a:defRPr>
      </a:lvl3pPr>
      <a:lvl4pPr marL="1028700" indent="-228600" algn="ctr" rtl="0" eaLnBrk="0" fontAlgn="base" hangingPunct="0">
        <a:spcBef>
          <a:spcPct val="20000"/>
        </a:spcBef>
        <a:spcAft>
          <a:spcPct val="0"/>
        </a:spcAft>
        <a:buFont typeface="Arial" charset="0"/>
        <a:buChar char="◦"/>
        <a:defRPr sz="2000">
          <a:solidFill>
            <a:schemeClr val="tx1"/>
          </a:solidFill>
          <a:latin typeface="+mn-lt"/>
        </a:defRPr>
      </a:lvl4pPr>
      <a:lvl5pPr marL="2057400" indent="-228600" algn="ctr" rtl="0" eaLnBrk="0" fontAlgn="base" hangingPunct="0">
        <a:spcBef>
          <a:spcPct val="20000"/>
        </a:spcBef>
        <a:spcAft>
          <a:spcPct val="0"/>
        </a:spcAft>
        <a:buChar char="»"/>
        <a:defRPr sz="2000">
          <a:solidFill>
            <a:schemeClr val="tx1"/>
          </a:solidFill>
          <a:latin typeface="+mn-lt"/>
        </a:defRPr>
      </a:lvl5pPr>
      <a:lvl6pPr marL="2514600" indent="-228600" algn="ctr" rtl="0" fontAlgn="base">
        <a:spcBef>
          <a:spcPct val="20000"/>
        </a:spcBef>
        <a:spcAft>
          <a:spcPct val="0"/>
        </a:spcAft>
        <a:buChar char="»"/>
        <a:defRPr sz="2000">
          <a:solidFill>
            <a:schemeClr val="tx1"/>
          </a:solidFill>
          <a:latin typeface="+mn-lt"/>
        </a:defRPr>
      </a:lvl6pPr>
      <a:lvl7pPr marL="2971800" indent="-228600" algn="ctr" rtl="0" fontAlgn="base">
        <a:spcBef>
          <a:spcPct val="20000"/>
        </a:spcBef>
        <a:spcAft>
          <a:spcPct val="0"/>
        </a:spcAft>
        <a:buChar char="»"/>
        <a:defRPr sz="2000">
          <a:solidFill>
            <a:schemeClr val="tx1"/>
          </a:solidFill>
          <a:latin typeface="+mn-lt"/>
        </a:defRPr>
      </a:lvl7pPr>
      <a:lvl8pPr marL="3429000" indent="-228600" algn="ctr" rtl="0" fontAlgn="base">
        <a:spcBef>
          <a:spcPct val="20000"/>
        </a:spcBef>
        <a:spcAft>
          <a:spcPct val="0"/>
        </a:spcAft>
        <a:buChar char="»"/>
        <a:defRPr sz="2000">
          <a:solidFill>
            <a:schemeClr val="tx1"/>
          </a:solidFill>
          <a:latin typeface="+mn-lt"/>
        </a:defRPr>
      </a:lvl8pPr>
      <a:lvl9pPr marL="3886200" indent="-228600" algn="ctr"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2" cstate="print"/>
          <a:srcRect/>
          <a:stretch>
            <a:fillRect/>
          </a:stretch>
        </a:blip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265113" y="320675"/>
            <a:ext cx="8650287" cy="547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Text Placeholder 2"/>
          <p:cNvSpPr>
            <a:spLocks noGrp="1"/>
          </p:cNvSpPr>
          <p:nvPr>
            <p:ph type="body" idx="1"/>
          </p:nvPr>
        </p:nvSpPr>
        <p:spPr bwMode="auto">
          <a:xfrm>
            <a:off x="265113" y="1279525"/>
            <a:ext cx="868680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5" name="Picture 3" descr="F:\ercotlogo\ERCOT Logo\ERCOT logo_white.png"/>
          <p:cNvPicPr>
            <a:picLocks noChangeAspect="1" noChangeArrowheads="1"/>
          </p:cNvPicPr>
          <p:nvPr/>
        </p:nvPicPr>
        <p:blipFill>
          <a:blip r:embed="rId23" cstate="print"/>
          <a:srcRect/>
          <a:stretch>
            <a:fillRect/>
          </a:stretch>
        </p:blipFill>
        <p:spPr bwMode="auto">
          <a:xfrm>
            <a:off x="101600" y="6611938"/>
            <a:ext cx="601663" cy="228600"/>
          </a:xfrm>
          <a:prstGeom prst="rect">
            <a:avLst/>
          </a:prstGeom>
          <a:noFill/>
          <a:ln w="9525">
            <a:noFill/>
            <a:miter lim="800000"/>
            <a:headEnd/>
            <a:tailEnd/>
          </a:ln>
        </p:spPr>
      </p:pic>
      <p:sp>
        <p:nvSpPr>
          <p:cNvPr id="6" name="TextBox 5"/>
          <p:cNvSpPr txBox="1"/>
          <p:nvPr userDrawn="1"/>
        </p:nvSpPr>
        <p:spPr>
          <a:xfrm>
            <a:off x="7501666" y="6571059"/>
            <a:ext cx="1508760" cy="283464"/>
          </a:xfrm>
          <a:prstGeom prst="rect">
            <a:avLst/>
          </a:prstGeom>
        </p:spPr>
        <p:txBody>
          <a:bodyPr/>
          <a:lstStyle>
            <a:defPPr>
              <a:defRPr lang="en-US"/>
            </a:defPPr>
            <a:lvl1pPr algn="r">
              <a:spcAft>
                <a:spcPct val="75000"/>
              </a:spcAft>
              <a:buFont typeface="Wingdings" pitchFamily="2" charset="2"/>
              <a:buNone/>
              <a:defRPr sz="1600" b="0">
                <a:solidFill>
                  <a:schemeClr val="bg1"/>
                </a:solidFill>
                <a:latin typeface="Arial" charset="0"/>
              </a:defRPr>
            </a:lvl1pPr>
          </a:lstStyle>
          <a:p>
            <a:r>
              <a:rPr lang="en-US" dirty="0" smtClean="0">
                <a:solidFill>
                  <a:prstClr val="white"/>
                </a:solidFill>
              </a:rPr>
              <a:t>Slide </a:t>
            </a:r>
            <a:fld id="{C087A95A-A934-4FF6-8519-D58ACCC8918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53021251"/>
      </p:ext>
    </p:extLst>
  </p:cSld>
  <p:clrMap bg1="lt1" tx1="dk1" bg2="lt2" tx2="dk2" accent1="accent1" accent2="accent2" accent3="accent3" accent4="accent4" accent5="accent5" accent6="accent6" hlink="hlink" folHlink="folHlink"/>
  <p:sldLayoutIdLst>
    <p:sldLayoutId id="2147483726" r:id="rId1"/>
    <p:sldLayoutId id="2147483728"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40" r:id="rId12"/>
    <p:sldLayoutId id="2147483742" r:id="rId13"/>
    <p:sldLayoutId id="2147483745" r:id="rId14"/>
    <p:sldLayoutId id="2147483746" r:id="rId15"/>
    <p:sldLayoutId id="2147483747" r:id="rId16"/>
    <p:sldLayoutId id="2147483748" r:id="rId17"/>
    <p:sldLayoutId id="2147483749" r:id="rId18"/>
    <p:sldLayoutId id="2147483750" r:id="rId19"/>
    <p:sldLayoutId id="2147483751" r:id="rId20"/>
  </p:sldLayoutIdLst>
  <p:transition/>
  <p:timing>
    <p:tnLst>
      <p:par>
        <p:cTn id="1" dur="indefinite" restart="never" nodeType="tmRoot"/>
      </p:par>
    </p:tnLst>
  </p:timing>
  <p:txStyles>
    <p:titleStyle>
      <a:lvl1pPr algn="l" rtl="0" eaLnBrk="1" fontAlgn="base" hangingPunct="1">
        <a:spcBef>
          <a:spcPct val="0"/>
        </a:spcBef>
        <a:spcAft>
          <a:spcPct val="0"/>
        </a:spcAft>
        <a:defRPr sz="2000" kern="1200">
          <a:solidFill>
            <a:schemeClr val="bg1"/>
          </a:solidFill>
          <a:latin typeface="Arial Black" pitchFamily="34" charset="0"/>
          <a:ea typeface="+mj-ea"/>
          <a:cs typeface="+mj-cs"/>
        </a:defRPr>
      </a:lvl1pPr>
      <a:lvl2pPr algn="l" rtl="0" eaLnBrk="1" fontAlgn="base" hangingPunct="1">
        <a:spcBef>
          <a:spcPct val="0"/>
        </a:spcBef>
        <a:spcAft>
          <a:spcPct val="0"/>
        </a:spcAft>
        <a:defRPr sz="2000">
          <a:solidFill>
            <a:schemeClr val="bg1"/>
          </a:solidFill>
          <a:latin typeface="Arial Black" pitchFamily="34" charset="0"/>
        </a:defRPr>
      </a:lvl2pPr>
      <a:lvl3pPr algn="l" rtl="0" eaLnBrk="1" fontAlgn="base" hangingPunct="1">
        <a:spcBef>
          <a:spcPct val="0"/>
        </a:spcBef>
        <a:spcAft>
          <a:spcPct val="0"/>
        </a:spcAft>
        <a:defRPr sz="2000">
          <a:solidFill>
            <a:schemeClr val="bg1"/>
          </a:solidFill>
          <a:latin typeface="Arial Black" pitchFamily="34" charset="0"/>
        </a:defRPr>
      </a:lvl3pPr>
      <a:lvl4pPr algn="l" rtl="0" eaLnBrk="1" fontAlgn="base" hangingPunct="1">
        <a:spcBef>
          <a:spcPct val="0"/>
        </a:spcBef>
        <a:spcAft>
          <a:spcPct val="0"/>
        </a:spcAft>
        <a:defRPr sz="2000">
          <a:solidFill>
            <a:schemeClr val="bg1"/>
          </a:solidFill>
          <a:latin typeface="Arial Black" pitchFamily="34" charset="0"/>
        </a:defRPr>
      </a:lvl4pPr>
      <a:lvl5pPr algn="l" rtl="0" eaLnBrk="1" fontAlgn="base" hangingPunct="1">
        <a:spcBef>
          <a:spcPct val="0"/>
        </a:spcBef>
        <a:spcAft>
          <a:spcPct val="0"/>
        </a:spcAft>
        <a:defRPr sz="2000">
          <a:solidFill>
            <a:schemeClr val="bg1"/>
          </a:solidFill>
          <a:latin typeface="Arial Black" pitchFamily="34" charset="0"/>
        </a:defRPr>
      </a:lvl5pPr>
      <a:lvl6pPr marL="457200" algn="l" rtl="0" eaLnBrk="1" fontAlgn="base" hangingPunct="1">
        <a:spcBef>
          <a:spcPct val="0"/>
        </a:spcBef>
        <a:spcAft>
          <a:spcPct val="0"/>
        </a:spcAft>
        <a:defRPr sz="2000">
          <a:solidFill>
            <a:schemeClr val="bg1"/>
          </a:solidFill>
          <a:latin typeface="Arial Black" pitchFamily="34" charset="0"/>
        </a:defRPr>
      </a:lvl6pPr>
      <a:lvl7pPr marL="914400" algn="l" rtl="0" eaLnBrk="1" fontAlgn="base" hangingPunct="1">
        <a:spcBef>
          <a:spcPct val="0"/>
        </a:spcBef>
        <a:spcAft>
          <a:spcPct val="0"/>
        </a:spcAft>
        <a:defRPr sz="2000">
          <a:solidFill>
            <a:schemeClr val="bg1"/>
          </a:solidFill>
          <a:latin typeface="Arial Black" pitchFamily="34" charset="0"/>
        </a:defRPr>
      </a:lvl7pPr>
      <a:lvl8pPr marL="1371600" algn="l" rtl="0" eaLnBrk="1" fontAlgn="base" hangingPunct="1">
        <a:spcBef>
          <a:spcPct val="0"/>
        </a:spcBef>
        <a:spcAft>
          <a:spcPct val="0"/>
        </a:spcAft>
        <a:defRPr sz="2000">
          <a:solidFill>
            <a:schemeClr val="bg1"/>
          </a:solidFill>
          <a:latin typeface="Arial Black" pitchFamily="34" charset="0"/>
        </a:defRPr>
      </a:lvl8pPr>
      <a:lvl9pPr marL="1828800" algn="l" rtl="0" eaLnBrk="1" fontAlgn="base" hangingPunct="1">
        <a:spcBef>
          <a:spcPct val="0"/>
        </a:spcBef>
        <a:spcAft>
          <a:spcPct val="0"/>
        </a:spcAft>
        <a:defRPr sz="2000">
          <a:solidFill>
            <a:schemeClr val="bg1"/>
          </a:solidFill>
          <a:latin typeface="Arial Black" pitchFamily="34" charset="0"/>
        </a:defRPr>
      </a:lvl9pPr>
    </p:titleStyle>
    <p:bodyStyle>
      <a:lvl1pPr marL="0" indent="0" algn="l" rtl="0" eaLnBrk="1" fontAlgn="base" hangingPunct="1">
        <a:spcBef>
          <a:spcPct val="20000"/>
        </a:spcBef>
        <a:spcAft>
          <a:spcPts val="120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ts val="120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78.jpg"/><Relationship Id="rId7"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2.png"/></Relationships>
</file>

<file path=ppt/slides/_rels/slide10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10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1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8.png"/><Relationship Id="rId4" Type="http://schemas.openxmlformats.org/officeDocument/2006/relationships/image" Target="../media/image7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92.png"/><Relationship Id="rId4" Type="http://schemas.openxmlformats.org/officeDocument/2006/relationships/image" Target="../media/image91.png"/></Relationships>
</file>

<file path=ppt/slides/_rels/slide1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ercot.com/content/wcm/current_guides/53528/16_010116_Nodal.doc" TargetMode="Externa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1.png"/><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97.png"/><Relationship Id="rId4" Type="http://schemas.openxmlformats.org/officeDocument/2006/relationships/image" Target="../media/image102.png"/></Relationships>
</file>

<file path=ppt/slides/_rels/slide1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4.png"/><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image" Target="../media/image99.png"/><Relationship Id="rId4" Type="http://schemas.openxmlformats.org/officeDocument/2006/relationships/image" Target="../media/image98.png"/></Relationships>
</file>

<file path=ppt/slides/_rels/slide1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112.png"/><Relationship Id="rId4" Type="http://schemas.openxmlformats.org/officeDocument/2006/relationships/image" Target="../media/image21.png"/></Relationships>
</file>

<file path=ppt/slides/_rels/slide1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21.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jpg"/><Relationship Id="rId7"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59.png"/></Relationships>
</file>

<file path=ppt/slides/_rels/slide14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6.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59.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4.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0.png"/></Relationships>
</file>

<file path=ppt/slides/_rels/slide1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27.PNG"/><Relationship Id="rId5" Type="http://schemas.openxmlformats.org/officeDocument/2006/relationships/image" Target="../media/image129.png"/><Relationship Id="rId4" Type="http://schemas.openxmlformats.org/officeDocument/2006/relationships/image" Target="../media/image33.png"/></Relationships>
</file>

<file path=ppt/slides/_rels/slide15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6.png"/><Relationship Id="rId1" Type="http://schemas.openxmlformats.org/officeDocument/2006/relationships/slideLayout" Target="../slideLayouts/slideLayout4.xml"/><Relationship Id="rId5" Type="http://schemas.openxmlformats.org/officeDocument/2006/relationships/image" Target="../media/image131.png"/><Relationship Id="rId4" Type="http://schemas.openxmlformats.org/officeDocument/2006/relationships/image" Target="../media/image21.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hyperlink" Target="mailto:Training@ercot.com" TargetMode="Externa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hyperlink" Target="http://www.ercot.com/services/training/" TargetMode="External"/><Relationship Id="rId5" Type="http://schemas.openxmlformats.org/officeDocument/2006/relationships/hyperlink" Target="http://lists.ercot.com/" TargetMode="External"/><Relationship Id="rId4" Type="http://schemas.openxmlformats.org/officeDocument/2006/relationships/hyperlink" Target="mailto:Clientservices@ercot.com" TargetMode="Externa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hyperlink" Target="http://nodal.ercot.com/protocols/index.html"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www.ercot.com/about/governance/index.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45.png"/><Relationship Id="rId4"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JP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powertochoose.org/"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puc.texas.gov/agency/rulesnlaws/subrules/electric/Electric.aspx" TargetMode="Externa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hyperlink" Target="http://www.puc.texas.gov/agency/rulesnlaws/subrules/electric/25.107/25.107ei.aspx" TargetMode="External"/><Relationship Id="rId2" Type="http://schemas.openxmlformats.org/officeDocument/2006/relationships/hyperlink" Target="http://www.puc.texas.gov/agency/rulesnlaws/subrules/electric/25.43/25.43ei.aspx" TargetMode="Externa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hyperlink" Target="http://www.puc.texas.gov/agency/rulesnlaws/subrules/electric/25.454/25.454ei.aspx" TargetMode="External"/><Relationship Id="rId4" Type="http://schemas.openxmlformats.org/officeDocument/2006/relationships/hyperlink" Target="http://www.puc.texas.gov/agency/rulesnlaws/subrules/electric/25.214/25.214ei.aspx"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www.puc.texas.gov/agency/rulesnlaws/subrules/electric/25.474/25.474ei.aspx" TargetMode="External"/><Relationship Id="rId13" Type="http://schemas.openxmlformats.org/officeDocument/2006/relationships/hyperlink" Target="http://www.puc.texas.gov/agency/rulesnlaws/subrules/electric/25.483/25.483ei.aspx" TargetMode="External"/><Relationship Id="rId3" Type="http://schemas.openxmlformats.org/officeDocument/2006/relationships/hyperlink" Target="http://www.puc.texas.gov/agency/rulesnlaws/subrules/electric/25.478/25.478ei.aspx" TargetMode="External"/><Relationship Id="rId7" Type="http://schemas.openxmlformats.org/officeDocument/2006/relationships/hyperlink" Target="http://www.puc.texas.gov/agency/rulesnlaws/subrules/electric/25.480/25.480ei.aspx" TargetMode="External"/><Relationship Id="rId12" Type="http://schemas.openxmlformats.org/officeDocument/2006/relationships/hyperlink" Target="http://www.puc.texas.gov/agency/rulesnlaws/subrules/electric/25.476/25.476ei.aspx" TargetMode="External"/><Relationship Id="rId2" Type="http://schemas.openxmlformats.org/officeDocument/2006/relationships/hyperlink" Target="http://www.puc.texas.gov/agency/rulesnlaws/subrules/electric/25.471/25.471ei.aspx" TargetMode="External"/><Relationship Id="rId16"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hyperlink" Target="http://www.puc.texas.gov/agency/rulesnlaws/subrules/electric/25.473/25.473ei.aspx" TargetMode="External"/><Relationship Id="rId11" Type="http://schemas.openxmlformats.org/officeDocument/2006/relationships/hyperlink" Target="http://www.puc.texas.gov/agency/rulesnlaws/subrules/electric/25.482/25.482ei.aspx" TargetMode="External"/><Relationship Id="rId5" Type="http://schemas.openxmlformats.org/officeDocument/2006/relationships/hyperlink" Target="http://www.puc.texas.gov/agency/rulesnlaws/subrules/electric/25.479/25.479ei.aspx" TargetMode="External"/><Relationship Id="rId15" Type="http://schemas.openxmlformats.org/officeDocument/2006/relationships/hyperlink" Target="http://www.puc.texas.gov/agency/rulesnlaws/subrules/electric/25.484/25.484ei.aspx" TargetMode="External"/><Relationship Id="rId10" Type="http://schemas.openxmlformats.org/officeDocument/2006/relationships/hyperlink" Target="http://www.puc.texas.gov/agency/rulesnlaws/subrules/electric/25.475/25.475ei.aspx" TargetMode="External"/><Relationship Id="rId4" Type="http://schemas.openxmlformats.org/officeDocument/2006/relationships/hyperlink" Target="http://www.puc.texas.gov/agency/rulesnlaws/subrules/electric/25.472/25.472ei.aspx" TargetMode="External"/><Relationship Id="rId9" Type="http://schemas.openxmlformats.org/officeDocument/2006/relationships/hyperlink" Target="http://www.puc.texas.gov/agency/rulesnlaws/subrules/electric/25.481/25.481ei.aspx" TargetMode="External"/><Relationship Id="rId14" Type="http://schemas.openxmlformats.org/officeDocument/2006/relationships/hyperlink" Target="http://www.puc.texas.gov/agency/rulesnlaws/subrules/electric/25.477/25.477ei.aspx"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www.puc.texas.gov/agency/rulesnlaws/subrules/electric/25.489/25.489ei.aspx" TargetMode="External"/><Relationship Id="rId13" Type="http://schemas.openxmlformats.org/officeDocument/2006/relationships/hyperlink" Target="http://www.puc.texas.gov/agency/rulesnlaws/subrules/electric/25.500/25.500ei.aspx" TargetMode="External"/><Relationship Id="rId3" Type="http://schemas.openxmlformats.org/officeDocument/2006/relationships/hyperlink" Target="http://www.puc.texas.gov/agency/rulesnlaws/subrules/electric/25.492/25.492ei.aspx" TargetMode="External"/><Relationship Id="rId7" Type="http://schemas.openxmlformats.org/officeDocument/2006/relationships/hyperlink" Target="http://www.puc.texas.gov/agency/rulesnlaws/subrules/electric/25.495/25.495ei.aspx" TargetMode="External"/><Relationship Id="rId12" Type="http://schemas.openxmlformats.org/officeDocument/2006/relationships/hyperlink" Target="http://www.puc.texas.gov/agency/rulesnlaws/subrules/electric/25.491/25.491ei.aspx" TargetMode="External"/><Relationship Id="rId2" Type="http://schemas.openxmlformats.org/officeDocument/2006/relationships/hyperlink" Target="http://www.puc.texas.gov/agency/rulesnlaws/subrules/electric/25.485/25.485ei.aspx" TargetMode="External"/><Relationship Id="rId1" Type="http://schemas.openxmlformats.org/officeDocument/2006/relationships/slideLayout" Target="../slideLayouts/slideLayout4.xml"/><Relationship Id="rId6" Type="http://schemas.openxmlformats.org/officeDocument/2006/relationships/hyperlink" Target="http://www.puc.texas.gov/agency/rulesnlaws/subrules/electric/25.488/25.488ei.aspx" TargetMode="External"/><Relationship Id="rId11" Type="http://schemas.openxmlformats.org/officeDocument/2006/relationships/hyperlink" Target="http://www.puc.texas.gov/agency/rulesnlaws/subrules/electric/25.498/25.498ei.aspx" TargetMode="External"/><Relationship Id="rId5" Type="http://schemas.openxmlformats.org/officeDocument/2006/relationships/hyperlink" Target="http://www.puc.texas.gov/agency/rulesnlaws/subrules/electric/25.493/25.493ei.aspx" TargetMode="External"/><Relationship Id="rId10" Type="http://schemas.openxmlformats.org/officeDocument/2006/relationships/hyperlink" Target="http://www.puc.texas.gov/agency/rulesnlaws/subrules/electric/25.490/25.490ei.aspx" TargetMode="External"/><Relationship Id="rId4" Type="http://schemas.openxmlformats.org/officeDocument/2006/relationships/hyperlink" Target="http://www.puc.texas.gov/agency/rulesnlaws/subrules/electric/25.487/25.487ei.aspx" TargetMode="External"/><Relationship Id="rId9" Type="http://schemas.openxmlformats.org/officeDocument/2006/relationships/hyperlink" Target="http://www.puc.texas.gov/agency/rulesnlaws/subrules/electric/25.497/25.497ei.aspx" TargetMode="External"/><Relationship Id="rId14"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7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7.xml"/><Relationship Id="rId5" Type="http://schemas.openxmlformats.org/officeDocument/2006/relationships/image" Target="../media/image73.png"/><Relationship Id="rId4" Type="http://schemas.openxmlformats.org/officeDocument/2006/relationships/image" Target="../media/image72.png"/></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7.xml"/><Relationship Id="rId5" Type="http://schemas.openxmlformats.org/officeDocument/2006/relationships/image" Target="../media/image73.png"/><Relationship Id="rId4" Type="http://schemas.openxmlformats.org/officeDocument/2006/relationships/image" Target="../media/image72.png"/></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7.xml"/><Relationship Id="rId5" Type="http://schemas.openxmlformats.org/officeDocument/2006/relationships/image" Target="../media/image73.png"/><Relationship Id="rId4" Type="http://schemas.openxmlformats.org/officeDocument/2006/relationships/image" Target="../media/image72.png"/></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7.xml"/><Relationship Id="rId5" Type="http://schemas.openxmlformats.org/officeDocument/2006/relationships/image" Target="../media/image73.png"/><Relationship Id="rId4" Type="http://schemas.openxmlformats.org/officeDocument/2006/relationships/image" Target="../media/image72.png"/></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4.png"/><Relationship Id="rId1" Type="http://schemas.openxmlformats.org/officeDocument/2006/relationships/slideLayout" Target="../slideLayouts/slideLayout17.xml"/><Relationship Id="rId5" Type="http://schemas.openxmlformats.org/officeDocument/2006/relationships/image" Target="../media/image76.png"/><Relationship Id="rId4" Type="http://schemas.openxmlformats.org/officeDocument/2006/relationships/image" Target="../media/image73.png"/></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hyperlink" Target="http://www.ercot.com/mktrules/guides/txset/sw/index" TargetMode="External"/><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96900" y="496888"/>
            <a:ext cx="7950200" cy="1143000"/>
          </a:xfrm>
        </p:spPr>
        <p:txBody>
          <a:bodyPr/>
          <a:lstStyle/>
          <a:p>
            <a:pPr eaLnBrk="1" hangingPunct="1"/>
            <a:r>
              <a:rPr lang="en-US" dirty="0" smtClean="0"/>
              <a:t>ERCOT MARKET EDUCATION</a:t>
            </a:r>
          </a:p>
        </p:txBody>
      </p:sp>
      <p:sp>
        <p:nvSpPr>
          <p:cNvPr id="4" name="Subtitle 3"/>
          <p:cNvSpPr>
            <a:spLocks noGrp="1"/>
          </p:cNvSpPr>
          <p:nvPr>
            <p:ph type="subTitle" idx="1"/>
          </p:nvPr>
        </p:nvSpPr>
        <p:spPr>
          <a:xfrm>
            <a:off x="1358900" y="1943100"/>
            <a:ext cx="6400800" cy="660400"/>
          </a:xfrm>
        </p:spPr>
        <p:txBody>
          <a:bodyPr/>
          <a:lstStyle/>
          <a:p>
            <a:pPr>
              <a:defRPr/>
            </a:pPr>
            <a:r>
              <a:rPr lang="en-US" dirty="0" smtClean="0"/>
              <a:t>Retail 101</a:t>
            </a:r>
            <a:endParaRPr lang="en-US" dirty="0"/>
          </a:p>
        </p:txBody>
      </p:sp>
    </p:spTree>
    <p:extLst>
      <p:ext uri="{BB962C8B-B14F-4D97-AF65-F5344CB8AC3E}">
        <p14:creationId xmlns:p14="http://schemas.microsoft.com/office/powerpoint/2010/main" val="13212579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6" name="Rectangle 3"/>
          <p:cNvSpPr>
            <a:spLocks noGrp="1" noChangeArrowheads="1"/>
          </p:cNvSpPr>
          <p:nvPr>
            <p:ph idx="1"/>
          </p:nvPr>
        </p:nvSpPr>
        <p:spPr/>
        <p:txBody>
          <a:bodyPr/>
          <a:lstStyle/>
          <a:p>
            <a:r>
              <a:rPr lang="en-US" dirty="0" smtClean="0"/>
              <a:t>Topics in this lesson . . .</a:t>
            </a:r>
          </a:p>
          <a:p>
            <a:pPr lvl="1"/>
            <a:r>
              <a:rPr lang="en-US" dirty="0" smtClean="0"/>
              <a:t>Vertically Integrated / Bundled Utilities</a:t>
            </a:r>
          </a:p>
          <a:p>
            <a:pPr lvl="1"/>
            <a:r>
              <a:rPr lang="en-US" dirty="0" smtClean="0"/>
              <a:t>Market Restructuring</a:t>
            </a:r>
          </a:p>
          <a:p>
            <a:pPr lvl="2"/>
            <a:r>
              <a:rPr lang="en-US" dirty="0" smtClean="0"/>
              <a:t>Senate Bill 7</a:t>
            </a:r>
          </a:p>
          <a:p>
            <a:pPr lvl="2"/>
            <a:r>
              <a:rPr lang="en-US" dirty="0" smtClean="0"/>
              <a:t>Competition and Customer Choice</a:t>
            </a:r>
          </a:p>
          <a:p>
            <a:pPr lvl="2"/>
            <a:r>
              <a:rPr lang="en-US" dirty="0" smtClean="0"/>
              <a:t>Exemptions</a:t>
            </a:r>
          </a:p>
          <a:p>
            <a:pPr lvl="2"/>
            <a:r>
              <a:rPr lang="en-US" dirty="0" smtClean="0"/>
              <a:t>A few other mandates</a:t>
            </a:r>
          </a:p>
          <a:p>
            <a:pPr lvl="1"/>
            <a:r>
              <a:rPr lang="en-US" dirty="0" smtClean="0"/>
              <a:t>Emergence of ERCOT</a:t>
            </a:r>
          </a:p>
          <a:p>
            <a:pPr lvl="2"/>
            <a:r>
              <a:rPr lang="en-US" dirty="0" smtClean="0"/>
              <a:t>ISO</a:t>
            </a:r>
          </a:p>
          <a:p>
            <a:pPr lvl="2"/>
            <a:r>
              <a:rPr lang="en-US" dirty="0" smtClean="0"/>
              <a:t>Governance</a:t>
            </a:r>
          </a:p>
          <a:p>
            <a:pPr lvl="2"/>
            <a:endParaRPr lang="en-US" dirty="0" smtClean="0"/>
          </a:p>
        </p:txBody>
      </p:sp>
      <p:pic>
        <p:nvPicPr>
          <p:cNvPr id="5" name="Picture 38" descr="untitled"/>
          <p:cNvPicPr>
            <a:picLocks noChangeAspect="1" noChangeArrowheads="1"/>
          </p:cNvPicPr>
          <p:nvPr/>
        </p:nvPicPr>
        <p:blipFill>
          <a:blip r:embed="rId2" cstate="print"/>
          <a:srcRect/>
          <a:stretch>
            <a:fillRect/>
          </a:stretch>
        </p:blipFill>
        <p:spPr bwMode="auto">
          <a:xfrm>
            <a:off x="7264400" y="1404938"/>
            <a:ext cx="1525588" cy="1828800"/>
          </a:xfrm>
          <a:prstGeom prst="rect">
            <a:avLst/>
          </a:prstGeom>
          <a:noFill/>
          <a:ln w="9525">
            <a:noFill/>
            <a:miter lim="800000"/>
            <a:headEnd/>
            <a:tailEnd/>
          </a:ln>
        </p:spPr>
      </p:pic>
    </p:spTree>
    <p:extLst>
      <p:ext uri="{BB962C8B-B14F-4D97-AF65-F5344CB8AC3E}">
        <p14:creationId xmlns:p14="http://schemas.microsoft.com/office/powerpoint/2010/main" val="2659292692"/>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Meter Data – The Big Picture</a:t>
            </a:r>
            <a:endParaRPr lang="en-US" dirty="0"/>
          </a:p>
        </p:txBody>
      </p: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20661203"/>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Big Picture – AMS Meter Data Flow</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398" y="3012723"/>
            <a:ext cx="2476500" cy="66675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5661" y="4560700"/>
            <a:ext cx="1279101" cy="1262047"/>
          </a:xfrm>
          <a:prstGeom prst="rect">
            <a:avLst/>
          </a:prstGeom>
        </p:spPr>
      </p:pic>
      <p:sp>
        <p:nvSpPr>
          <p:cNvPr id="41" name="Bent Arrow 40"/>
          <p:cNvSpPr/>
          <p:nvPr/>
        </p:nvSpPr>
        <p:spPr>
          <a:xfrm rot="16200000">
            <a:off x="5961967" y="3203453"/>
            <a:ext cx="1076438" cy="2137132"/>
          </a:xfrm>
          <a:prstGeom prst="bentArrow">
            <a:avLst>
              <a:gd name="adj1" fmla="val 10806"/>
              <a:gd name="adj2" fmla="val 13354"/>
              <a:gd name="adj3" fmla="val 15653"/>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Bent Arrow 45"/>
          <p:cNvSpPr/>
          <p:nvPr/>
        </p:nvSpPr>
        <p:spPr>
          <a:xfrm>
            <a:off x="6153110" y="2218731"/>
            <a:ext cx="806041" cy="730590"/>
          </a:xfrm>
          <a:prstGeom prst="bentArrow">
            <a:avLst>
              <a:gd name="adj1" fmla="val 13768"/>
              <a:gd name="adj2" fmla="val 16814"/>
              <a:gd name="adj3" fmla="val 2204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ectangle 49"/>
          <p:cNvSpPr/>
          <p:nvPr/>
        </p:nvSpPr>
        <p:spPr>
          <a:xfrm>
            <a:off x="7643313" y="3969089"/>
            <a:ext cx="1340544" cy="605294"/>
          </a:xfrm>
          <a:prstGeom prst="rect">
            <a:avLst/>
          </a:prstGeom>
        </p:spPr>
        <p:txBody>
          <a:bodyPr wrap="square">
            <a:spAutoFit/>
          </a:bodyPr>
          <a:lstStyle/>
          <a:p>
            <a:pPr algn="ctr" fontAlgn="auto">
              <a:lnSpc>
                <a:spcPts val="2000"/>
              </a:lnSpc>
              <a:spcBef>
                <a:spcPts val="0"/>
              </a:spcBef>
              <a:spcAft>
                <a:spcPts val="0"/>
              </a:spcAft>
              <a:defRPr/>
            </a:pPr>
            <a:r>
              <a:rPr lang="en-US" i="1" dirty="0" smtClean="0"/>
              <a:t>Transmitted</a:t>
            </a:r>
            <a:br>
              <a:rPr lang="en-US" i="1" dirty="0" smtClean="0"/>
            </a:br>
            <a:r>
              <a:rPr lang="en-US" i="1" dirty="0" smtClean="0"/>
              <a:t>periodically</a:t>
            </a:r>
            <a:endParaRPr lang="en-US" i="1" dirty="0"/>
          </a:p>
        </p:txBody>
      </p:sp>
      <p:sp>
        <p:nvSpPr>
          <p:cNvPr id="51" name="Rectangle 50"/>
          <p:cNvSpPr/>
          <p:nvPr/>
        </p:nvSpPr>
        <p:spPr>
          <a:xfrm>
            <a:off x="5718401" y="4246184"/>
            <a:ext cx="762000" cy="369332"/>
          </a:xfrm>
          <a:prstGeom prst="rect">
            <a:avLst/>
          </a:prstGeom>
        </p:spPr>
        <p:txBody>
          <a:bodyPr wrap="square">
            <a:spAutoFit/>
          </a:bodyPr>
          <a:lstStyle/>
          <a:p>
            <a:pPr algn="ctr" fontAlgn="auto">
              <a:spcBef>
                <a:spcPts val="0"/>
              </a:spcBef>
              <a:spcAft>
                <a:spcPts val="0"/>
              </a:spcAft>
              <a:defRPr/>
            </a:pPr>
            <a:r>
              <a:rPr lang="en-US" i="1" dirty="0" smtClean="0"/>
              <a:t>Day 1</a:t>
            </a:r>
            <a:endParaRPr lang="en-US" i="1" dirty="0"/>
          </a:p>
        </p:txBody>
      </p:sp>
      <p:sp>
        <p:nvSpPr>
          <p:cNvPr id="53" name="Rectangle 52"/>
          <p:cNvSpPr/>
          <p:nvPr/>
        </p:nvSpPr>
        <p:spPr>
          <a:xfrm>
            <a:off x="4969907" y="2294930"/>
            <a:ext cx="1183204" cy="646331"/>
          </a:xfrm>
          <a:prstGeom prst="rect">
            <a:avLst/>
          </a:prstGeom>
        </p:spPr>
        <p:txBody>
          <a:bodyPr wrap="square">
            <a:spAutoFit/>
          </a:bodyPr>
          <a:lstStyle/>
          <a:p>
            <a:pPr algn="ctr" fontAlgn="auto">
              <a:spcBef>
                <a:spcPts val="0"/>
              </a:spcBef>
              <a:spcAft>
                <a:spcPts val="0"/>
              </a:spcAft>
              <a:defRPr/>
            </a:pPr>
            <a:r>
              <a:rPr lang="en-US" i="1" dirty="0" smtClean="0"/>
              <a:t>Available</a:t>
            </a:r>
            <a:br>
              <a:rPr lang="en-US" i="1" dirty="0" smtClean="0"/>
            </a:br>
            <a:r>
              <a:rPr lang="en-US" i="1" dirty="0" smtClean="0"/>
              <a:t>Day 2</a:t>
            </a:r>
            <a:endParaRPr lang="en-US" i="1" dirty="0"/>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055" y="1351955"/>
            <a:ext cx="1911802" cy="1371600"/>
          </a:xfrm>
          <a:prstGeom prst="rect">
            <a:avLst/>
          </a:prstGeom>
        </p:spPr>
      </p:pic>
      <p:sp>
        <p:nvSpPr>
          <p:cNvPr id="3" name="Left Arrow 2"/>
          <p:cNvSpPr/>
          <p:nvPr/>
        </p:nvSpPr>
        <p:spPr>
          <a:xfrm>
            <a:off x="4304108" y="4810238"/>
            <a:ext cx="3264642" cy="228600"/>
          </a:xfrm>
          <a:prstGeom prst="leftArrow">
            <a:avLst>
              <a:gd name="adj1" fmla="val 50000"/>
              <a:gd name="adj2" fmla="val 630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Left Arrow 18" hidden="1"/>
          <p:cNvSpPr/>
          <p:nvPr/>
        </p:nvSpPr>
        <p:spPr>
          <a:xfrm>
            <a:off x="4330398" y="5115038"/>
            <a:ext cx="3238352" cy="228600"/>
          </a:xfrm>
          <a:prstGeom prst="leftArrow">
            <a:avLst>
              <a:gd name="adj1" fmla="val 50000"/>
              <a:gd name="adj2" fmla="val 64694"/>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0" name="Rectangle 19"/>
          <p:cNvSpPr/>
          <p:nvPr/>
        </p:nvSpPr>
        <p:spPr>
          <a:xfrm>
            <a:off x="4519760" y="4549372"/>
            <a:ext cx="1371600" cy="369332"/>
          </a:xfrm>
          <a:prstGeom prst="rect">
            <a:avLst/>
          </a:prstGeom>
        </p:spPr>
        <p:txBody>
          <a:bodyPr wrap="square">
            <a:spAutoFit/>
          </a:bodyPr>
          <a:lstStyle/>
          <a:p>
            <a:pPr fontAlgn="auto">
              <a:spcBef>
                <a:spcPts val="0"/>
              </a:spcBef>
              <a:spcAft>
                <a:spcPts val="0"/>
              </a:spcAft>
              <a:defRPr/>
            </a:pPr>
            <a:r>
              <a:rPr lang="en-US" i="1" dirty="0" smtClean="0"/>
              <a:t>Day 1 </a:t>
            </a:r>
            <a:endParaRPr lang="en-US" i="1" dirty="0"/>
          </a:p>
        </p:txBody>
      </p:sp>
      <p:sp>
        <p:nvSpPr>
          <p:cNvPr id="27" name="Left Arrow 26"/>
          <p:cNvSpPr/>
          <p:nvPr/>
        </p:nvSpPr>
        <p:spPr>
          <a:xfrm rot="10800000">
            <a:off x="2228375" y="1609129"/>
            <a:ext cx="4730776" cy="228600"/>
          </a:xfrm>
          <a:prstGeom prst="leftArrow">
            <a:avLst>
              <a:gd name="adj1" fmla="val 50000"/>
              <a:gd name="adj2" fmla="val 69417"/>
            </a:avLst>
          </a:prstGeom>
          <a:gradFill>
            <a:gsLst>
              <a:gs pos="50000">
                <a:schemeClr val="accent1"/>
              </a:gs>
              <a:gs pos="50000">
                <a:schemeClr val="accent6"/>
              </a:gs>
              <a:gs pos="100000">
                <a:schemeClr val="accent6"/>
              </a:gs>
            </a:gsLst>
            <a:lin ang="5400000" scaled="0"/>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6953" y="1330240"/>
            <a:ext cx="1051422" cy="1371600"/>
          </a:xfrm>
          <a:prstGeom prst="rect">
            <a:avLst/>
          </a:prstGeom>
        </p:spPr>
      </p:pic>
      <p:sp>
        <p:nvSpPr>
          <p:cNvPr id="22" name="Bent Arrow 21"/>
          <p:cNvSpPr/>
          <p:nvPr/>
        </p:nvSpPr>
        <p:spPr>
          <a:xfrm flipH="1">
            <a:off x="2265175" y="2224362"/>
            <a:ext cx="2704732" cy="730590"/>
          </a:xfrm>
          <a:prstGeom prst="bentArrow">
            <a:avLst>
              <a:gd name="adj1" fmla="val 13992"/>
              <a:gd name="adj2" fmla="val 14887"/>
              <a:gd name="adj3" fmla="val 20381"/>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Rectangle 23"/>
          <p:cNvSpPr/>
          <p:nvPr/>
        </p:nvSpPr>
        <p:spPr>
          <a:xfrm>
            <a:off x="3781994" y="1326356"/>
            <a:ext cx="1623538" cy="369332"/>
          </a:xfrm>
          <a:prstGeom prst="rect">
            <a:avLst/>
          </a:prstGeom>
        </p:spPr>
        <p:txBody>
          <a:bodyPr wrap="square">
            <a:spAutoFit/>
          </a:bodyPr>
          <a:lstStyle/>
          <a:p>
            <a:pPr algn="ctr" fontAlgn="auto">
              <a:spcBef>
                <a:spcPts val="0"/>
              </a:spcBef>
              <a:spcAft>
                <a:spcPts val="0"/>
              </a:spcAft>
              <a:defRPr/>
            </a:pPr>
            <a:r>
              <a:rPr lang="en-US" i="1" dirty="0" smtClean="0"/>
              <a:t>Monthly Billing</a:t>
            </a:r>
            <a:endParaRPr lang="en-US" i="1" dirty="0"/>
          </a:p>
        </p:txBody>
      </p:sp>
      <p:sp>
        <p:nvSpPr>
          <p:cNvPr id="29" name="Bent Arrow 28"/>
          <p:cNvSpPr/>
          <p:nvPr/>
        </p:nvSpPr>
        <p:spPr>
          <a:xfrm rot="16200000">
            <a:off x="2552783" y="4249481"/>
            <a:ext cx="768107" cy="692071"/>
          </a:xfrm>
          <a:prstGeom prst="bentArrow">
            <a:avLst>
              <a:gd name="adj1" fmla="val 18040"/>
              <a:gd name="adj2" fmla="val 19112"/>
              <a:gd name="adj3" fmla="val 23489"/>
              <a:gd name="adj4" fmla="val 43750"/>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U-Turn Arrow 31"/>
          <p:cNvSpPr/>
          <p:nvPr/>
        </p:nvSpPr>
        <p:spPr>
          <a:xfrm rot="16200000">
            <a:off x="2362908" y="84421"/>
            <a:ext cx="3452533" cy="6959152"/>
          </a:xfrm>
          <a:prstGeom prst="uturnArrow">
            <a:avLst>
              <a:gd name="adj1" fmla="val 3560"/>
              <a:gd name="adj2" fmla="val 3526"/>
              <a:gd name="adj3" fmla="val 4977"/>
              <a:gd name="adj4" fmla="val 8376"/>
              <a:gd name="adj5" fmla="val 8012"/>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0570" y="4187669"/>
            <a:ext cx="1005840" cy="1351702"/>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7011" y="2762848"/>
            <a:ext cx="1048053" cy="1388388"/>
          </a:xfrm>
          <a:prstGeom prst="rect">
            <a:avLst/>
          </a:prstGeom>
        </p:spPr>
      </p:pic>
      <p:sp>
        <p:nvSpPr>
          <p:cNvPr id="43" name="Rectangle 42"/>
          <p:cNvSpPr/>
          <p:nvPr/>
        </p:nvSpPr>
        <p:spPr>
          <a:xfrm>
            <a:off x="780820" y="5805497"/>
            <a:ext cx="1623538" cy="369332"/>
          </a:xfrm>
          <a:prstGeom prst="rect">
            <a:avLst/>
          </a:prstGeom>
        </p:spPr>
        <p:txBody>
          <a:bodyPr wrap="square">
            <a:spAutoFit/>
          </a:bodyPr>
          <a:lstStyle/>
          <a:p>
            <a:pPr fontAlgn="auto">
              <a:spcBef>
                <a:spcPts val="0"/>
              </a:spcBef>
              <a:spcAft>
                <a:spcPts val="0"/>
              </a:spcAft>
              <a:defRPr/>
            </a:pPr>
            <a:r>
              <a:rPr lang="en-US" i="1" dirty="0" smtClean="0"/>
              <a:t>Monthly – 810</a:t>
            </a:r>
          </a:p>
        </p:txBody>
      </p:sp>
      <p:sp>
        <p:nvSpPr>
          <p:cNvPr id="45" name="U-Turn Arrow 44"/>
          <p:cNvSpPr/>
          <p:nvPr/>
        </p:nvSpPr>
        <p:spPr>
          <a:xfrm rot="16200000">
            <a:off x="1729459" y="-16543"/>
            <a:ext cx="4374945" cy="7303635"/>
          </a:xfrm>
          <a:prstGeom prst="uturnArrow">
            <a:avLst>
              <a:gd name="adj1" fmla="val 2758"/>
              <a:gd name="adj2" fmla="val 2782"/>
              <a:gd name="adj3" fmla="val 3888"/>
              <a:gd name="adj4" fmla="val 8244"/>
              <a:gd name="adj5" fmla="val 12340"/>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7141" y="4466754"/>
            <a:ext cx="1207662" cy="1525168"/>
          </a:xfrm>
          <a:prstGeom prst="rect">
            <a:avLst/>
          </a:prstGeom>
        </p:spPr>
      </p:pic>
      <p:sp>
        <p:nvSpPr>
          <p:cNvPr id="54" name="Rectangle 53"/>
          <p:cNvSpPr/>
          <p:nvPr/>
        </p:nvSpPr>
        <p:spPr>
          <a:xfrm>
            <a:off x="1178396" y="5235172"/>
            <a:ext cx="1623538" cy="369332"/>
          </a:xfrm>
          <a:prstGeom prst="rect">
            <a:avLst/>
          </a:prstGeom>
        </p:spPr>
        <p:txBody>
          <a:bodyPr wrap="square">
            <a:spAutoFit/>
          </a:bodyPr>
          <a:lstStyle/>
          <a:p>
            <a:pPr fontAlgn="auto">
              <a:spcBef>
                <a:spcPts val="0"/>
              </a:spcBef>
              <a:spcAft>
                <a:spcPts val="0"/>
              </a:spcAft>
              <a:defRPr/>
            </a:pPr>
            <a:r>
              <a:rPr lang="en-US" i="1" dirty="0" smtClean="0"/>
              <a:t>Monthly – 867</a:t>
            </a:r>
          </a:p>
        </p:txBody>
      </p:sp>
      <p:sp>
        <p:nvSpPr>
          <p:cNvPr id="74" name="Bent Arrow 73"/>
          <p:cNvSpPr/>
          <p:nvPr/>
        </p:nvSpPr>
        <p:spPr>
          <a:xfrm rot="16200000">
            <a:off x="1508523" y="2800865"/>
            <a:ext cx="768107" cy="692071"/>
          </a:xfrm>
          <a:prstGeom prst="bentArrow">
            <a:avLst>
              <a:gd name="adj1" fmla="val 18040"/>
              <a:gd name="adj2" fmla="val 19112"/>
              <a:gd name="adj3" fmla="val 23489"/>
              <a:gd name="adj4" fmla="val 43750"/>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1075660" y="3804925"/>
            <a:ext cx="1236009" cy="646331"/>
          </a:xfrm>
          <a:prstGeom prst="rect">
            <a:avLst/>
          </a:prstGeom>
        </p:spPr>
        <p:txBody>
          <a:bodyPr wrap="square">
            <a:spAutoFit/>
          </a:bodyPr>
          <a:lstStyle/>
          <a:p>
            <a:pPr algn="ctr" fontAlgn="auto">
              <a:spcBef>
                <a:spcPts val="0"/>
              </a:spcBef>
              <a:spcAft>
                <a:spcPts val="0"/>
              </a:spcAft>
              <a:defRPr/>
            </a:pPr>
            <a:r>
              <a:rPr lang="en-US" i="1" dirty="0" smtClean="0"/>
              <a:t>Wholesale Settlement</a:t>
            </a:r>
          </a:p>
        </p:txBody>
      </p:sp>
      <p:sp>
        <p:nvSpPr>
          <p:cNvPr id="86" name="TextBox 85"/>
          <p:cNvSpPr txBox="1"/>
          <p:nvPr/>
        </p:nvSpPr>
        <p:spPr>
          <a:xfrm>
            <a:off x="7834267" y="2364277"/>
            <a:ext cx="1129545" cy="369332"/>
          </a:xfrm>
          <a:prstGeom prst="rect">
            <a:avLst/>
          </a:prstGeom>
          <a:noFill/>
        </p:spPr>
        <p:txBody>
          <a:bodyPr wrap="square" rtlCol="0">
            <a:spAutoFit/>
          </a:bodyPr>
          <a:lstStyle/>
          <a:p>
            <a:pPr algn="ctr"/>
            <a:r>
              <a:rPr lang="en-US" dirty="0" smtClean="0"/>
              <a:t>Customer</a:t>
            </a:r>
            <a:endParaRPr lang="en-US" dirty="0"/>
          </a:p>
        </p:txBody>
      </p:sp>
      <p:sp>
        <p:nvSpPr>
          <p:cNvPr id="90" name="TextBox 89"/>
          <p:cNvSpPr txBox="1"/>
          <p:nvPr/>
        </p:nvSpPr>
        <p:spPr>
          <a:xfrm>
            <a:off x="5783119" y="5911231"/>
            <a:ext cx="1975705" cy="605294"/>
          </a:xfrm>
          <a:prstGeom prst="rect">
            <a:avLst/>
          </a:prstGeom>
          <a:noFill/>
          <a:effectLst>
            <a:glow rad="101600">
              <a:schemeClr val="accent2">
                <a:satMod val="175000"/>
                <a:alpha val="40000"/>
              </a:schemeClr>
            </a:glow>
          </a:effectLst>
        </p:spPr>
        <p:txBody>
          <a:bodyPr wrap="square" rtlCol="0">
            <a:spAutoFit/>
          </a:bodyPr>
          <a:lstStyle/>
          <a:p>
            <a:pPr algn="ctr">
              <a:lnSpc>
                <a:spcPts val="2000"/>
              </a:lnSpc>
            </a:pPr>
            <a:r>
              <a:rPr lang="en-US" b="1" dirty="0" smtClean="0">
                <a:solidFill>
                  <a:srgbClr val="FF0000"/>
                </a:solidFill>
              </a:rPr>
              <a:t>Validation, Editing &amp; Estimation (VEE)</a:t>
            </a:r>
            <a:endParaRPr lang="en-US" b="1" dirty="0">
              <a:solidFill>
                <a:srgbClr val="FF0000"/>
              </a:solidFill>
            </a:endParaRPr>
          </a:p>
        </p:txBody>
      </p:sp>
      <p:sp>
        <p:nvSpPr>
          <p:cNvPr id="91" name="Left Arrow 90"/>
          <p:cNvSpPr/>
          <p:nvPr/>
        </p:nvSpPr>
        <p:spPr>
          <a:xfrm rot="16200000">
            <a:off x="7424222" y="3521032"/>
            <a:ext cx="1631848" cy="228600"/>
          </a:xfrm>
          <a:prstGeom prst="leftArrow">
            <a:avLst>
              <a:gd name="adj1" fmla="val 50000"/>
              <a:gd name="adj2" fmla="val 63061"/>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8329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up)">
                                      <p:cBhvr>
                                        <p:cTn id="7" dur="500"/>
                                        <p:tgtEl>
                                          <p:spTgt spid="91"/>
                                        </p:tgtEl>
                                      </p:cBhvr>
                                    </p:animEffect>
                                  </p:childTnLst>
                                </p:cTn>
                              </p:par>
                              <p:par>
                                <p:cTn id="8" presetID="7" presetClass="emph" presetSubtype="2" fill="hold" nodeType="withEffect">
                                  <p:stCondLst>
                                    <p:cond delay="0"/>
                                  </p:stCondLst>
                                  <p:childTnLst>
                                    <p:animClr clrSpc="rgb" dir="cw">
                                      <p:cBhvr>
                                        <p:cTn id="9" dur="500" fill="hold"/>
                                        <p:tgtEl>
                                          <p:spTgt spid="91"/>
                                        </p:tgtEl>
                                        <p:attrNameLst>
                                          <p:attrName>stroke.color</p:attrName>
                                        </p:attrNameLst>
                                      </p:cBhvr>
                                      <p:to>
                                        <a:srgbClr val="000000"/>
                                      </p:to>
                                    </p:animClr>
                                    <p:set>
                                      <p:cBhvr>
                                        <p:cTn id="10" dur="500" fill="hold"/>
                                        <p:tgtEl>
                                          <p:spTgt spid="91"/>
                                        </p:tgtEl>
                                        <p:attrNameLst>
                                          <p:attrName>stroke.on</p:attrName>
                                        </p:attrNameLst>
                                      </p:cBhvr>
                                      <p:to>
                                        <p:strVal val="true"/>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22" presetClass="exit" presetSubtype="1" fill="hold" grpId="1" nodeType="afterEffect">
                                  <p:stCondLst>
                                    <p:cond delay="0"/>
                                  </p:stCondLst>
                                  <p:childTnLst>
                                    <p:animEffect transition="out" filter="wipe(up)">
                                      <p:cBhvr>
                                        <p:cTn id="17" dur="500"/>
                                        <p:tgtEl>
                                          <p:spTgt spid="91"/>
                                        </p:tgtEl>
                                      </p:cBhvr>
                                    </p:animEffect>
                                    <p:set>
                                      <p:cBhvr>
                                        <p:cTn id="18" dur="1" fill="hold">
                                          <p:stCondLst>
                                            <p:cond delay="499"/>
                                          </p:stCondLst>
                                        </p:cTn>
                                        <p:tgtEl>
                                          <p:spTgt spid="9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500"/>
                                        <p:tgtEl>
                                          <p:spTgt spid="9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right)">
                                      <p:cBhvr>
                                        <p:cTn id="36" dur="500"/>
                                        <p:tgtEl>
                                          <p:spTgt spid="41"/>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right)">
                                      <p:cBhvr>
                                        <p:cTn id="39" dur="500"/>
                                        <p:tgtEl>
                                          <p:spTgt spid="3"/>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par>
                          <p:cTn id="43" fill="hold">
                            <p:stCondLst>
                              <p:cond delay="500"/>
                            </p:stCondLst>
                            <p:childTnLst>
                              <p:par>
                                <p:cTn id="44" presetID="1" presetClass="entr" presetSubtype="0"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500"/>
                                        <p:tgtEl>
                                          <p:spTgt spid="5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down)">
                                      <p:cBhvr>
                                        <p:cTn id="60" dur="500"/>
                                        <p:tgtEl>
                                          <p:spTgt spid="46"/>
                                        </p:tgtEl>
                                      </p:cBhvr>
                                    </p:animEffect>
                                  </p:childTnLst>
                                </p:cTn>
                              </p:par>
                            </p:childTnLst>
                          </p:cTn>
                        </p:par>
                        <p:par>
                          <p:cTn id="61" fill="hold">
                            <p:stCondLst>
                              <p:cond delay="500"/>
                            </p:stCondLst>
                            <p:childTnLst>
                              <p:par>
                                <p:cTn id="62" presetID="1"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down)">
                                      <p:cBhvr>
                                        <p:cTn id="72" dur="500"/>
                                        <p:tgtEl>
                                          <p:spTgt spid="29"/>
                                        </p:tgtEl>
                                      </p:cBhvr>
                                    </p:animEffect>
                                  </p:childTnLst>
                                </p:cTn>
                              </p:par>
                            </p:childTnLst>
                          </p:cTn>
                        </p:par>
                        <p:par>
                          <p:cTn id="73" fill="hold">
                            <p:stCondLst>
                              <p:cond delay="500"/>
                            </p:stCondLst>
                            <p:childTnLst>
                              <p:par>
                                <p:cTn id="74" presetID="1" presetClass="entr" presetSubtype="0"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wipe(down)">
                                      <p:cBhvr>
                                        <p:cTn id="84" dur="500"/>
                                        <p:tgtEl>
                                          <p:spTgt spid="7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2"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right)">
                                      <p:cBhvr>
                                        <p:cTn id="89" dur="500"/>
                                        <p:tgtEl>
                                          <p:spTgt spid="32"/>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fade">
                                      <p:cBhvr>
                                        <p:cTn id="93" dur="500"/>
                                        <p:tgtEl>
                                          <p:spTgt spid="5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2" fill="hold" grpId="0" nodeType="click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wipe(right)">
                                      <p:cBhvr>
                                        <p:cTn id="98" dur="500"/>
                                        <p:tgtEl>
                                          <p:spTgt spid="45"/>
                                        </p:tgtEl>
                                      </p:cBhvr>
                                    </p:animEffec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500"/>
                                        <p:tgtEl>
                                          <p:spTgt spid="4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wipe(left)">
                                      <p:cBhvr>
                                        <p:cTn id="107" dur="500"/>
                                        <p:tgtEl>
                                          <p:spTgt spid="27"/>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6" grpId="0" animBg="1"/>
      <p:bldP spid="50" grpId="0"/>
      <p:bldP spid="51" grpId="0"/>
      <p:bldP spid="53" grpId="0"/>
      <p:bldP spid="3" grpId="0" animBg="1"/>
      <p:bldP spid="20" grpId="0"/>
      <p:bldP spid="27" grpId="0" animBg="1"/>
      <p:bldP spid="22" grpId="0" animBg="1"/>
      <p:bldP spid="24" grpId="0"/>
      <p:bldP spid="29" grpId="0" animBg="1"/>
      <p:bldP spid="32" grpId="0" animBg="1"/>
      <p:bldP spid="43" grpId="0"/>
      <p:bldP spid="45" grpId="0" animBg="1"/>
      <p:bldP spid="54" grpId="0"/>
      <p:bldP spid="74" grpId="0" animBg="1"/>
      <p:bldP spid="77" grpId="0"/>
      <p:bldP spid="90" grpId="0"/>
      <p:bldP spid="91" grpId="0" animBg="1"/>
      <p:bldP spid="91"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230166" y="5189030"/>
            <a:ext cx="726139" cy="71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35189" y="5189030"/>
            <a:ext cx="726139" cy="71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635284" y="5189030"/>
            <a:ext cx="726139" cy="71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a:t>The Big Picture – </a:t>
            </a:r>
            <a:r>
              <a:rPr lang="en-US" dirty="0" smtClean="0"/>
              <a:t>Meter Data in Settlements</a:t>
            </a:r>
            <a:endParaRPr lang="en-US" dirty="0"/>
          </a:p>
        </p:txBody>
      </p:sp>
      <p:sp>
        <p:nvSpPr>
          <p:cNvPr id="6" name="Rectangle 5"/>
          <p:cNvSpPr/>
          <p:nvPr/>
        </p:nvSpPr>
        <p:spPr>
          <a:xfrm>
            <a:off x="1058588" y="5270387"/>
            <a:ext cx="1952626" cy="59062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Meter Data </a:t>
            </a:r>
            <a:endParaRPr lang="en-US" dirty="0">
              <a:solidFill>
                <a:prstClr val="white"/>
              </a:solidFill>
            </a:endParaRPr>
          </a:p>
        </p:txBody>
      </p:sp>
      <p:cxnSp>
        <p:nvCxnSpPr>
          <p:cNvPr id="9" name="Straight Arrow Connector 8"/>
          <p:cNvCxnSpPr>
            <a:endCxn id="39" idx="2"/>
          </p:cNvCxnSpPr>
          <p:nvPr/>
        </p:nvCxnSpPr>
        <p:spPr>
          <a:xfrm flipV="1">
            <a:off x="6796088" y="4103732"/>
            <a:ext cx="0" cy="1054552"/>
          </a:xfrm>
          <a:prstGeom prst="straightConnector1">
            <a:avLst/>
          </a:prstGeom>
          <a:ln w="2857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39" idx="0"/>
          </p:cNvCxnSpPr>
          <p:nvPr/>
        </p:nvCxnSpPr>
        <p:spPr>
          <a:xfrm flipV="1">
            <a:off x="6796088" y="2565922"/>
            <a:ext cx="0" cy="876889"/>
          </a:xfrm>
          <a:prstGeom prst="straightConnector1">
            <a:avLst/>
          </a:prstGeom>
          <a:ln w="2857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131874" y="1905000"/>
            <a:ext cx="3328428"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Qualified Scheduling Entity (QSE)</a:t>
            </a:r>
            <a:endParaRPr lang="en-US" dirty="0">
              <a:solidFill>
                <a:prstClr val="white"/>
              </a:solidFill>
            </a:endParaRPr>
          </a:p>
        </p:txBody>
      </p:sp>
      <p:sp>
        <p:nvSpPr>
          <p:cNvPr id="15" name="Rectangle 14"/>
          <p:cNvSpPr/>
          <p:nvPr/>
        </p:nvSpPr>
        <p:spPr>
          <a:xfrm>
            <a:off x="1058588" y="4650847"/>
            <a:ext cx="1952626" cy="59062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Losses</a:t>
            </a:r>
            <a:endParaRPr lang="en-US" dirty="0">
              <a:solidFill>
                <a:prstClr val="white"/>
              </a:solidFill>
            </a:endParaRPr>
          </a:p>
        </p:txBody>
      </p:sp>
      <p:sp>
        <p:nvSpPr>
          <p:cNvPr id="16" name="Rectangle 15"/>
          <p:cNvSpPr/>
          <p:nvPr/>
        </p:nvSpPr>
        <p:spPr>
          <a:xfrm>
            <a:off x="1058588" y="4034663"/>
            <a:ext cx="1952626" cy="59062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Unaccounted For Energy (UFE)</a:t>
            </a:r>
            <a:endParaRPr lang="en-US" dirty="0">
              <a:solidFill>
                <a:prstClr val="white"/>
              </a:solidFill>
            </a:endParaRPr>
          </a:p>
        </p:txBody>
      </p:sp>
      <p:sp>
        <p:nvSpPr>
          <p:cNvPr id="18" name="Rectangle 17"/>
          <p:cNvSpPr/>
          <p:nvPr/>
        </p:nvSpPr>
        <p:spPr>
          <a:xfrm>
            <a:off x="488401" y="1905000"/>
            <a:ext cx="3093000"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Adjusted Metered Load (QSE)</a:t>
            </a:r>
            <a:endParaRPr lang="en-US" dirty="0">
              <a:solidFill>
                <a:prstClr val="white"/>
              </a:solidFill>
            </a:endParaRPr>
          </a:p>
        </p:txBody>
      </p:sp>
      <p:sp>
        <p:nvSpPr>
          <p:cNvPr id="23" name="Rectangle 22"/>
          <p:cNvSpPr/>
          <p:nvPr/>
        </p:nvSpPr>
        <p:spPr>
          <a:xfrm>
            <a:off x="1981200" y="2591476"/>
            <a:ext cx="1805880" cy="923330"/>
          </a:xfrm>
          <a:prstGeom prst="rect">
            <a:avLst/>
          </a:prstGeom>
        </p:spPr>
        <p:txBody>
          <a:bodyPr wrap="square">
            <a:spAutoFit/>
          </a:bodyPr>
          <a:lstStyle/>
          <a:p>
            <a:pPr algn="ctr" fontAlgn="auto">
              <a:spcBef>
                <a:spcPts val="0"/>
              </a:spcBef>
              <a:spcAft>
                <a:spcPts val="0"/>
              </a:spcAft>
              <a:defRPr/>
            </a:pPr>
            <a:r>
              <a:rPr lang="en-US" i="1" dirty="0"/>
              <a:t>Calculated for each 15 minute interval</a:t>
            </a:r>
          </a:p>
        </p:txBody>
      </p:sp>
      <p:cxnSp>
        <p:nvCxnSpPr>
          <p:cNvPr id="25" name="Straight Arrow Connector 24"/>
          <p:cNvCxnSpPr/>
          <p:nvPr/>
        </p:nvCxnSpPr>
        <p:spPr>
          <a:xfrm flipV="1">
            <a:off x="5593822" y="4103732"/>
            <a:ext cx="0" cy="1054552"/>
          </a:xfrm>
          <a:prstGeom prst="straightConnector1">
            <a:avLst/>
          </a:prstGeom>
          <a:ln w="2857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8001112" y="4103732"/>
            <a:ext cx="0" cy="1054552"/>
          </a:xfrm>
          <a:prstGeom prst="straightConnector1">
            <a:avLst/>
          </a:prstGeom>
          <a:ln w="2857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7" name="Picture 45" descr="house.png"/>
          <p:cNvPicPr>
            <a:picLocks noChangeAspect="1"/>
          </p:cNvPicPr>
          <p:nvPr/>
        </p:nvPicPr>
        <p:blipFill>
          <a:blip r:embed="rId4" cstate="print"/>
          <a:srcRect/>
          <a:stretch>
            <a:fillRect/>
          </a:stretch>
        </p:blipFill>
        <p:spPr bwMode="auto">
          <a:xfrm>
            <a:off x="5140850" y="5158217"/>
            <a:ext cx="904875" cy="750888"/>
          </a:xfrm>
          <a:prstGeom prst="rect">
            <a:avLst/>
          </a:prstGeom>
          <a:noFill/>
          <a:ln w="9525">
            <a:noFill/>
            <a:miter lim="800000"/>
            <a:headEnd/>
            <a:tailEnd/>
          </a:ln>
        </p:spPr>
      </p:pic>
      <p:pic>
        <p:nvPicPr>
          <p:cNvPr id="28" name="Picture 45" descr="house.png"/>
          <p:cNvPicPr>
            <a:picLocks noChangeAspect="1"/>
          </p:cNvPicPr>
          <p:nvPr/>
        </p:nvPicPr>
        <p:blipFill>
          <a:blip r:embed="rId4" cstate="print"/>
          <a:srcRect/>
          <a:stretch>
            <a:fillRect/>
          </a:stretch>
        </p:blipFill>
        <p:spPr bwMode="auto">
          <a:xfrm>
            <a:off x="6343649" y="5158217"/>
            <a:ext cx="904875" cy="750888"/>
          </a:xfrm>
          <a:prstGeom prst="rect">
            <a:avLst/>
          </a:prstGeom>
          <a:noFill/>
          <a:ln w="9525">
            <a:noFill/>
            <a:miter lim="800000"/>
            <a:headEnd/>
            <a:tailEnd/>
          </a:ln>
        </p:spPr>
      </p:pic>
      <p:pic>
        <p:nvPicPr>
          <p:cNvPr id="29" name="Picture 45" descr="house.png"/>
          <p:cNvPicPr>
            <a:picLocks noChangeAspect="1"/>
          </p:cNvPicPr>
          <p:nvPr/>
        </p:nvPicPr>
        <p:blipFill>
          <a:blip r:embed="rId4" cstate="print"/>
          <a:srcRect/>
          <a:stretch>
            <a:fillRect/>
          </a:stretch>
        </p:blipFill>
        <p:spPr bwMode="auto">
          <a:xfrm>
            <a:off x="7552109" y="5158217"/>
            <a:ext cx="904875" cy="750888"/>
          </a:xfrm>
          <a:prstGeom prst="rect">
            <a:avLst/>
          </a:prstGeom>
          <a:noFill/>
          <a:ln w="9525">
            <a:noFill/>
            <a:miter lim="800000"/>
            <a:headEnd/>
            <a:tailEnd/>
          </a:ln>
        </p:spPr>
      </p:pic>
      <p:sp>
        <p:nvSpPr>
          <p:cNvPr id="34" name="Rectangle 33"/>
          <p:cNvSpPr/>
          <p:nvPr/>
        </p:nvSpPr>
        <p:spPr>
          <a:xfrm>
            <a:off x="3117267" y="4853880"/>
            <a:ext cx="1805880" cy="646331"/>
          </a:xfrm>
          <a:prstGeom prst="rect">
            <a:avLst/>
          </a:prstGeom>
        </p:spPr>
        <p:txBody>
          <a:bodyPr wrap="square">
            <a:spAutoFit/>
          </a:bodyPr>
          <a:lstStyle/>
          <a:p>
            <a:pPr algn="ctr" fontAlgn="auto">
              <a:spcBef>
                <a:spcPts val="0"/>
              </a:spcBef>
              <a:spcAft>
                <a:spcPts val="0"/>
              </a:spcAft>
              <a:defRPr/>
            </a:pPr>
            <a:r>
              <a:rPr lang="en-US" i="1" dirty="0" smtClean="0"/>
              <a:t>Collected by TDSPs</a:t>
            </a:r>
            <a:endParaRPr lang="en-US" i="1" dirty="0"/>
          </a:p>
        </p:txBody>
      </p:sp>
      <p:sp>
        <p:nvSpPr>
          <p:cNvPr id="39" name="Rectangle 38"/>
          <p:cNvSpPr/>
          <p:nvPr/>
        </p:nvSpPr>
        <p:spPr>
          <a:xfrm>
            <a:off x="5131874" y="3442811"/>
            <a:ext cx="3328428"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Retail Electric Provider (REP)</a:t>
            </a:r>
          </a:p>
        </p:txBody>
      </p:sp>
      <p:sp>
        <p:nvSpPr>
          <p:cNvPr id="32" name="Up Arrow 31"/>
          <p:cNvSpPr/>
          <p:nvPr/>
        </p:nvSpPr>
        <p:spPr>
          <a:xfrm>
            <a:off x="1909945" y="2574522"/>
            <a:ext cx="249912" cy="13952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Up Arrow 32"/>
          <p:cNvSpPr/>
          <p:nvPr/>
        </p:nvSpPr>
        <p:spPr>
          <a:xfrm rot="16200000">
            <a:off x="3885344" y="4566618"/>
            <a:ext cx="249912" cy="19981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20738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par>
                                <p:cTn id="14" presetID="22" presetClass="entr" presetSubtype="2"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right)">
                                      <p:cBhvr>
                                        <p:cTn id="16" dur="500"/>
                                        <p:tgtEl>
                                          <p:spTgt spid="3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18" grpId="0" animBg="1"/>
      <p:bldP spid="23" grpId="0"/>
      <p:bldP spid="34" grpId="0"/>
      <p:bldP spid="32" grpId="0" animBg="1"/>
      <p:bldP spid="3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Big Picture – Meter Data in Settlements</a:t>
            </a:r>
          </a:p>
        </p:txBody>
      </p:sp>
      <p:sp>
        <p:nvSpPr>
          <p:cNvPr id="5" name="Content Placeholder 4"/>
          <p:cNvSpPr>
            <a:spLocks noGrp="1"/>
          </p:cNvSpPr>
          <p:nvPr>
            <p:ph type="body" sz="quarter" idx="12"/>
          </p:nvPr>
        </p:nvSpPr>
        <p:spPr/>
        <p:txBody>
          <a:bodyPr/>
          <a:lstStyle/>
          <a:p>
            <a:r>
              <a:rPr lang="en-US" dirty="0">
                <a:solidFill>
                  <a:prstClr val="black"/>
                </a:solidFill>
              </a:rPr>
              <a:t>ERCOT settles with QSE based on Adjusted Metered Load</a:t>
            </a:r>
          </a:p>
          <a:p>
            <a:pPr lvl="1"/>
            <a:r>
              <a:rPr lang="en-US" dirty="0" smtClean="0"/>
              <a:t>Energy usage</a:t>
            </a:r>
          </a:p>
          <a:p>
            <a:pPr lvl="1"/>
            <a:r>
              <a:rPr lang="en-US" dirty="0" smtClean="0"/>
              <a:t>Other load-related charges</a:t>
            </a:r>
            <a:endParaRPr lang="en-US" dirty="0"/>
          </a:p>
        </p:txBody>
      </p:sp>
      <p:sp>
        <p:nvSpPr>
          <p:cNvPr id="11" name="Rectangle 10"/>
          <p:cNvSpPr/>
          <p:nvPr/>
        </p:nvSpPr>
        <p:spPr>
          <a:xfrm>
            <a:off x="5131874" y="1899898"/>
            <a:ext cx="3328428"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Qualified Scheduling Entity (QSE)</a:t>
            </a:r>
            <a:endParaRPr lang="en-US" dirty="0">
              <a:solidFill>
                <a:prstClr val="white"/>
              </a:solidFill>
            </a:endParaRPr>
          </a:p>
        </p:txBody>
      </p:sp>
      <p:sp>
        <p:nvSpPr>
          <p:cNvPr id="18" name="Rectangle 17"/>
          <p:cNvSpPr/>
          <p:nvPr/>
        </p:nvSpPr>
        <p:spPr>
          <a:xfrm>
            <a:off x="488401" y="1899898"/>
            <a:ext cx="3093000"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Adjusted Metered Load (QSE)</a:t>
            </a:r>
            <a:endParaRPr lang="en-US" dirty="0">
              <a:solidFill>
                <a:prstClr val="white"/>
              </a:solidFill>
            </a:endParaRPr>
          </a:p>
        </p:txBody>
      </p:sp>
      <p:sp>
        <p:nvSpPr>
          <p:cNvPr id="27" name="Rectangle 26"/>
          <p:cNvSpPr/>
          <p:nvPr/>
        </p:nvSpPr>
        <p:spPr>
          <a:xfrm>
            <a:off x="3453697" y="1532709"/>
            <a:ext cx="1805880" cy="646331"/>
          </a:xfrm>
          <a:prstGeom prst="rect">
            <a:avLst/>
          </a:prstGeom>
        </p:spPr>
        <p:txBody>
          <a:bodyPr wrap="square">
            <a:spAutoFit/>
          </a:bodyPr>
          <a:lstStyle/>
          <a:p>
            <a:pPr algn="ctr" fontAlgn="auto">
              <a:spcBef>
                <a:spcPts val="0"/>
              </a:spcBef>
              <a:spcAft>
                <a:spcPts val="0"/>
              </a:spcAft>
              <a:defRPr/>
            </a:pPr>
            <a:r>
              <a:rPr lang="en-US" i="1" dirty="0" smtClean="0"/>
              <a:t>Load Related Charges</a:t>
            </a:r>
            <a:endParaRPr lang="en-US" i="1" dirty="0"/>
          </a:p>
        </p:txBody>
      </p:sp>
      <p:sp>
        <p:nvSpPr>
          <p:cNvPr id="10" name="Up Arrow 9"/>
          <p:cNvSpPr/>
          <p:nvPr/>
        </p:nvSpPr>
        <p:spPr>
          <a:xfrm rot="5400000">
            <a:off x="4269781" y="1493220"/>
            <a:ext cx="249912" cy="14742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961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Big Picture – Meter Data in Settlements</a:t>
            </a:r>
          </a:p>
        </p:txBody>
      </p:sp>
      <p:sp>
        <p:nvSpPr>
          <p:cNvPr id="5" name="Content Placeholder 4"/>
          <p:cNvSpPr>
            <a:spLocks noGrp="1"/>
          </p:cNvSpPr>
          <p:nvPr>
            <p:ph type="body" sz="quarter" idx="12"/>
          </p:nvPr>
        </p:nvSpPr>
        <p:spPr/>
        <p:txBody>
          <a:bodyPr/>
          <a:lstStyle/>
          <a:p>
            <a:r>
              <a:rPr lang="en-US" dirty="0" smtClean="0">
                <a:solidFill>
                  <a:prstClr val="black"/>
                </a:solidFill>
              </a:rPr>
              <a:t>QSE Settles with REP </a:t>
            </a:r>
            <a:endParaRPr lang="en-US" dirty="0">
              <a:solidFill>
                <a:prstClr val="black"/>
              </a:solidFill>
            </a:endParaRPr>
          </a:p>
          <a:p>
            <a:pPr lvl="1"/>
            <a:r>
              <a:rPr lang="en-US" dirty="0" smtClean="0"/>
              <a:t>Energy usage</a:t>
            </a:r>
          </a:p>
          <a:p>
            <a:pPr lvl="1"/>
            <a:r>
              <a:rPr lang="en-US" dirty="0" smtClean="0"/>
              <a:t>Other load-related charges</a:t>
            </a:r>
            <a:endParaRPr lang="en-US" dirty="0"/>
          </a:p>
        </p:txBody>
      </p:sp>
      <p:sp>
        <p:nvSpPr>
          <p:cNvPr id="11" name="Rectangle 10"/>
          <p:cNvSpPr/>
          <p:nvPr/>
        </p:nvSpPr>
        <p:spPr>
          <a:xfrm>
            <a:off x="5131874" y="1905000"/>
            <a:ext cx="3328428"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Qualified Scheduling Entity (QSE)</a:t>
            </a:r>
            <a:endParaRPr lang="en-US" dirty="0">
              <a:solidFill>
                <a:prstClr val="white"/>
              </a:solidFill>
            </a:endParaRPr>
          </a:p>
        </p:txBody>
      </p:sp>
      <p:sp>
        <p:nvSpPr>
          <p:cNvPr id="18" name="Rectangle 17"/>
          <p:cNvSpPr/>
          <p:nvPr/>
        </p:nvSpPr>
        <p:spPr>
          <a:xfrm>
            <a:off x="488401" y="1905000"/>
            <a:ext cx="3093000"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Adjusted Metered Load (QSE)</a:t>
            </a:r>
            <a:endParaRPr lang="en-US" dirty="0">
              <a:solidFill>
                <a:prstClr val="white"/>
              </a:solidFill>
            </a:endParaRPr>
          </a:p>
        </p:txBody>
      </p:sp>
      <p:sp>
        <p:nvSpPr>
          <p:cNvPr id="9" name="Rectangle 8"/>
          <p:cNvSpPr/>
          <p:nvPr/>
        </p:nvSpPr>
        <p:spPr>
          <a:xfrm>
            <a:off x="5131874" y="3442811"/>
            <a:ext cx="3328428"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Retail Electric Provider (REP)</a:t>
            </a:r>
          </a:p>
        </p:txBody>
      </p:sp>
      <p:sp>
        <p:nvSpPr>
          <p:cNvPr id="12" name="Rectangle 11"/>
          <p:cNvSpPr/>
          <p:nvPr/>
        </p:nvSpPr>
        <p:spPr>
          <a:xfrm>
            <a:off x="6629400" y="2699396"/>
            <a:ext cx="1805880" cy="646331"/>
          </a:xfrm>
          <a:prstGeom prst="rect">
            <a:avLst/>
          </a:prstGeom>
        </p:spPr>
        <p:txBody>
          <a:bodyPr wrap="square">
            <a:spAutoFit/>
          </a:bodyPr>
          <a:lstStyle/>
          <a:p>
            <a:pPr algn="ctr" fontAlgn="auto">
              <a:spcBef>
                <a:spcPts val="0"/>
              </a:spcBef>
              <a:spcAft>
                <a:spcPts val="0"/>
              </a:spcAft>
              <a:defRPr/>
            </a:pPr>
            <a:r>
              <a:rPr lang="en-US" i="1" dirty="0" smtClean="0"/>
              <a:t>Load Related Charges</a:t>
            </a:r>
            <a:endParaRPr lang="en-US" i="1" dirty="0"/>
          </a:p>
        </p:txBody>
      </p:sp>
      <p:sp>
        <p:nvSpPr>
          <p:cNvPr id="13" name="Up Arrow 12"/>
          <p:cNvSpPr/>
          <p:nvPr/>
        </p:nvSpPr>
        <p:spPr>
          <a:xfrm rot="5400000">
            <a:off x="4269781" y="1498322"/>
            <a:ext cx="249912" cy="14742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Up Arrow 13"/>
          <p:cNvSpPr/>
          <p:nvPr/>
        </p:nvSpPr>
        <p:spPr>
          <a:xfrm rot="10800000">
            <a:off x="6671132" y="2608589"/>
            <a:ext cx="249912" cy="83422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4786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Big Picture – Meter Data in Settlements</a:t>
            </a:r>
          </a:p>
        </p:txBody>
      </p:sp>
      <p:sp>
        <p:nvSpPr>
          <p:cNvPr id="5" name="Content Placeholder 4"/>
          <p:cNvSpPr>
            <a:spLocks noGrp="1"/>
          </p:cNvSpPr>
          <p:nvPr>
            <p:ph type="body" sz="quarter" idx="12"/>
          </p:nvPr>
        </p:nvSpPr>
        <p:spPr/>
        <p:txBody>
          <a:bodyPr/>
          <a:lstStyle/>
          <a:p>
            <a:r>
              <a:rPr lang="en-US" dirty="0" smtClean="0">
                <a:solidFill>
                  <a:prstClr val="black"/>
                </a:solidFill>
              </a:rPr>
              <a:t>REP Bills Customers</a:t>
            </a:r>
            <a:endParaRPr lang="en-US" dirty="0">
              <a:solidFill>
                <a:prstClr val="black"/>
              </a:solidFill>
            </a:endParaRPr>
          </a:p>
          <a:p>
            <a:pPr lvl="1"/>
            <a:r>
              <a:rPr lang="en-US" dirty="0" smtClean="0"/>
              <a:t>Energy usage based on Meter Data</a:t>
            </a:r>
          </a:p>
          <a:p>
            <a:pPr lvl="1"/>
            <a:r>
              <a:rPr lang="en-US" dirty="0" smtClean="0"/>
              <a:t>Other service-related charges</a:t>
            </a:r>
            <a:endParaRPr lang="en-US" dirty="0"/>
          </a:p>
        </p:txBody>
      </p:sp>
      <p:sp>
        <p:nvSpPr>
          <p:cNvPr id="11" name="Rectangle 10"/>
          <p:cNvSpPr/>
          <p:nvPr/>
        </p:nvSpPr>
        <p:spPr>
          <a:xfrm>
            <a:off x="5131874" y="1905000"/>
            <a:ext cx="3328428"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Qualified Scheduling Entity (QSE)</a:t>
            </a:r>
            <a:endParaRPr lang="en-US" dirty="0">
              <a:solidFill>
                <a:prstClr val="white"/>
              </a:solidFill>
            </a:endParaRPr>
          </a:p>
        </p:txBody>
      </p:sp>
      <p:sp>
        <p:nvSpPr>
          <p:cNvPr id="18" name="Rectangle 17"/>
          <p:cNvSpPr/>
          <p:nvPr/>
        </p:nvSpPr>
        <p:spPr>
          <a:xfrm>
            <a:off x="488401" y="1905000"/>
            <a:ext cx="3093000"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Adjusted Metered Load (QSE)</a:t>
            </a:r>
            <a:endParaRPr lang="en-US" dirty="0">
              <a:solidFill>
                <a:prstClr val="white"/>
              </a:solidFill>
            </a:endParaRPr>
          </a:p>
        </p:txBody>
      </p:sp>
      <p:sp>
        <p:nvSpPr>
          <p:cNvPr id="9" name="Rectangle 8"/>
          <p:cNvSpPr/>
          <p:nvPr/>
        </p:nvSpPr>
        <p:spPr>
          <a:xfrm>
            <a:off x="5131874" y="3442811"/>
            <a:ext cx="3328428"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Retail Electric Provider (REP)</a:t>
            </a:r>
          </a:p>
        </p:txBody>
      </p:sp>
      <p:pic>
        <p:nvPicPr>
          <p:cNvPr id="16" name="Picture 45" descr="house.png"/>
          <p:cNvPicPr>
            <a:picLocks noChangeAspect="1"/>
          </p:cNvPicPr>
          <p:nvPr/>
        </p:nvPicPr>
        <p:blipFill>
          <a:blip r:embed="rId3" cstate="print"/>
          <a:srcRect/>
          <a:stretch>
            <a:fillRect/>
          </a:stretch>
        </p:blipFill>
        <p:spPr bwMode="auto">
          <a:xfrm>
            <a:off x="5140850" y="5158217"/>
            <a:ext cx="904875" cy="750888"/>
          </a:xfrm>
          <a:prstGeom prst="rect">
            <a:avLst/>
          </a:prstGeom>
          <a:noFill/>
          <a:ln w="9525">
            <a:noFill/>
            <a:miter lim="800000"/>
            <a:headEnd/>
            <a:tailEnd/>
          </a:ln>
        </p:spPr>
      </p:pic>
      <p:pic>
        <p:nvPicPr>
          <p:cNvPr id="17" name="Picture 45" descr="house.png"/>
          <p:cNvPicPr>
            <a:picLocks noChangeAspect="1"/>
          </p:cNvPicPr>
          <p:nvPr/>
        </p:nvPicPr>
        <p:blipFill>
          <a:blip r:embed="rId3" cstate="print"/>
          <a:srcRect/>
          <a:stretch>
            <a:fillRect/>
          </a:stretch>
        </p:blipFill>
        <p:spPr bwMode="auto">
          <a:xfrm>
            <a:off x="6343649" y="5158217"/>
            <a:ext cx="904875" cy="750888"/>
          </a:xfrm>
          <a:prstGeom prst="rect">
            <a:avLst/>
          </a:prstGeom>
          <a:noFill/>
          <a:ln w="9525">
            <a:noFill/>
            <a:miter lim="800000"/>
            <a:headEnd/>
            <a:tailEnd/>
          </a:ln>
        </p:spPr>
      </p:pic>
      <p:pic>
        <p:nvPicPr>
          <p:cNvPr id="20" name="Picture 45" descr="house.png"/>
          <p:cNvPicPr>
            <a:picLocks noChangeAspect="1"/>
          </p:cNvPicPr>
          <p:nvPr/>
        </p:nvPicPr>
        <p:blipFill>
          <a:blip r:embed="rId3" cstate="print"/>
          <a:srcRect/>
          <a:stretch>
            <a:fillRect/>
          </a:stretch>
        </p:blipFill>
        <p:spPr bwMode="auto">
          <a:xfrm>
            <a:off x="7552109" y="5158217"/>
            <a:ext cx="904875" cy="750888"/>
          </a:xfrm>
          <a:prstGeom prst="rect">
            <a:avLst/>
          </a:prstGeom>
          <a:noFill/>
          <a:ln w="9525">
            <a:noFill/>
            <a:miter lim="800000"/>
            <a:headEnd/>
            <a:tailEnd/>
          </a:ln>
        </p:spPr>
      </p:pic>
      <p:sp>
        <p:nvSpPr>
          <p:cNvPr id="30" name="Up Arrow 29"/>
          <p:cNvSpPr/>
          <p:nvPr/>
        </p:nvSpPr>
        <p:spPr>
          <a:xfrm rot="10800000">
            <a:off x="7873394" y="4128611"/>
            <a:ext cx="249912" cy="100789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7731654" y="4453600"/>
            <a:ext cx="533400" cy="265794"/>
            <a:chOff x="2514600" y="5525406"/>
            <a:chExt cx="533400" cy="265794"/>
          </a:xfrm>
        </p:grpSpPr>
        <p:sp>
          <p:nvSpPr>
            <p:cNvPr id="23" name="Rectangle 22"/>
            <p:cNvSpPr/>
            <p:nvPr/>
          </p:nvSpPr>
          <p:spPr>
            <a:xfrm>
              <a:off x="2514600" y="5525406"/>
              <a:ext cx="533400" cy="26579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p:cNvSpPr/>
            <p:nvPr/>
          </p:nvSpPr>
          <p:spPr>
            <a:xfrm>
              <a:off x="2743200" y="5638800"/>
              <a:ext cx="228600" cy="7620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Up Arrow 27"/>
          <p:cNvSpPr/>
          <p:nvPr/>
        </p:nvSpPr>
        <p:spPr>
          <a:xfrm rot="10800000">
            <a:off x="6671132" y="4128611"/>
            <a:ext cx="249912" cy="100789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p:cNvGrpSpPr/>
          <p:nvPr/>
        </p:nvGrpSpPr>
        <p:grpSpPr>
          <a:xfrm>
            <a:off x="6529386" y="4453600"/>
            <a:ext cx="533400" cy="265794"/>
            <a:chOff x="2514600" y="5525406"/>
            <a:chExt cx="533400" cy="265794"/>
          </a:xfrm>
        </p:grpSpPr>
        <p:sp>
          <p:nvSpPr>
            <p:cNvPr id="36" name="Rectangle 35"/>
            <p:cNvSpPr/>
            <p:nvPr/>
          </p:nvSpPr>
          <p:spPr>
            <a:xfrm>
              <a:off x="2514600" y="5525406"/>
              <a:ext cx="533400" cy="26579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p:cNvSpPr/>
            <p:nvPr/>
          </p:nvSpPr>
          <p:spPr>
            <a:xfrm>
              <a:off x="2743200" y="5638800"/>
              <a:ext cx="228600" cy="7620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Up Arrow 28"/>
          <p:cNvSpPr/>
          <p:nvPr/>
        </p:nvSpPr>
        <p:spPr>
          <a:xfrm rot="10800000">
            <a:off x="5466107" y="4128611"/>
            <a:ext cx="249912" cy="100789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p:cNvGrpSpPr/>
          <p:nvPr/>
        </p:nvGrpSpPr>
        <p:grpSpPr>
          <a:xfrm>
            <a:off x="5327123" y="4453600"/>
            <a:ext cx="533400" cy="265794"/>
            <a:chOff x="2514600" y="5525406"/>
            <a:chExt cx="533400" cy="265794"/>
          </a:xfrm>
        </p:grpSpPr>
        <p:sp>
          <p:nvSpPr>
            <p:cNvPr id="39" name="Rectangle 38"/>
            <p:cNvSpPr/>
            <p:nvPr/>
          </p:nvSpPr>
          <p:spPr>
            <a:xfrm>
              <a:off x="2514600" y="5525406"/>
              <a:ext cx="533400" cy="26579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p:cNvSpPr/>
            <p:nvPr/>
          </p:nvSpPr>
          <p:spPr>
            <a:xfrm>
              <a:off x="2743200" y="5638800"/>
              <a:ext cx="228600" cy="7620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Up Arrow 25"/>
          <p:cNvSpPr/>
          <p:nvPr/>
        </p:nvSpPr>
        <p:spPr>
          <a:xfrm rot="5400000">
            <a:off x="4269781" y="1498322"/>
            <a:ext cx="249912" cy="14742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Up Arrow 26"/>
          <p:cNvSpPr/>
          <p:nvPr/>
        </p:nvSpPr>
        <p:spPr>
          <a:xfrm rot="10800000">
            <a:off x="6671132" y="2608589"/>
            <a:ext cx="249912" cy="83422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7990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up)">
                                      <p:cBhvr>
                                        <p:cTn id="13" dur="500"/>
                                        <p:tgtEl>
                                          <p:spTgt spid="29"/>
                                        </p:tgtEl>
                                      </p:cBhvr>
                                    </p:animEffect>
                                  </p:childTnLst>
                                </p:cTn>
                              </p:par>
                              <p:par>
                                <p:cTn id="14" presetID="47"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anim calcmode="lin" valueType="num">
                                      <p:cBhvr>
                                        <p:cTn id="27" dur="500" fill="hold"/>
                                        <p:tgtEl>
                                          <p:spTgt spid="38"/>
                                        </p:tgtEl>
                                        <p:attrNameLst>
                                          <p:attrName>ppt_x</p:attrName>
                                        </p:attrNameLst>
                                      </p:cBhvr>
                                      <p:tavLst>
                                        <p:tav tm="0">
                                          <p:val>
                                            <p:strVal val="#ppt_x"/>
                                          </p:val>
                                        </p:tav>
                                        <p:tav tm="100000">
                                          <p:val>
                                            <p:strVal val="#ppt_x"/>
                                          </p:val>
                                        </p:tav>
                                      </p:tavLst>
                                    </p:anim>
                                    <p:anim calcmode="lin" valueType="num">
                                      <p:cBhvr>
                                        <p:cTn id="28" dur="500" fill="hold"/>
                                        <p:tgtEl>
                                          <p:spTgt spid="38"/>
                                        </p:tgtEl>
                                        <p:attrNameLst>
                                          <p:attrName>ppt_y</p:attrName>
                                        </p:attrNameLst>
                                      </p:cBhvr>
                                      <p:tavLst>
                                        <p:tav tm="0">
                                          <p:val>
                                            <p:strVal val="#ppt_y-.1"/>
                                          </p:val>
                                        </p:tav>
                                        <p:tav tm="100000">
                                          <p:val>
                                            <p:strVal val="#ppt_y"/>
                                          </p:val>
                                        </p:tav>
                                      </p:tavLst>
                                    </p:anim>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8" grpId="0" animBg="1"/>
      <p:bldP spid="2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 Few Definitions</a:t>
            </a:r>
            <a:endParaRPr lang="en-US" dirty="0"/>
          </a:p>
        </p:txBody>
      </p: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27266230"/>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Few Definitions</a:t>
            </a:r>
            <a:endParaRPr lang="en-US" dirty="0"/>
          </a:p>
        </p:txBody>
      </p:sp>
      <p:sp>
        <p:nvSpPr>
          <p:cNvPr id="5" name="Content Placeholder 4"/>
          <p:cNvSpPr>
            <a:spLocks noGrp="1"/>
          </p:cNvSpPr>
          <p:nvPr>
            <p:ph idx="1"/>
          </p:nvPr>
        </p:nvSpPr>
        <p:spPr/>
        <p:txBody>
          <a:bodyPr/>
          <a:lstStyle/>
          <a:p>
            <a:r>
              <a:rPr lang="en-US" dirty="0" smtClean="0"/>
              <a:t>Meter – </a:t>
            </a:r>
            <a:r>
              <a:rPr lang="en-US" b="0" dirty="0" smtClean="0"/>
              <a:t>A device that measures electrical usage over a period of time</a:t>
            </a:r>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2324" y="4038600"/>
            <a:ext cx="5329276" cy="2564545"/>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8200" y="2895598"/>
            <a:ext cx="2285714" cy="225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15665" y="5341728"/>
            <a:ext cx="227074" cy="224047"/>
          </a:xfrm>
          <a:prstGeom prst="rect">
            <a:avLst/>
          </a:prstGeom>
          <a:noFill/>
          <a:ln>
            <a:noFill/>
          </a:ln>
          <a:effectLst/>
          <a:scene3d>
            <a:camera prst="perspectiveHeroicExtremeLeftFacing">
              <a:rot lat="1200000" lon="3000000" rev="21470041"/>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144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par>
                                <p:cTn id="10" presetID="53" presetClass="exit" presetSubtype="32" fill="hold" nodeType="withEffect">
                                  <p:stCondLst>
                                    <p:cond delay="0"/>
                                  </p:stCondLst>
                                  <p:childTnLst>
                                    <p:anim calcmode="lin" valueType="num">
                                      <p:cBhvr>
                                        <p:cTn id="11" dur="500"/>
                                        <p:tgtEl>
                                          <p:spTgt spid="12"/>
                                        </p:tgtEl>
                                        <p:attrNameLst>
                                          <p:attrName>ppt_w</p:attrName>
                                        </p:attrNameLst>
                                      </p:cBhvr>
                                      <p:tavLst>
                                        <p:tav tm="0">
                                          <p:val>
                                            <p:strVal val="ppt_w"/>
                                          </p:val>
                                        </p:tav>
                                        <p:tav tm="100000">
                                          <p:val>
                                            <p:fltVal val="0"/>
                                          </p:val>
                                        </p:tav>
                                      </p:tavLst>
                                    </p:anim>
                                    <p:anim calcmode="lin" valueType="num">
                                      <p:cBhvr>
                                        <p:cTn id="12" dur="500"/>
                                        <p:tgtEl>
                                          <p:spTgt spid="12"/>
                                        </p:tgtEl>
                                        <p:attrNameLst>
                                          <p:attrName>ppt_h</p:attrName>
                                        </p:attrNameLst>
                                      </p:cBhvr>
                                      <p:tavLst>
                                        <p:tav tm="0">
                                          <p:val>
                                            <p:strVal val="ppt_h"/>
                                          </p:val>
                                        </p:tav>
                                        <p:tav tm="100000">
                                          <p:val>
                                            <p:fltVal val="0"/>
                                          </p:val>
                                        </p:tav>
                                      </p:tavLst>
                                    </p:anim>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par>
                                <p:cTn id="15" presetID="42" presetClass="path" presetSubtype="0" accel="50000" decel="50000" fill="hold" nodeType="withEffect">
                                  <p:stCondLst>
                                    <p:cond delay="0"/>
                                  </p:stCondLst>
                                  <p:childTnLst>
                                    <p:animMotion origin="layout" path="M 3.33333E-6 -4.07407E-6 L 0.50833 0.21343 " pathEditMode="relative" rAng="0" ptsTypes="AA">
                                      <p:cBhvr>
                                        <p:cTn id="16" dur="1500" spd="-100000" fill="hold"/>
                                        <p:tgtEl>
                                          <p:spTgt spid="11"/>
                                        </p:tgtEl>
                                        <p:attrNameLst>
                                          <p:attrName>ppt_x</p:attrName>
                                          <p:attrName>ppt_y</p:attrName>
                                        </p:attrNameLst>
                                      </p:cBhvr>
                                      <p:rCtr x="25417" y="10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Few Definitions</a:t>
            </a:r>
            <a:endParaRPr lang="en-US" dirty="0"/>
          </a:p>
        </p:txBody>
      </p:sp>
      <p:sp>
        <p:nvSpPr>
          <p:cNvPr id="15" name="Content Placeholder 14"/>
          <p:cNvSpPr>
            <a:spLocks noGrp="1"/>
          </p:cNvSpPr>
          <p:nvPr>
            <p:ph sz="quarter" idx="4"/>
          </p:nvPr>
        </p:nvSpPr>
        <p:spPr>
          <a:xfrm>
            <a:off x="3886200" y="1926494"/>
            <a:ext cx="4956048" cy="4093306"/>
          </a:xfr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dirty="0"/>
              <a:t>Advanced Meter System </a:t>
            </a:r>
            <a:r>
              <a:rPr lang="en-US" dirty="0" smtClean="0"/>
              <a:t/>
            </a:r>
            <a:br>
              <a:rPr lang="en-US" dirty="0" smtClean="0"/>
            </a:br>
            <a:r>
              <a:rPr lang="en-US" dirty="0" smtClean="0"/>
              <a:t>(</a:t>
            </a:r>
            <a:r>
              <a:rPr lang="en-US" dirty="0"/>
              <a:t>AMS) Meters</a:t>
            </a:r>
          </a:p>
          <a:p>
            <a:pPr lvl="1"/>
            <a:r>
              <a:rPr lang="en-US" sz="2400" dirty="0" smtClean="0"/>
              <a:t>AMSR </a:t>
            </a:r>
            <a:r>
              <a:rPr lang="en-US" sz="2400" dirty="0"/>
              <a:t>– remote (</a:t>
            </a:r>
            <a:r>
              <a:rPr lang="en-US" sz="2400" dirty="0" smtClean="0"/>
              <a:t>R) connectivity </a:t>
            </a:r>
          </a:p>
          <a:p>
            <a:pPr lvl="1"/>
            <a:r>
              <a:rPr lang="en-US" sz="2400" dirty="0" smtClean="0"/>
              <a:t>AMSM </a:t>
            </a:r>
            <a:r>
              <a:rPr lang="en-US" sz="2400" dirty="0"/>
              <a:t>– manual (M) </a:t>
            </a:r>
            <a:r>
              <a:rPr lang="en-US" sz="2400" dirty="0" smtClean="0"/>
              <a:t>connectivity </a:t>
            </a:r>
            <a:endParaRPr lang="en-US" dirty="0" smtClean="0"/>
          </a:p>
          <a:p>
            <a:r>
              <a:rPr lang="en-US" dirty="0" smtClean="0"/>
              <a:t>Non </a:t>
            </a:r>
            <a:r>
              <a:rPr lang="en-US" dirty="0"/>
              <a:t>AMS Meters</a:t>
            </a:r>
          </a:p>
          <a:p>
            <a:pPr lvl="1"/>
            <a:r>
              <a:rPr lang="en-US" sz="2400" dirty="0"/>
              <a:t>Scalar, Analog, Digital </a:t>
            </a:r>
          </a:p>
          <a:p>
            <a:pPr lvl="1"/>
            <a:r>
              <a:rPr lang="en-US" sz="2400" dirty="0"/>
              <a:t>Interval Data Recorder (IDR) Meters</a:t>
            </a:r>
          </a:p>
        </p:txBody>
      </p:sp>
      <p:sp>
        <p:nvSpPr>
          <p:cNvPr id="5" name="Content Placeholder 4"/>
          <p:cNvSpPr>
            <a:spLocks noGrp="1"/>
          </p:cNvSpPr>
          <p:nvPr>
            <p:ph type="body" sz="half" idx="1"/>
          </p:nvPr>
        </p:nvSpPr>
        <p:spPr>
          <a:xfrm>
            <a:off x="266700" y="1276350"/>
            <a:ext cx="8648700" cy="552450"/>
          </a:xfrm>
        </p:spPr>
        <p:txBody>
          <a:bodyPr/>
          <a:lstStyle/>
          <a:p>
            <a:r>
              <a:rPr lang="en-US" dirty="0" smtClean="0"/>
              <a:t>Meter Technologies </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 y="2895598"/>
            <a:ext cx="2285714" cy="225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432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Few Definitions</a:t>
            </a:r>
            <a:endParaRPr lang="en-US" dirty="0"/>
          </a:p>
        </p:txBody>
      </p:sp>
      <p:sp>
        <p:nvSpPr>
          <p:cNvPr id="15" name="Content Placeholder 14"/>
          <p:cNvSpPr>
            <a:spLocks noGrp="1"/>
          </p:cNvSpPr>
          <p:nvPr>
            <p:ph sz="quarter" idx="4"/>
          </p:nvPr>
        </p:nvSpPr>
        <p:spPr>
          <a:xfrm>
            <a:off x="3886200" y="1926494"/>
            <a:ext cx="4956048" cy="4093306"/>
          </a:xfrm>
          <a:noFill/>
          <a:ln w="9525">
            <a:noFill/>
            <a:miter lim="800000"/>
            <a:headEnd/>
            <a:tailEnd/>
          </a:ln>
        </p:spPr>
        <p:txBody>
          <a:bodyPr vert="horz" wrap="square" lIns="91440" tIns="45720" rIns="91440" bIns="45720" numCol="1" anchor="t" anchorCtr="0" compatLnSpc="1">
            <a:prstTxWarp prst="textNoShape">
              <a:avLst/>
            </a:prstTxWarp>
            <a:noAutofit/>
          </a:bodyPr>
          <a:lstStyle/>
          <a:p>
            <a:pPr>
              <a:spcAft>
                <a:spcPts val="600"/>
              </a:spcAft>
            </a:pPr>
            <a:r>
              <a:rPr lang="en-US" dirty="0" smtClean="0"/>
              <a:t>Standard*</a:t>
            </a:r>
            <a:endParaRPr lang="en-US" dirty="0"/>
          </a:p>
          <a:p>
            <a:pPr lvl="1">
              <a:spcAft>
                <a:spcPts val="600"/>
              </a:spcAft>
            </a:pPr>
            <a:r>
              <a:rPr lang="en-US" sz="2400" dirty="0"/>
              <a:t>Advanced Meter System– Remote (AMSR</a:t>
            </a:r>
            <a:r>
              <a:rPr lang="en-US" sz="2400" dirty="0" smtClean="0"/>
              <a:t>)</a:t>
            </a:r>
            <a:endParaRPr lang="en-US" dirty="0"/>
          </a:p>
          <a:p>
            <a:pPr>
              <a:spcAft>
                <a:spcPts val="600"/>
              </a:spcAft>
            </a:pPr>
            <a:r>
              <a:rPr lang="en-US" dirty="0" smtClean="0"/>
              <a:t>Non-Standard*</a:t>
            </a:r>
            <a:endParaRPr lang="en-US" dirty="0"/>
          </a:p>
          <a:p>
            <a:pPr lvl="1">
              <a:spcAft>
                <a:spcPts val="600"/>
              </a:spcAft>
            </a:pPr>
            <a:r>
              <a:rPr lang="en-US" sz="2400" dirty="0"/>
              <a:t>Advanced Meter System- Manual (AMSM)</a:t>
            </a:r>
          </a:p>
          <a:p>
            <a:pPr lvl="1">
              <a:spcAft>
                <a:spcPts val="600"/>
              </a:spcAft>
            </a:pPr>
            <a:r>
              <a:rPr lang="en-US" sz="2400" dirty="0"/>
              <a:t>Interval Data Recorder (IDR) Meter</a:t>
            </a:r>
          </a:p>
          <a:p>
            <a:pPr lvl="1">
              <a:spcAft>
                <a:spcPts val="600"/>
              </a:spcAft>
            </a:pPr>
            <a:r>
              <a:rPr lang="en-US" sz="2400" dirty="0"/>
              <a:t>Non-IDR</a:t>
            </a:r>
          </a:p>
        </p:txBody>
      </p:sp>
      <p:sp>
        <p:nvSpPr>
          <p:cNvPr id="5" name="Content Placeholder 4"/>
          <p:cNvSpPr>
            <a:spLocks noGrp="1"/>
          </p:cNvSpPr>
          <p:nvPr>
            <p:ph type="body" sz="half" idx="1"/>
          </p:nvPr>
        </p:nvSpPr>
        <p:spPr>
          <a:xfrm>
            <a:off x="266700" y="1276350"/>
            <a:ext cx="8648700" cy="552450"/>
          </a:xfrm>
        </p:spPr>
        <p:txBody>
          <a:bodyPr/>
          <a:lstStyle/>
          <a:p>
            <a:r>
              <a:rPr lang="en-US" dirty="0"/>
              <a:t>Various types of meters </a:t>
            </a:r>
            <a:r>
              <a:rPr lang="en-US" dirty="0" smtClean="0"/>
              <a:t>today</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 y="2895598"/>
            <a:ext cx="2285714" cy="225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174904"/>
            <a:ext cx="4038600" cy="369332"/>
          </a:xfrm>
          <a:prstGeom prst="rect">
            <a:avLst/>
          </a:prstGeom>
          <a:noFill/>
        </p:spPr>
        <p:txBody>
          <a:bodyPr wrap="square" rtlCol="0">
            <a:spAutoFit/>
          </a:bodyPr>
          <a:lstStyle/>
          <a:p>
            <a:r>
              <a:rPr lang="en-US" dirty="0" smtClean="0"/>
              <a:t>*</a:t>
            </a:r>
            <a:r>
              <a:rPr lang="en-US" i="1" dirty="0" smtClean="0"/>
              <a:t>As defined in TDSP Tariffs (PUCT 25.215)</a:t>
            </a:r>
            <a:endParaRPr lang="en-US" i="1" dirty="0"/>
          </a:p>
        </p:txBody>
      </p:sp>
    </p:spTree>
    <p:extLst>
      <p:ext uri="{BB962C8B-B14F-4D97-AF65-F5344CB8AC3E}">
        <p14:creationId xmlns:p14="http://schemas.microsoft.com/office/powerpoint/2010/main" val="266274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Regulated Utilities</a:t>
            </a:r>
            <a:endParaRPr lang="en-US" dirty="0"/>
          </a:p>
        </p:txBody>
      </p:sp>
      <p:sp>
        <p:nvSpPr>
          <p:cNvPr id="11" name="Content Placeholder 10"/>
          <p:cNvSpPr>
            <a:spLocks noGrp="1"/>
          </p:cNvSpPr>
          <p:nvPr>
            <p:ph idx="1"/>
          </p:nvPr>
        </p:nvSpPr>
        <p:spPr/>
        <p:txBody>
          <a:bodyPr/>
          <a:lstStyle/>
          <a:p>
            <a:r>
              <a:rPr lang="en-US" dirty="0" smtClean="0"/>
              <a:t>In the beginning, </a:t>
            </a:r>
          </a:p>
          <a:p>
            <a:r>
              <a:rPr lang="en-US" dirty="0"/>
              <a:t>	</a:t>
            </a:r>
            <a:r>
              <a:rPr lang="en-US" dirty="0" smtClean="0"/>
              <a:t>there were vertically integrated utilities. . .</a:t>
            </a:r>
            <a:endParaRPr lang="en-US" dirty="0"/>
          </a:p>
        </p:txBody>
      </p:sp>
      <p:pic>
        <p:nvPicPr>
          <p:cNvPr id="19" name="Picture 18"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3200400"/>
            <a:ext cx="6400800" cy="1990725"/>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933545"/>
            <a:ext cx="4114800" cy="2609776"/>
          </a:xfrm>
          <a:prstGeom prst="rect">
            <a:avLst/>
          </a:prstGeom>
        </p:spPr>
      </p:pic>
    </p:spTree>
    <p:extLst>
      <p:ext uri="{BB962C8B-B14F-4D97-AF65-F5344CB8AC3E}">
        <p14:creationId xmlns:p14="http://schemas.microsoft.com/office/powerpoint/2010/main" val="1181491113"/>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Few Definitions</a:t>
            </a:r>
            <a:endParaRPr lang="en-US" dirty="0"/>
          </a:p>
        </p:txBody>
      </p:sp>
      <p:sp>
        <p:nvSpPr>
          <p:cNvPr id="15" name="Content Placeholder 14"/>
          <p:cNvSpPr>
            <a:spLocks noGrp="1"/>
          </p:cNvSpPr>
          <p:nvPr>
            <p:ph sz="quarter" idx="4"/>
          </p:nvPr>
        </p:nvSpPr>
        <p:spPr>
          <a:xfrm>
            <a:off x="3886200" y="1926494"/>
            <a:ext cx="4956048" cy="4093306"/>
          </a:xfrm>
          <a:noFill/>
          <a:ln w="9525">
            <a:noFill/>
            <a:miter lim="800000"/>
            <a:headEnd/>
            <a:tailEnd/>
          </a:ln>
        </p:spPr>
        <p:txBody>
          <a:bodyPr vert="horz" wrap="square" lIns="91440" tIns="45720" rIns="91440" bIns="45720" numCol="1" anchor="t" anchorCtr="0" compatLnSpc="1">
            <a:prstTxWarp prst="textNoShape">
              <a:avLst/>
            </a:prstTxWarp>
            <a:noAutofit/>
          </a:bodyPr>
          <a:lstStyle/>
          <a:p>
            <a:pPr lvl="1">
              <a:spcAft>
                <a:spcPts val="1200"/>
              </a:spcAft>
            </a:pPr>
            <a:r>
              <a:rPr lang="en-US" dirty="0"/>
              <a:t>Usage is measured in </a:t>
            </a:r>
            <a:br>
              <a:rPr lang="en-US" dirty="0"/>
            </a:br>
            <a:r>
              <a:rPr lang="en-US" dirty="0"/>
              <a:t>15-minute </a:t>
            </a:r>
            <a:r>
              <a:rPr lang="en-US" dirty="0" smtClean="0"/>
              <a:t>intervals</a:t>
            </a:r>
            <a:endParaRPr lang="en-US" dirty="0"/>
          </a:p>
          <a:p>
            <a:pPr lvl="1">
              <a:spcAft>
                <a:spcPts val="1200"/>
              </a:spcAft>
            </a:pPr>
            <a:r>
              <a:rPr lang="en-US" dirty="0"/>
              <a:t>Data is already shaped for 15 minute Wholesale </a:t>
            </a:r>
            <a:r>
              <a:rPr lang="en-US" dirty="0" smtClean="0"/>
              <a:t>Settlement</a:t>
            </a:r>
            <a:endParaRPr lang="en-US" dirty="0"/>
          </a:p>
          <a:p>
            <a:pPr lvl="1">
              <a:spcAft>
                <a:spcPts val="1200"/>
              </a:spcAft>
            </a:pPr>
            <a:r>
              <a:rPr lang="en-US" dirty="0"/>
              <a:t>Typically reported monthly through 867 </a:t>
            </a:r>
            <a:r>
              <a:rPr lang="en-US" dirty="0" smtClean="0"/>
              <a:t>transactions</a:t>
            </a:r>
            <a:endParaRPr lang="en-US" dirty="0"/>
          </a:p>
          <a:p>
            <a:pPr lvl="1">
              <a:spcAft>
                <a:spcPts val="1200"/>
              </a:spcAft>
            </a:pPr>
            <a:r>
              <a:rPr lang="en-US" dirty="0"/>
              <a:t>Predominantly installed on large customers &gt; 700 kW/kVA </a:t>
            </a:r>
            <a:r>
              <a:rPr lang="en-US" dirty="0" smtClean="0"/>
              <a:t>demand</a:t>
            </a:r>
            <a:endParaRPr lang="en-US" dirty="0"/>
          </a:p>
          <a:p>
            <a:pPr lvl="1">
              <a:spcAft>
                <a:spcPts val="1200"/>
              </a:spcAft>
            </a:pPr>
            <a:r>
              <a:rPr lang="en-US" dirty="0" smtClean="0"/>
              <a:t>May require </a:t>
            </a:r>
            <a:r>
              <a:rPr lang="en-US" dirty="0"/>
              <a:t>manual field activities</a:t>
            </a:r>
          </a:p>
        </p:txBody>
      </p:sp>
      <p:sp>
        <p:nvSpPr>
          <p:cNvPr id="5" name="Content Placeholder 4"/>
          <p:cNvSpPr>
            <a:spLocks noGrp="1"/>
          </p:cNvSpPr>
          <p:nvPr>
            <p:ph type="body" sz="half" idx="1"/>
          </p:nvPr>
        </p:nvSpPr>
        <p:spPr>
          <a:xfrm>
            <a:off x="266700" y="1276350"/>
            <a:ext cx="8648700" cy="552450"/>
          </a:xfrm>
        </p:spPr>
        <p:txBody>
          <a:bodyPr/>
          <a:lstStyle/>
          <a:p>
            <a:r>
              <a:rPr lang="en-US" dirty="0"/>
              <a:t>Interval Data Recorder (IDR) Meter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5" y="2488446"/>
            <a:ext cx="2857500" cy="2857500"/>
          </a:xfrm>
          <a:prstGeom prst="rect">
            <a:avLst/>
          </a:prstGeom>
        </p:spPr>
      </p:pic>
      <p:sp>
        <p:nvSpPr>
          <p:cNvPr id="16" name="AutoShape 44"/>
          <p:cNvSpPr>
            <a:spLocks noChangeArrowheads="1"/>
          </p:cNvSpPr>
          <p:nvPr/>
        </p:nvSpPr>
        <p:spPr bwMode="auto">
          <a:xfrm>
            <a:off x="740229" y="5943600"/>
            <a:ext cx="7783285" cy="442674"/>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fontAlgn="auto">
              <a:spcBef>
                <a:spcPts val="0"/>
              </a:spcBef>
              <a:spcAft>
                <a:spcPts val="0"/>
              </a:spcAft>
              <a:defRPr/>
            </a:pPr>
            <a:r>
              <a:rPr lang="en-US" sz="2000" dirty="0" smtClean="0">
                <a:latin typeface="+mn-lt"/>
              </a:rPr>
              <a:t>ERCOT Settles the Real-time Wholesale Market in 15-minute intervals </a:t>
            </a:r>
            <a:endParaRPr lang="en-US" sz="2000" dirty="0">
              <a:latin typeface="+mn-lt"/>
            </a:endParaRPr>
          </a:p>
        </p:txBody>
      </p:sp>
    </p:spTree>
    <p:extLst>
      <p:ext uri="{BB962C8B-B14F-4D97-AF65-F5344CB8AC3E}">
        <p14:creationId xmlns:p14="http://schemas.microsoft.com/office/powerpoint/2010/main" val="246523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703" y="2438400"/>
            <a:ext cx="272959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t>A Few Definitions</a:t>
            </a:r>
            <a:endParaRPr lang="en-US" dirty="0"/>
          </a:p>
        </p:txBody>
      </p:sp>
      <p:sp>
        <p:nvSpPr>
          <p:cNvPr id="15" name="Content Placeholder 14"/>
          <p:cNvSpPr>
            <a:spLocks noGrp="1"/>
          </p:cNvSpPr>
          <p:nvPr>
            <p:ph sz="quarter" idx="4"/>
          </p:nvPr>
        </p:nvSpPr>
        <p:spPr>
          <a:xfrm>
            <a:off x="3886200" y="1926494"/>
            <a:ext cx="4956048" cy="3636106"/>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lvl="1">
              <a:spcAft>
                <a:spcPts val="1200"/>
              </a:spcAft>
            </a:pPr>
            <a:r>
              <a:rPr lang="en-US" sz="2400" dirty="0" smtClean="0"/>
              <a:t>Traditional Meter</a:t>
            </a:r>
            <a:endParaRPr lang="en-US" sz="2400" dirty="0"/>
          </a:p>
          <a:p>
            <a:pPr lvl="1">
              <a:spcAft>
                <a:spcPts val="1200"/>
              </a:spcAft>
            </a:pPr>
            <a:r>
              <a:rPr lang="en-US" sz="2400" dirty="0"/>
              <a:t>Usage is a scalar measurement for an entire </a:t>
            </a:r>
            <a:r>
              <a:rPr lang="en-US" sz="2400" dirty="0" smtClean="0"/>
              <a:t>month</a:t>
            </a:r>
            <a:endParaRPr lang="en-US" sz="2400" dirty="0"/>
          </a:p>
          <a:p>
            <a:pPr lvl="1">
              <a:spcAft>
                <a:spcPts val="1200"/>
              </a:spcAft>
            </a:pPr>
            <a:r>
              <a:rPr lang="en-US" sz="2400" dirty="0"/>
              <a:t>Data must be shaped for 15 minute Wholesale </a:t>
            </a:r>
            <a:r>
              <a:rPr lang="en-US" sz="2400" dirty="0" smtClean="0"/>
              <a:t>Settlement</a:t>
            </a:r>
            <a:endParaRPr lang="en-US" sz="2400" dirty="0"/>
          </a:p>
          <a:p>
            <a:pPr lvl="1">
              <a:spcAft>
                <a:spcPts val="1200"/>
              </a:spcAft>
            </a:pPr>
            <a:r>
              <a:rPr lang="en-US" sz="2400" dirty="0"/>
              <a:t>Requires manual field activities</a:t>
            </a:r>
          </a:p>
        </p:txBody>
      </p:sp>
      <p:sp>
        <p:nvSpPr>
          <p:cNvPr id="5" name="Content Placeholder 4"/>
          <p:cNvSpPr>
            <a:spLocks noGrp="1"/>
          </p:cNvSpPr>
          <p:nvPr>
            <p:ph type="body" sz="half" idx="1"/>
          </p:nvPr>
        </p:nvSpPr>
        <p:spPr>
          <a:xfrm>
            <a:off x="266700" y="1276350"/>
            <a:ext cx="8648700" cy="552450"/>
          </a:xfrm>
        </p:spPr>
        <p:txBody>
          <a:bodyPr/>
          <a:lstStyle/>
          <a:p>
            <a:r>
              <a:rPr lang="en-US" dirty="0" smtClean="0"/>
              <a:t>Non-IDR Meter</a:t>
            </a:r>
            <a:endParaRPr lang="en-US" dirty="0"/>
          </a:p>
        </p:txBody>
      </p:sp>
    </p:spTree>
    <p:extLst>
      <p:ext uri="{BB962C8B-B14F-4D97-AF65-F5344CB8AC3E}">
        <p14:creationId xmlns:p14="http://schemas.microsoft.com/office/powerpoint/2010/main" val="67517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Few Definitions</a:t>
            </a:r>
            <a:endParaRPr lang="en-US" dirty="0"/>
          </a:p>
        </p:txBody>
      </p:sp>
      <p:sp>
        <p:nvSpPr>
          <p:cNvPr id="15" name="Content Placeholder 14"/>
          <p:cNvSpPr>
            <a:spLocks noGrp="1"/>
          </p:cNvSpPr>
          <p:nvPr>
            <p:ph sz="quarter" idx="4"/>
          </p:nvPr>
        </p:nvSpPr>
        <p:spPr>
          <a:xfrm>
            <a:off x="3886200" y="1926494"/>
            <a:ext cx="4956048" cy="4093306"/>
          </a:xfrm>
          <a:noFill/>
          <a:ln w="9525">
            <a:noFill/>
            <a:miter lim="800000"/>
            <a:headEnd/>
            <a:tailEnd/>
          </a:ln>
        </p:spPr>
        <p:txBody>
          <a:bodyPr vert="horz" wrap="square" lIns="91440" tIns="45720" rIns="91440" bIns="45720" numCol="1" anchor="t" anchorCtr="0" compatLnSpc="1">
            <a:prstTxWarp prst="textNoShape">
              <a:avLst/>
            </a:prstTxWarp>
            <a:noAutofit/>
          </a:bodyPr>
          <a:lstStyle/>
          <a:p>
            <a:pPr lvl="1">
              <a:spcAft>
                <a:spcPts val="1200"/>
              </a:spcAft>
            </a:pPr>
            <a:r>
              <a:rPr lang="en-US" dirty="0"/>
              <a:t>Usage is recorded in 15 minute </a:t>
            </a:r>
            <a:r>
              <a:rPr lang="en-US" dirty="0" smtClean="0"/>
              <a:t>intervals</a:t>
            </a:r>
            <a:endParaRPr lang="en-US" sz="2400" dirty="0"/>
          </a:p>
          <a:p>
            <a:pPr lvl="1">
              <a:spcAft>
                <a:spcPts val="1200"/>
              </a:spcAft>
            </a:pPr>
            <a:r>
              <a:rPr lang="en-US" dirty="0"/>
              <a:t>Data is already shaped for 15 minute Wholesale </a:t>
            </a:r>
            <a:r>
              <a:rPr lang="en-US" dirty="0" smtClean="0"/>
              <a:t>Settlement</a:t>
            </a:r>
            <a:endParaRPr lang="en-US" dirty="0"/>
          </a:p>
          <a:p>
            <a:pPr lvl="1"/>
            <a:r>
              <a:rPr lang="en-US" dirty="0"/>
              <a:t>Remote capabilities</a:t>
            </a:r>
          </a:p>
          <a:p>
            <a:pPr lvl="2"/>
            <a:r>
              <a:rPr lang="en-US" sz="2200" dirty="0" smtClean="0"/>
              <a:t>AMSR (≤ 200 amp)</a:t>
            </a:r>
          </a:p>
          <a:p>
            <a:pPr lvl="3"/>
            <a:r>
              <a:rPr lang="en-US" sz="2000" dirty="0" smtClean="0"/>
              <a:t>Remote / automatic reading</a:t>
            </a:r>
          </a:p>
          <a:p>
            <a:pPr lvl="3"/>
            <a:r>
              <a:rPr lang="en-US" sz="2000" dirty="0" smtClean="0"/>
              <a:t>Remote connect/disconnect</a:t>
            </a:r>
          </a:p>
          <a:p>
            <a:pPr lvl="2"/>
            <a:r>
              <a:rPr lang="en-US" sz="2200" dirty="0" smtClean="0"/>
              <a:t>AMSM</a:t>
            </a:r>
          </a:p>
          <a:p>
            <a:pPr lvl="3"/>
            <a:r>
              <a:rPr lang="en-US" sz="2000" dirty="0"/>
              <a:t>Remote / automatic </a:t>
            </a:r>
            <a:r>
              <a:rPr lang="en-US" sz="2000" dirty="0" smtClean="0"/>
              <a:t>reading</a:t>
            </a:r>
          </a:p>
          <a:p>
            <a:pPr lvl="3"/>
            <a:r>
              <a:rPr lang="en-US" sz="2000" dirty="0" smtClean="0"/>
              <a:t>Manual connect/disconnect</a:t>
            </a:r>
            <a:endParaRPr lang="en-US" sz="2000" dirty="0"/>
          </a:p>
        </p:txBody>
      </p:sp>
      <p:sp>
        <p:nvSpPr>
          <p:cNvPr id="5" name="Content Placeholder 4"/>
          <p:cNvSpPr>
            <a:spLocks noGrp="1"/>
          </p:cNvSpPr>
          <p:nvPr>
            <p:ph type="body" sz="half" idx="1"/>
          </p:nvPr>
        </p:nvSpPr>
        <p:spPr>
          <a:xfrm>
            <a:off x="266700" y="1276350"/>
            <a:ext cx="8648700" cy="552450"/>
          </a:xfrm>
        </p:spPr>
        <p:txBody>
          <a:bodyPr/>
          <a:lstStyle/>
          <a:p>
            <a:r>
              <a:rPr lang="en-US" dirty="0" smtClean="0"/>
              <a:t>Advanced Meter System (AMS) Meter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796" y="2568100"/>
            <a:ext cx="2734654" cy="2698191"/>
          </a:xfrm>
          <a:prstGeom prst="rect">
            <a:avLst/>
          </a:prstGeom>
        </p:spPr>
      </p:pic>
      <p:sp>
        <p:nvSpPr>
          <p:cNvPr id="6" name="AutoShape 44"/>
          <p:cNvSpPr>
            <a:spLocks noChangeArrowheads="1"/>
          </p:cNvSpPr>
          <p:nvPr/>
        </p:nvSpPr>
        <p:spPr bwMode="auto">
          <a:xfrm>
            <a:off x="304800" y="5715000"/>
            <a:ext cx="3526971" cy="442674"/>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fontAlgn="auto">
              <a:spcBef>
                <a:spcPts val="0"/>
              </a:spcBef>
              <a:spcAft>
                <a:spcPts val="0"/>
              </a:spcAft>
              <a:defRPr/>
            </a:pPr>
            <a:r>
              <a:rPr lang="en-US" sz="2000" dirty="0" smtClean="0">
                <a:latin typeface="+mn-lt"/>
              </a:rPr>
              <a:t>Also known as a “Smart Meter”</a:t>
            </a:r>
            <a:endParaRPr lang="en-US" sz="2000" dirty="0">
              <a:latin typeface="+mn-lt"/>
            </a:endParaRPr>
          </a:p>
        </p:txBody>
      </p:sp>
    </p:spTree>
    <p:extLst>
      <p:ext uri="{BB962C8B-B14F-4D97-AF65-F5344CB8AC3E}">
        <p14:creationId xmlns:p14="http://schemas.microsoft.com/office/powerpoint/2010/main" val="352423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Impacts of </a:t>
            </a:r>
            <a:br>
              <a:rPr lang="en-US" dirty="0" smtClean="0"/>
            </a:br>
            <a:r>
              <a:rPr lang="en-US" dirty="0" smtClean="0"/>
              <a:t>Advanced Meter Technology </a:t>
            </a:r>
            <a:br>
              <a:rPr lang="en-US" dirty="0" smtClean="0"/>
            </a:br>
            <a:r>
              <a:rPr lang="en-US" dirty="0" smtClean="0"/>
              <a:t>on the Retail Market</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98001393"/>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Impact of </a:t>
            </a:r>
            <a:r>
              <a:rPr lang="en-US" dirty="0"/>
              <a:t>Advanced Meter </a:t>
            </a:r>
            <a:r>
              <a:rPr lang="en-US" dirty="0" smtClean="0"/>
              <a:t>Technology</a:t>
            </a:r>
            <a:endParaRPr lang="en-US" dirty="0"/>
          </a:p>
        </p:txBody>
      </p:sp>
      <p:sp>
        <p:nvSpPr>
          <p:cNvPr id="5" name="Content Placeholder 4"/>
          <p:cNvSpPr>
            <a:spLocks noGrp="1"/>
          </p:cNvSpPr>
          <p:nvPr>
            <p:ph idx="1"/>
          </p:nvPr>
        </p:nvSpPr>
        <p:spPr/>
        <p:txBody>
          <a:bodyPr/>
          <a:lstStyle/>
          <a:p>
            <a:r>
              <a:rPr lang="en-US" dirty="0" smtClean="0"/>
              <a:t>So, what does </a:t>
            </a:r>
            <a:r>
              <a:rPr lang="en-US" dirty="0"/>
              <a:t>Advanced Meter </a:t>
            </a:r>
            <a:r>
              <a:rPr lang="en-US" dirty="0" smtClean="0"/>
              <a:t>Technology mean for the Retail Market?</a:t>
            </a:r>
          </a:p>
          <a:p>
            <a:pPr lvl="1"/>
            <a:r>
              <a:rPr lang="en-US" dirty="0" smtClean="0"/>
              <a:t>Meter data is more detailed</a:t>
            </a:r>
          </a:p>
          <a:p>
            <a:pPr lvl="1"/>
            <a:r>
              <a:rPr lang="en-US" dirty="0" smtClean="0"/>
              <a:t>Meter data is available faster</a:t>
            </a:r>
          </a:p>
          <a:p>
            <a:pPr lvl="1"/>
            <a:r>
              <a:rPr lang="en-US" dirty="0" smtClean="0"/>
              <a:t>Greater visibility of data</a:t>
            </a:r>
          </a:p>
          <a:p>
            <a:pPr lvl="1"/>
            <a:r>
              <a:rPr lang="en-US" dirty="0" smtClean="0"/>
              <a:t>More opportunities for retail products</a:t>
            </a:r>
          </a:p>
          <a:p>
            <a:pPr lvl="1"/>
            <a:r>
              <a:rPr lang="en-US" dirty="0" smtClean="0"/>
              <a:t>Other benefits</a:t>
            </a:r>
          </a:p>
          <a:p>
            <a:pPr lvl="1"/>
            <a:endParaRPr lang="en-US"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719257"/>
            <a:ext cx="2734654" cy="2698191"/>
          </a:xfrm>
          <a:prstGeom prst="rect">
            <a:avLst/>
          </a:prstGeom>
        </p:spPr>
      </p:pic>
    </p:spTree>
    <p:extLst>
      <p:ext uri="{BB962C8B-B14F-4D97-AF65-F5344CB8AC3E}">
        <p14:creationId xmlns:p14="http://schemas.microsoft.com/office/powerpoint/2010/main" val="2098527065"/>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a:t>Meter </a:t>
            </a:r>
            <a:r>
              <a:rPr lang="en-US" dirty="0" smtClean="0"/>
              <a:t>Data </a:t>
            </a:r>
            <a:r>
              <a:rPr lang="en-US" dirty="0"/>
              <a:t>is </a:t>
            </a:r>
            <a:r>
              <a:rPr lang="en-US" dirty="0" smtClean="0"/>
              <a:t>More Detailed</a:t>
            </a:r>
            <a:endParaRPr lang="en-US" dirty="0"/>
          </a:p>
        </p:txBody>
      </p:sp>
      <p:sp>
        <p:nvSpPr>
          <p:cNvPr id="24" name="Text Placeholder 23"/>
          <p:cNvSpPr>
            <a:spLocks noGrp="1"/>
          </p:cNvSpPr>
          <p:nvPr>
            <p:ph type="body" sz="quarter" idx="3"/>
          </p:nvPr>
        </p:nvSpPr>
        <p:spPr/>
        <p:txBody>
          <a:bodyPr/>
          <a:lstStyle/>
          <a:p>
            <a:r>
              <a:rPr lang="en-US" dirty="0" smtClean="0"/>
              <a:t> </a:t>
            </a:r>
            <a:endParaRPr lang="en-US" dirty="0"/>
          </a:p>
        </p:txBody>
      </p:sp>
      <p:sp>
        <p:nvSpPr>
          <p:cNvPr id="23" name="Text Placeholder 22"/>
          <p:cNvSpPr>
            <a:spLocks noGrp="1"/>
          </p:cNvSpPr>
          <p:nvPr>
            <p:ph type="body" sz="half" idx="1"/>
          </p:nvPr>
        </p:nvSpPr>
        <p:spPr/>
        <p:txBody>
          <a:bodyPr/>
          <a:lstStyle/>
          <a:p>
            <a:r>
              <a:rPr lang="en-US" dirty="0" smtClean="0"/>
              <a:t>Before </a:t>
            </a:r>
            <a:r>
              <a:rPr lang="en-US" dirty="0"/>
              <a:t>Advanced Meters</a:t>
            </a:r>
            <a:endParaRPr lang="en-US" dirty="0" smtClean="0"/>
          </a:p>
          <a:p>
            <a:pPr lvl="1"/>
            <a:r>
              <a:rPr lang="en-US" dirty="0" smtClean="0"/>
              <a:t> ~58% of competitive load was settled with NIDR meters</a:t>
            </a:r>
          </a:p>
          <a:p>
            <a:pPr lvl="2"/>
            <a:r>
              <a:rPr lang="en-US" dirty="0" smtClean="0"/>
              <a:t>Had to be shaped with Load Profile</a:t>
            </a:r>
          </a:p>
          <a:p>
            <a:pPr lvl="2"/>
            <a:r>
              <a:rPr lang="en-US" dirty="0" smtClean="0"/>
              <a:t>Actual customer load pattern might have been different</a:t>
            </a:r>
          </a:p>
          <a:p>
            <a:pPr lvl="2"/>
            <a:r>
              <a:rPr lang="en-US" dirty="0" smtClean="0"/>
              <a:t>Errors contributed to UFE</a:t>
            </a:r>
          </a:p>
          <a:p>
            <a:pPr lvl="2"/>
            <a:endParaRPr lang="en-US" dirty="0"/>
          </a:p>
        </p:txBody>
      </p:sp>
      <p:graphicFrame>
        <p:nvGraphicFramePr>
          <p:cNvPr id="14" name="Content Placeholder 13"/>
          <p:cNvGraphicFramePr>
            <a:graphicFrameLocks noGrp="1"/>
          </p:cNvGraphicFramePr>
          <p:nvPr>
            <p:ph sz="quarter" idx="4"/>
            <p:extLst/>
          </p:nvPr>
        </p:nvGraphicFramePr>
        <p:xfrm>
          <a:off x="4645025" y="1927225"/>
          <a:ext cx="4041775" cy="4092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62577337"/>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a:t>Meter Data is More Detailed</a:t>
            </a:r>
          </a:p>
        </p:txBody>
      </p:sp>
      <p:sp>
        <p:nvSpPr>
          <p:cNvPr id="24" name="Text Placeholder 23"/>
          <p:cNvSpPr>
            <a:spLocks noGrp="1"/>
          </p:cNvSpPr>
          <p:nvPr>
            <p:ph type="body" sz="quarter" idx="3"/>
          </p:nvPr>
        </p:nvSpPr>
        <p:spPr/>
        <p:txBody>
          <a:bodyPr/>
          <a:lstStyle/>
          <a:p>
            <a:r>
              <a:rPr lang="en-US" dirty="0" smtClean="0"/>
              <a:t> </a:t>
            </a:r>
            <a:endParaRPr lang="en-US" dirty="0"/>
          </a:p>
        </p:txBody>
      </p:sp>
      <p:sp>
        <p:nvSpPr>
          <p:cNvPr id="23" name="Text Placeholder 22"/>
          <p:cNvSpPr>
            <a:spLocks noGrp="1"/>
          </p:cNvSpPr>
          <p:nvPr>
            <p:ph type="body" sz="half" idx="1"/>
          </p:nvPr>
        </p:nvSpPr>
        <p:spPr/>
        <p:txBody>
          <a:bodyPr/>
          <a:lstStyle/>
          <a:p>
            <a:r>
              <a:rPr lang="en-US" dirty="0" smtClean="0"/>
              <a:t>After Advanced Meters</a:t>
            </a:r>
          </a:p>
          <a:p>
            <a:pPr lvl="1"/>
            <a:r>
              <a:rPr lang="en-US" dirty="0" smtClean="0"/>
              <a:t> ~98% of competitive load is now settled using interval data</a:t>
            </a:r>
          </a:p>
          <a:p>
            <a:pPr lvl="2"/>
            <a:r>
              <a:rPr lang="en-US" dirty="0" smtClean="0"/>
              <a:t>REP can discover customer’s actual usage pattern</a:t>
            </a:r>
          </a:p>
          <a:p>
            <a:pPr lvl="2"/>
            <a:r>
              <a:rPr lang="en-US" dirty="0" smtClean="0"/>
              <a:t>More accurate REP settlement with QSE </a:t>
            </a:r>
          </a:p>
          <a:p>
            <a:pPr lvl="2"/>
            <a:r>
              <a:rPr lang="en-US" dirty="0" smtClean="0"/>
              <a:t>Less UFE</a:t>
            </a:r>
            <a:endParaRPr lang="en-US" dirty="0"/>
          </a:p>
        </p:txBody>
      </p:sp>
      <p:graphicFrame>
        <p:nvGraphicFramePr>
          <p:cNvPr id="14" name="Content Placeholder 13"/>
          <p:cNvGraphicFramePr>
            <a:graphicFrameLocks noGrp="1"/>
          </p:cNvGraphicFramePr>
          <p:nvPr>
            <p:ph sz="quarter" idx="4"/>
            <p:extLst/>
          </p:nvPr>
        </p:nvGraphicFramePr>
        <p:xfrm>
          <a:off x="4645025" y="1927225"/>
          <a:ext cx="4041775" cy="4092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9677334"/>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Meter Data is Available Faster</a:t>
            </a:r>
            <a:endParaRPr lang="en-US" dirty="0"/>
          </a:p>
        </p:txBody>
      </p:sp>
      <p:sp>
        <p:nvSpPr>
          <p:cNvPr id="7" name="Content Placeholder 6"/>
          <p:cNvSpPr>
            <a:spLocks noGrp="1"/>
          </p:cNvSpPr>
          <p:nvPr>
            <p:ph idx="1"/>
          </p:nvPr>
        </p:nvSpPr>
        <p:spPr/>
        <p:txBody>
          <a:bodyPr/>
          <a:lstStyle/>
          <a:p>
            <a:r>
              <a:rPr lang="en-US" dirty="0" smtClean="0"/>
              <a:t>More Accurate Initial Settlement</a:t>
            </a:r>
          </a:p>
          <a:p>
            <a:pPr lvl="1"/>
            <a:r>
              <a:rPr lang="en-US" dirty="0" smtClean="0"/>
              <a:t>Today, ~73% actual load data used in Initial</a:t>
            </a:r>
          </a:p>
          <a:p>
            <a:pPr lvl="1"/>
            <a:r>
              <a:rPr lang="en-US" dirty="0" smtClean="0"/>
              <a:t>Before </a:t>
            </a:r>
            <a:r>
              <a:rPr lang="en-US" dirty="0"/>
              <a:t>Advanced Meters</a:t>
            </a:r>
            <a:r>
              <a:rPr lang="en-US" dirty="0" smtClean="0"/>
              <a:t>, ~ 39% actual load data was used in Initial </a:t>
            </a:r>
            <a:endParaRPr lang="en-US" dirty="0"/>
          </a:p>
        </p:txBody>
      </p:sp>
      <p:grpSp>
        <p:nvGrpSpPr>
          <p:cNvPr id="64" name="Group 63"/>
          <p:cNvGrpSpPr/>
          <p:nvPr/>
        </p:nvGrpSpPr>
        <p:grpSpPr>
          <a:xfrm>
            <a:off x="265176" y="3836281"/>
            <a:ext cx="8532813" cy="2452858"/>
            <a:chOff x="263525" y="3667125"/>
            <a:chExt cx="8532813" cy="2452858"/>
          </a:xfrm>
        </p:grpSpPr>
        <p:sp>
          <p:nvSpPr>
            <p:cNvPr id="65" name="AutoShape 26"/>
            <p:cNvSpPr>
              <a:spLocks noChangeArrowheads="1"/>
            </p:cNvSpPr>
            <p:nvPr/>
          </p:nvSpPr>
          <p:spPr bwMode="auto">
            <a:xfrm>
              <a:off x="263525" y="3667125"/>
              <a:ext cx="8526463" cy="2452858"/>
            </a:xfrm>
            <a:prstGeom prst="roundRect">
              <a:avLst>
                <a:gd name="adj" fmla="val 16667"/>
              </a:avLst>
            </a:prstGeom>
            <a:gradFill rotWithShape="1">
              <a:gsLst>
                <a:gs pos="0">
                  <a:srgbClr val="DDDDDD"/>
                </a:gs>
                <a:gs pos="100000">
                  <a:srgbClr val="B2B2B2"/>
                </a:gs>
              </a:gsLst>
              <a:lin ang="5400000" scaled="1"/>
            </a:gradFill>
            <a:ln w="9525">
              <a:solidFill>
                <a:srgbClr val="000000"/>
              </a:solidFill>
              <a:round/>
              <a:headEnd/>
              <a:tailEnd/>
            </a:ln>
            <a:effectLst>
              <a:outerShdw dist="107763" dir="2700000" algn="ctr" rotWithShape="0">
                <a:srgbClr val="808080">
                  <a:alpha val="50000"/>
                </a:srgbClr>
              </a:outerShdw>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2000" b="1" kern="0" dirty="0" smtClean="0">
                  <a:solidFill>
                    <a:srgbClr val="000000"/>
                  </a:solidFill>
                  <a:latin typeface="Arial" charset="0"/>
                </a:rPr>
                <a:t>ERCOT Real-Time Settlements Timeline</a:t>
              </a:r>
              <a:r>
                <a:rPr kumimoji="0" lang="en-US" sz="2000" b="1" i="0" u="none" strike="noStrike" kern="0" cap="none" spc="0" normalizeH="0" baseline="0" noProof="0" dirty="0" smtClean="0">
                  <a:ln>
                    <a:noFill/>
                  </a:ln>
                  <a:solidFill>
                    <a:srgbClr val="000000"/>
                  </a:solidFill>
                  <a:effectLst/>
                  <a:uLnTx/>
                  <a:uFillTx/>
                  <a:latin typeface="Arial" charset="0"/>
                </a:rPr>
                <a:t> </a:t>
              </a:r>
              <a:endParaRPr kumimoji="0" lang="en-US" sz="2000" b="1" i="0" u="none" strike="noStrike" kern="0" cap="none" spc="0" normalizeH="0" baseline="0" noProof="0" dirty="0">
                <a:ln>
                  <a:noFill/>
                </a:ln>
                <a:solidFill>
                  <a:srgbClr val="000000"/>
                </a:solidFill>
                <a:effectLst/>
                <a:uLnTx/>
                <a:uFillTx/>
                <a:latin typeface="Arial" charset="0"/>
              </a:endParaRPr>
            </a:p>
          </p:txBody>
        </p:sp>
        <p:cxnSp>
          <p:nvCxnSpPr>
            <p:cNvPr id="66" name="Straight Connector 65"/>
            <p:cNvCxnSpPr/>
            <p:nvPr/>
          </p:nvCxnSpPr>
          <p:spPr>
            <a:xfrm rot="5400000">
              <a:off x="3040062" y="4654722"/>
              <a:ext cx="815975" cy="0"/>
            </a:xfrm>
            <a:prstGeom prst="line">
              <a:avLst/>
            </a:prstGeom>
            <a:noFill/>
            <a:ln w="19050" cap="flat" cmpd="sng" algn="ctr">
              <a:solidFill>
                <a:srgbClr val="FFFFFF">
                  <a:lumMod val="50000"/>
                </a:srgbClr>
              </a:solidFill>
              <a:prstDash val="sysDot"/>
            </a:ln>
            <a:effectLst/>
          </p:spPr>
        </p:cxnSp>
        <p:cxnSp>
          <p:nvCxnSpPr>
            <p:cNvPr id="67" name="Straight Connector 66"/>
            <p:cNvCxnSpPr/>
            <p:nvPr/>
          </p:nvCxnSpPr>
          <p:spPr>
            <a:xfrm rot="5400000">
              <a:off x="7089775" y="4654722"/>
              <a:ext cx="815975" cy="0"/>
            </a:xfrm>
            <a:prstGeom prst="line">
              <a:avLst/>
            </a:prstGeom>
            <a:noFill/>
            <a:ln w="19050" cap="flat" cmpd="sng" algn="ctr">
              <a:solidFill>
                <a:srgbClr val="FFFFFF">
                  <a:lumMod val="50000"/>
                </a:srgbClr>
              </a:solidFill>
              <a:prstDash val="sysDot"/>
            </a:ln>
            <a:effectLst/>
          </p:spPr>
        </p:cxnSp>
        <p:cxnSp>
          <p:nvCxnSpPr>
            <p:cNvPr id="68" name="Straight Connector 67"/>
            <p:cNvCxnSpPr/>
            <p:nvPr/>
          </p:nvCxnSpPr>
          <p:spPr>
            <a:xfrm rot="5400000">
              <a:off x="6213475" y="4654722"/>
              <a:ext cx="815975" cy="0"/>
            </a:xfrm>
            <a:prstGeom prst="line">
              <a:avLst/>
            </a:prstGeom>
            <a:noFill/>
            <a:ln w="19050" cap="flat" cmpd="sng" algn="ctr">
              <a:solidFill>
                <a:srgbClr val="FFFFFF">
                  <a:lumMod val="50000"/>
                </a:srgbClr>
              </a:solidFill>
              <a:prstDash val="sysDot"/>
            </a:ln>
            <a:effectLst/>
          </p:spPr>
        </p:cxnSp>
        <p:sp>
          <p:nvSpPr>
            <p:cNvPr id="69" name="TextBox 10"/>
            <p:cNvSpPr txBox="1">
              <a:spLocks noChangeArrowheads="1"/>
            </p:cNvSpPr>
            <p:nvPr/>
          </p:nvSpPr>
          <p:spPr bwMode="auto">
            <a:xfrm>
              <a:off x="6621463" y="4261022"/>
              <a:ext cx="876300" cy="307975"/>
            </a:xfrm>
            <a:prstGeom prst="rect">
              <a:avLst/>
            </a:prstGeom>
            <a:noFill/>
            <a:ln w="9525">
              <a:noFill/>
              <a:miter lim="800000"/>
              <a:headEnd/>
              <a:tailEnd/>
            </a:ln>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rPr>
                <a:t>Day 180</a:t>
              </a:r>
            </a:p>
          </p:txBody>
        </p:sp>
        <p:cxnSp>
          <p:nvCxnSpPr>
            <p:cNvPr id="70" name="Straight Connector 69"/>
            <p:cNvCxnSpPr/>
            <p:nvPr/>
          </p:nvCxnSpPr>
          <p:spPr>
            <a:xfrm rot="5400000">
              <a:off x="1882215" y="4654722"/>
              <a:ext cx="815975" cy="0"/>
            </a:xfrm>
            <a:prstGeom prst="line">
              <a:avLst/>
            </a:prstGeom>
            <a:noFill/>
            <a:ln w="19050" cap="flat" cmpd="sng" algn="ctr">
              <a:solidFill>
                <a:srgbClr val="FFFFFF">
                  <a:lumMod val="50000"/>
                </a:srgbClr>
              </a:solidFill>
              <a:prstDash val="sysDot"/>
            </a:ln>
            <a:effectLst/>
          </p:spPr>
        </p:cxnSp>
        <p:cxnSp>
          <p:nvCxnSpPr>
            <p:cNvPr id="71" name="Straight Connector 70"/>
            <p:cNvCxnSpPr/>
            <p:nvPr/>
          </p:nvCxnSpPr>
          <p:spPr>
            <a:xfrm rot="5400000">
              <a:off x="1084262" y="4654722"/>
              <a:ext cx="815975" cy="0"/>
            </a:xfrm>
            <a:prstGeom prst="line">
              <a:avLst/>
            </a:prstGeom>
            <a:noFill/>
            <a:ln w="19050" cap="flat" cmpd="sng" algn="ctr">
              <a:solidFill>
                <a:srgbClr val="FFFFFF">
                  <a:lumMod val="50000"/>
                </a:srgbClr>
              </a:solidFill>
              <a:prstDash val="sysDot"/>
            </a:ln>
            <a:effectLst/>
          </p:spPr>
        </p:cxnSp>
        <p:cxnSp>
          <p:nvCxnSpPr>
            <p:cNvPr id="72" name="Straight Connector 71"/>
            <p:cNvCxnSpPr/>
            <p:nvPr/>
          </p:nvCxnSpPr>
          <p:spPr>
            <a:xfrm rot="5400000">
              <a:off x="3894137" y="4654722"/>
              <a:ext cx="815975" cy="0"/>
            </a:xfrm>
            <a:prstGeom prst="line">
              <a:avLst/>
            </a:prstGeom>
            <a:noFill/>
            <a:ln w="19050" cap="flat" cmpd="sng" algn="ctr">
              <a:solidFill>
                <a:srgbClr val="FFFFFF">
                  <a:lumMod val="50000"/>
                </a:srgbClr>
              </a:solidFill>
              <a:prstDash val="sysDot"/>
            </a:ln>
            <a:effectLst/>
          </p:spPr>
        </p:cxnSp>
        <p:sp>
          <p:nvSpPr>
            <p:cNvPr id="73" name="Right Arrow 72"/>
            <p:cNvSpPr/>
            <p:nvPr/>
          </p:nvSpPr>
          <p:spPr>
            <a:xfrm>
              <a:off x="512763" y="4799184"/>
              <a:ext cx="8077200" cy="508000"/>
            </a:xfrm>
            <a:prstGeom prst="rightArrow">
              <a:avLst/>
            </a:prstGeom>
            <a:solidFill>
              <a:srgbClr val="003966"/>
            </a:solidFill>
            <a:ln w="25400" cap="flat" cmpd="sng" algn="ctr">
              <a:solidFill>
                <a:srgbClr val="003966"/>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a:ea typeface="+mn-ea"/>
                <a:cs typeface="+mn-cs"/>
              </a:endParaRPr>
            </a:p>
          </p:txBody>
        </p:sp>
        <p:sp>
          <p:nvSpPr>
            <p:cNvPr id="74" name="Oval 73"/>
            <p:cNvSpPr/>
            <p:nvPr/>
          </p:nvSpPr>
          <p:spPr>
            <a:xfrm>
              <a:off x="2117165" y="4870622"/>
              <a:ext cx="347663" cy="349250"/>
            </a:xfrm>
            <a:prstGeom prst="ellipse">
              <a:avLst/>
            </a:prstGeom>
            <a:solidFill>
              <a:srgbClr val="669900"/>
            </a:solidFill>
            <a:ln w="25400" cap="flat" cmpd="sng" algn="ctr">
              <a:solidFill>
                <a:srgbClr val="6699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a:ea typeface="+mn-ea"/>
                <a:cs typeface="+mn-cs"/>
              </a:endParaRPr>
            </a:p>
          </p:txBody>
        </p:sp>
        <p:sp>
          <p:nvSpPr>
            <p:cNvPr id="75" name="TextBox 16"/>
            <p:cNvSpPr txBox="1">
              <a:spLocks noChangeArrowheads="1"/>
            </p:cNvSpPr>
            <p:nvPr/>
          </p:nvSpPr>
          <p:spPr bwMode="auto">
            <a:xfrm>
              <a:off x="382588" y="4261022"/>
              <a:ext cx="1138237" cy="523875"/>
            </a:xfrm>
            <a:prstGeom prst="rect">
              <a:avLst/>
            </a:prstGeom>
            <a:noFill/>
            <a:ln w="9525">
              <a:noFill/>
              <a:miter lim="800000"/>
              <a:headEnd/>
              <a:tailEnd/>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C00000"/>
                  </a:solidFill>
                  <a:effectLst/>
                  <a:uLnTx/>
                  <a:uFillTx/>
                </a:rPr>
                <a:t>Operating Day</a:t>
              </a:r>
            </a:p>
          </p:txBody>
        </p:sp>
        <p:sp>
          <p:nvSpPr>
            <p:cNvPr id="76" name="TextBox 17"/>
            <p:cNvSpPr txBox="1">
              <a:spLocks noChangeArrowheads="1"/>
            </p:cNvSpPr>
            <p:nvPr/>
          </p:nvSpPr>
          <p:spPr bwMode="auto">
            <a:xfrm>
              <a:off x="1492251" y="4261022"/>
              <a:ext cx="794792" cy="307777"/>
            </a:xfrm>
            <a:prstGeom prst="rect">
              <a:avLst/>
            </a:prstGeom>
            <a:noFill/>
            <a:ln w="9525">
              <a:noFill/>
              <a:miter lim="800000"/>
              <a:headEnd/>
              <a:tailEnd/>
            </a:ln>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rPr>
                <a:t>Day 5</a:t>
              </a:r>
            </a:p>
          </p:txBody>
        </p:sp>
        <p:sp>
          <p:nvSpPr>
            <p:cNvPr id="77" name="Oval 76"/>
            <p:cNvSpPr/>
            <p:nvPr/>
          </p:nvSpPr>
          <p:spPr>
            <a:xfrm>
              <a:off x="7323288" y="4864272"/>
              <a:ext cx="347662" cy="347662"/>
            </a:xfrm>
            <a:prstGeom prst="ellipse">
              <a:avLst/>
            </a:prstGeom>
            <a:solidFill>
              <a:srgbClr val="669900"/>
            </a:solidFill>
            <a:ln w="25400" cap="flat" cmpd="sng" algn="ctr">
              <a:solidFill>
                <a:srgbClr val="6699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a:ea typeface="+mn-ea"/>
                <a:cs typeface="+mn-cs"/>
              </a:endParaRPr>
            </a:p>
          </p:txBody>
        </p:sp>
        <p:sp>
          <p:nvSpPr>
            <p:cNvPr id="78" name="TextBox 19"/>
            <p:cNvSpPr txBox="1">
              <a:spLocks noChangeArrowheads="1"/>
            </p:cNvSpPr>
            <p:nvPr/>
          </p:nvSpPr>
          <p:spPr bwMode="auto">
            <a:xfrm>
              <a:off x="2152650" y="5545309"/>
              <a:ext cx="1320800" cy="523875"/>
            </a:xfrm>
            <a:prstGeom prst="rect">
              <a:avLst/>
            </a:prstGeom>
            <a:noFill/>
            <a:ln w="9525">
              <a:noFill/>
              <a:miter lim="800000"/>
              <a:headEnd/>
              <a:tailEnd/>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rPr>
                <a:t>Initial Statement</a:t>
              </a:r>
            </a:p>
          </p:txBody>
        </p:sp>
        <p:sp>
          <p:nvSpPr>
            <p:cNvPr id="79" name="TextBox 20"/>
            <p:cNvSpPr txBox="1">
              <a:spLocks noChangeArrowheads="1"/>
            </p:cNvSpPr>
            <p:nvPr/>
          </p:nvSpPr>
          <p:spPr bwMode="auto">
            <a:xfrm>
              <a:off x="4221163" y="5545309"/>
              <a:ext cx="1393825" cy="523220"/>
            </a:xfrm>
            <a:prstGeom prst="rect">
              <a:avLst/>
            </a:prstGeom>
            <a:noFill/>
            <a:ln w="9525">
              <a:noFill/>
              <a:miter lim="800000"/>
              <a:headEnd/>
              <a:tailEnd/>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rPr>
                <a:t>Final </a:t>
              </a:r>
              <a:br>
                <a:rPr kumimoji="0" lang="en-US" sz="1400" b="1" i="0" u="none" strike="noStrike" kern="0" cap="none" spc="0" normalizeH="0" baseline="0" noProof="0" dirty="0" smtClean="0">
                  <a:ln>
                    <a:noFill/>
                  </a:ln>
                  <a:solidFill>
                    <a:srgbClr val="000000"/>
                  </a:solidFill>
                  <a:effectLst/>
                  <a:uLnTx/>
                  <a:uFillTx/>
                </a:rPr>
              </a:br>
              <a:r>
                <a:rPr kumimoji="0" lang="en-US" sz="1400" b="1" i="0" u="none" strike="noStrike" kern="0" cap="none" spc="0" normalizeH="0" baseline="0" noProof="0" dirty="0" smtClean="0">
                  <a:ln>
                    <a:noFill/>
                  </a:ln>
                  <a:solidFill>
                    <a:srgbClr val="000000"/>
                  </a:solidFill>
                  <a:effectLst/>
                  <a:uLnTx/>
                  <a:uFillTx/>
                </a:rPr>
                <a:t>Statement</a:t>
              </a:r>
            </a:p>
          </p:txBody>
        </p:sp>
        <p:sp>
          <p:nvSpPr>
            <p:cNvPr id="80" name="TextBox 21"/>
            <p:cNvSpPr txBox="1">
              <a:spLocks noChangeArrowheads="1"/>
            </p:cNvSpPr>
            <p:nvPr/>
          </p:nvSpPr>
          <p:spPr bwMode="auto">
            <a:xfrm>
              <a:off x="7402513" y="5545309"/>
              <a:ext cx="1393825" cy="523875"/>
            </a:xfrm>
            <a:prstGeom prst="rect">
              <a:avLst/>
            </a:prstGeom>
            <a:noFill/>
            <a:ln w="9525">
              <a:noFill/>
              <a:miter lim="800000"/>
              <a:headEnd/>
              <a:tailEnd/>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rPr>
                <a:t>True-Up Statement</a:t>
              </a:r>
            </a:p>
          </p:txBody>
        </p:sp>
        <p:grpSp>
          <p:nvGrpSpPr>
            <p:cNvPr id="81" name="Group 41"/>
            <p:cNvGrpSpPr/>
            <p:nvPr/>
          </p:nvGrpSpPr>
          <p:grpSpPr>
            <a:xfrm>
              <a:off x="2194520" y="5048772"/>
              <a:ext cx="185048" cy="765629"/>
              <a:chOff x="2968166" y="3414486"/>
              <a:chExt cx="185048" cy="765629"/>
            </a:xfrm>
            <a:solidFill>
              <a:srgbClr val="669900"/>
            </a:solidFill>
          </p:grpSpPr>
          <p:cxnSp>
            <p:nvCxnSpPr>
              <p:cNvPr id="90" name="Straight Connector 89"/>
              <p:cNvCxnSpPr/>
              <p:nvPr/>
            </p:nvCxnSpPr>
            <p:spPr>
              <a:xfrm rot="16200000" flipH="1">
                <a:off x="2699647" y="3775529"/>
                <a:ext cx="722087" cy="1"/>
              </a:xfrm>
              <a:prstGeom prst="line">
                <a:avLst/>
              </a:prstGeom>
              <a:grpFill/>
              <a:ln w="38100" cap="flat" cmpd="sng" algn="ctr">
                <a:solidFill>
                  <a:srgbClr val="669900"/>
                </a:solidFill>
                <a:prstDash val="solid"/>
              </a:ln>
              <a:effectLst/>
            </p:spPr>
          </p:cxnSp>
          <p:sp>
            <p:nvSpPr>
              <p:cNvPr id="91" name="Oval 90"/>
              <p:cNvSpPr/>
              <p:nvPr/>
            </p:nvSpPr>
            <p:spPr>
              <a:xfrm>
                <a:off x="2968166" y="3995067"/>
                <a:ext cx="185048" cy="185048"/>
              </a:xfrm>
              <a:prstGeom prst="ellipse">
                <a:avLst/>
              </a:prstGeom>
              <a:grpFill/>
              <a:ln w="25400" cap="flat" cmpd="sng" algn="ctr">
                <a:solidFill>
                  <a:srgbClr val="6699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82" name="Group 45"/>
            <p:cNvGrpSpPr>
              <a:grpSpLocks/>
            </p:cNvGrpSpPr>
            <p:nvPr/>
          </p:nvGrpSpPr>
          <p:grpSpPr bwMode="auto">
            <a:xfrm>
              <a:off x="7403950" y="5048422"/>
              <a:ext cx="184150" cy="766762"/>
              <a:chOff x="2968166" y="3414486"/>
              <a:chExt cx="185048" cy="765629"/>
            </a:xfrm>
          </p:grpSpPr>
          <p:cxnSp>
            <p:nvCxnSpPr>
              <p:cNvPr id="88" name="Straight Connector 87"/>
              <p:cNvCxnSpPr/>
              <p:nvPr/>
            </p:nvCxnSpPr>
            <p:spPr>
              <a:xfrm rot="16200000" flipH="1">
                <a:off x="2699275" y="3775901"/>
                <a:ext cx="722830" cy="0"/>
              </a:xfrm>
              <a:prstGeom prst="line">
                <a:avLst/>
              </a:prstGeom>
              <a:noFill/>
              <a:ln w="38100" cap="flat" cmpd="sng" algn="ctr">
                <a:solidFill>
                  <a:srgbClr val="669900"/>
                </a:solidFill>
                <a:prstDash val="solid"/>
              </a:ln>
              <a:effectLst/>
            </p:spPr>
          </p:cxnSp>
          <p:sp>
            <p:nvSpPr>
              <p:cNvPr id="89" name="Oval 88"/>
              <p:cNvSpPr/>
              <p:nvPr/>
            </p:nvSpPr>
            <p:spPr>
              <a:xfrm>
                <a:off x="2968166" y="3994652"/>
                <a:ext cx="185048" cy="185463"/>
              </a:xfrm>
              <a:prstGeom prst="ellipse">
                <a:avLst/>
              </a:prstGeom>
              <a:solidFill>
                <a:srgbClr val="669900"/>
              </a:solidFill>
              <a:ln w="25400" cap="flat" cmpd="sng" algn="ctr">
                <a:solidFill>
                  <a:srgbClr val="6699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a:ea typeface="+mn-ea"/>
                  <a:cs typeface="+mn-cs"/>
                </a:endParaRPr>
              </a:p>
            </p:txBody>
          </p:sp>
        </p:grpSp>
        <p:sp>
          <p:nvSpPr>
            <p:cNvPr id="83" name="TextBox 28"/>
            <p:cNvSpPr txBox="1">
              <a:spLocks noChangeArrowheads="1"/>
            </p:cNvSpPr>
            <p:nvPr/>
          </p:nvSpPr>
          <p:spPr bwMode="auto">
            <a:xfrm>
              <a:off x="3487738" y="4261022"/>
              <a:ext cx="806450" cy="307975"/>
            </a:xfrm>
            <a:prstGeom prst="rect">
              <a:avLst/>
            </a:prstGeom>
            <a:noFill/>
            <a:ln w="9525">
              <a:noFill/>
              <a:miter lim="800000"/>
              <a:headEnd/>
              <a:tailEnd/>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rPr>
                <a:t>Day 55</a:t>
              </a:r>
            </a:p>
          </p:txBody>
        </p:sp>
        <p:grpSp>
          <p:nvGrpSpPr>
            <p:cNvPr id="84" name="Group 29"/>
            <p:cNvGrpSpPr/>
            <p:nvPr/>
          </p:nvGrpSpPr>
          <p:grpSpPr>
            <a:xfrm>
              <a:off x="4127287" y="4874600"/>
              <a:ext cx="348343" cy="950677"/>
              <a:chOff x="4681457" y="3240314"/>
              <a:chExt cx="348343" cy="950677"/>
            </a:xfrm>
            <a:solidFill>
              <a:srgbClr val="669900"/>
            </a:solidFill>
          </p:grpSpPr>
          <p:cxnSp>
            <p:nvCxnSpPr>
              <p:cNvPr id="85" name="Straight Connector 84"/>
              <p:cNvCxnSpPr/>
              <p:nvPr/>
            </p:nvCxnSpPr>
            <p:spPr>
              <a:xfrm rot="16200000" flipH="1">
                <a:off x="4493824" y="3786405"/>
                <a:ext cx="722087" cy="1"/>
              </a:xfrm>
              <a:prstGeom prst="line">
                <a:avLst/>
              </a:prstGeom>
              <a:grpFill/>
              <a:ln w="38100" cap="flat" cmpd="sng" algn="ctr">
                <a:solidFill>
                  <a:srgbClr val="669900"/>
                </a:solidFill>
                <a:prstDash val="solid"/>
              </a:ln>
              <a:effectLst/>
            </p:spPr>
          </p:cxnSp>
          <p:sp>
            <p:nvSpPr>
              <p:cNvPr id="86" name="Oval 85"/>
              <p:cNvSpPr/>
              <p:nvPr/>
            </p:nvSpPr>
            <p:spPr>
              <a:xfrm>
                <a:off x="4762841" y="4005943"/>
                <a:ext cx="185048" cy="185048"/>
              </a:xfrm>
              <a:prstGeom prst="ellipse">
                <a:avLst/>
              </a:prstGeom>
              <a:grpFill/>
              <a:ln w="25400" cap="flat" cmpd="sng" algn="ctr">
                <a:solidFill>
                  <a:srgbClr val="6699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a:ea typeface="+mn-ea"/>
                  <a:cs typeface="+mn-cs"/>
                </a:endParaRPr>
              </a:p>
            </p:txBody>
          </p:sp>
          <p:sp>
            <p:nvSpPr>
              <p:cNvPr id="87" name="Oval 86"/>
              <p:cNvSpPr/>
              <p:nvPr/>
            </p:nvSpPr>
            <p:spPr>
              <a:xfrm>
                <a:off x="4681457" y="3240314"/>
                <a:ext cx="348343" cy="348343"/>
              </a:xfrm>
              <a:prstGeom prst="ellipse">
                <a:avLst/>
              </a:prstGeom>
              <a:grpFill/>
              <a:ln w="25400" cap="flat" cmpd="sng" algn="ctr">
                <a:solidFill>
                  <a:srgbClr val="6699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1873124964"/>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Meter Data is Available Faster</a:t>
            </a:r>
            <a:endParaRPr lang="en-US" dirty="0"/>
          </a:p>
        </p:txBody>
      </p:sp>
      <p:sp>
        <p:nvSpPr>
          <p:cNvPr id="7" name="Content Placeholder 6"/>
          <p:cNvSpPr>
            <a:spLocks noGrp="1"/>
          </p:cNvSpPr>
          <p:nvPr>
            <p:ph idx="1"/>
          </p:nvPr>
        </p:nvSpPr>
        <p:spPr/>
        <p:txBody>
          <a:bodyPr/>
          <a:lstStyle/>
          <a:p>
            <a:r>
              <a:rPr lang="en-US" dirty="0" smtClean="0"/>
              <a:t>Faster Execution of Retail Market Processes</a:t>
            </a:r>
          </a:p>
        </p:txBody>
      </p:sp>
      <p:graphicFrame>
        <p:nvGraphicFramePr>
          <p:cNvPr id="32" name="Content Placeholder 4"/>
          <p:cNvGraphicFramePr>
            <a:graphicFrameLocks/>
          </p:cNvGraphicFramePr>
          <p:nvPr>
            <p:extLst/>
          </p:nvPr>
        </p:nvGraphicFramePr>
        <p:xfrm>
          <a:off x="228600" y="2209800"/>
          <a:ext cx="8686800" cy="3856038"/>
        </p:xfrm>
        <a:graphic>
          <a:graphicData uri="http://schemas.openxmlformats.org/drawingml/2006/table">
            <a:tbl>
              <a:tblPr firstRow="1" bandRow="1">
                <a:tableStyleId>{5C22544A-7EE6-4342-B048-85BDC9FD1C3A}</a:tableStyleId>
              </a:tblPr>
              <a:tblGrid>
                <a:gridCol w="2796605"/>
                <a:gridCol w="1775395"/>
                <a:gridCol w="1823775"/>
                <a:gridCol w="2291025"/>
              </a:tblGrid>
              <a:tr h="365759">
                <a:tc>
                  <a:txBody>
                    <a:bodyPr/>
                    <a:lstStyle/>
                    <a:p>
                      <a:pPr algn="ctr"/>
                      <a:r>
                        <a:rPr lang="en-US" sz="1800" u="sng" dirty="0" smtClean="0"/>
                        <a:t>Enrollment type</a:t>
                      </a:r>
                    </a:p>
                    <a:p>
                      <a:pPr algn="ctr"/>
                      <a:r>
                        <a:rPr lang="en-US" sz="1800" b="0" u="none" dirty="0" smtClean="0"/>
                        <a:t>Initiating Transaction</a:t>
                      </a:r>
                      <a:endParaRPr lang="en-US" sz="1800" b="0" u="none" dirty="0"/>
                    </a:p>
                  </a:txBody>
                  <a:tcPr marL="92249" marR="92249" marT="45705" marB="45705"/>
                </a:tc>
                <a:tc>
                  <a:txBody>
                    <a:bodyPr/>
                    <a:lstStyle/>
                    <a:p>
                      <a:pPr algn="ctr"/>
                      <a:r>
                        <a:rPr lang="en-US" sz="1800" u="sng" dirty="0" smtClean="0"/>
                        <a:t>AMS Remote</a:t>
                      </a:r>
                    </a:p>
                    <a:p>
                      <a:pPr algn="ctr"/>
                      <a:r>
                        <a:rPr lang="en-US" sz="1800" u="none" dirty="0" smtClean="0"/>
                        <a:t>(AMSR)</a:t>
                      </a:r>
                      <a:endParaRPr lang="en-US" sz="1800" u="none" dirty="0"/>
                    </a:p>
                  </a:txBody>
                  <a:tcPr marL="92249" marR="92249" marT="45705" marB="45705"/>
                </a:tc>
                <a:tc>
                  <a:txBody>
                    <a:bodyPr/>
                    <a:lstStyle/>
                    <a:p>
                      <a:pPr algn="ctr"/>
                      <a:r>
                        <a:rPr lang="en-US" sz="1800" u="sng" dirty="0" smtClean="0"/>
                        <a:t>AMS Manual</a:t>
                      </a:r>
                    </a:p>
                    <a:p>
                      <a:pPr algn="ctr"/>
                      <a:r>
                        <a:rPr lang="en-US" sz="1800" u="none" dirty="0" smtClean="0"/>
                        <a:t>(AMSM)</a:t>
                      </a:r>
                      <a:endParaRPr lang="en-US" sz="1800" u="none" dirty="0"/>
                    </a:p>
                  </a:txBody>
                  <a:tcPr marL="92249" marR="92249" marT="45705" marB="45705"/>
                </a:tc>
                <a:tc>
                  <a:txBody>
                    <a:bodyPr/>
                    <a:lstStyle/>
                    <a:p>
                      <a:pPr algn="ctr"/>
                      <a:r>
                        <a:rPr lang="en-US" sz="1800" u="sng" dirty="0" smtClean="0"/>
                        <a:t>Non-AMS</a:t>
                      </a:r>
                      <a:endParaRPr lang="en-US" sz="1800" u="sng" dirty="0"/>
                    </a:p>
                  </a:txBody>
                  <a:tcPr marL="92249" marR="92249" marT="45705" marB="45705"/>
                </a:tc>
              </a:tr>
              <a:tr h="777588">
                <a:tc>
                  <a:txBody>
                    <a:bodyPr/>
                    <a:lstStyle/>
                    <a:p>
                      <a:pPr algn="ctr"/>
                      <a:r>
                        <a:rPr lang="en-US" sz="1800" b="1" dirty="0" smtClean="0"/>
                        <a:t>Move-In</a:t>
                      </a:r>
                    </a:p>
                    <a:p>
                      <a:pPr algn="ctr"/>
                      <a:r>
                        <a:rPr lang="en-US" sz="1800" dirty="0" smtClean="0"/>
                        <a:t>814_16</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45705" marB="45705" anchor="ctr"/>
                </a:tc>
              </a:tr>
              <a:tr h="762000">
                <a:tc>
                  <a:txBody>
                    <a:bodyPr/>
                    <a:lstStyle/>
                    <a:p>
                      <a:pPr algn="ctr"/>
                      <a:r>
                        <a:rPr lang="en-US" sz="1800" b="1" dirty="0" smtClean="0"/>
                        <a:t>Standard Switch</a:t>
                      </a:r>
                    </a:p>
                    <a:p>
                      <a:pPr algn="ctr"/>
                      <a:r>
                        <a:rPr lang="en-US" sz="1800" dirty="0" smtClean="0"/>
                        <a:t>814_01</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Within Next 4 Business Days</a:t>
                      </a:r>
                    </a:p>
                  </a:txBody>
                  <a:tcPr marL="92249" marR="92249" marT="45705" marB="45705" anchor="ctr"/>
                </a:tc>
              </a:tr>
              <a:tr h="838200">
                <a:tc>
                  <a:txBody>
                    <a:bodyPr/>
                    <a:lstStyle/>
                    <a:p>
                      <a:pPr algn="ctr"/>
                      <a:r>
                        <a:rPr lang="en-US" sz="1800" b="1" dirty="0" smtClean="0"/>
                        <a:t>Self Selected Switch</a:t>
                      </a:r>
                    </a:p>
                    <a:p>
                      <a:pPr algn="ctr"/>
                      <a:r>
                        <a:rPr lang="en-US" sz="1800" dirty="0" smtClean="0"/>
                        <a:t>814-01</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algn="ctr"/>
                      <a:r>
                        <a:rPr lang="en-US" sz="1800" dirty="0" smtClean="0"/>
                        <a:t>Same</a:t>
                      </a:r>
                      <a:r>
                        <a:rPr lang="en-US" sz="1800" baseline="0" dirty="0" smtClean="0"/>
                        <a:t> Day</a:t>
                      </a:r>
                      <a:endParaRPr lang="en-US" sz="1800" dirty="0"/>
                    </a:p>
                  </a:txBody>
                  <a:tcPr marL="92249" marR="92249" marT="45705" marB="45705" anchor="ctr"/>
                </a:tc>
                <a:tc>
                  <a:txBody>
                    <a:bodyPr/>
                    <a:lstStyle/>
                    <a:p>
                      <a:pPr algn="ctr"/>
                      <a:r>
                        <a:rPr lang="en-US" sz="1800" dirty="0" smtClean="0"/>
                        <a:t>At Least 2 Business Days</a:t>
                      </a:r>
                      <a:endParaRPr lang="en-US" sz="1800" dirty="0"/>
                    </a:p>
                  </a:txBody>
                  <a:tcPr marL="92249" marR="92249" marT="45705" marB="45705" anchor="ctr"/>
                </a:tc>
              </a:tr>
              <a:tr h="838200">
                <a:tc>
                  <a:txBody>
                    <a:bodyPr/>
                    <a:lstStyle/>
                    <a:p>
                      <a:pPr algn="ctr"/>
                      <a:r>
                        <a:rPr lang="en-US" sz="1800" b="1" dirty="0" smtClean="0"/>
                        <a:t>Move-Out</a:t>
                      </a:r>
                    </a:p>
                    <a:p>
                      <a:pPr algn="ctr"/>
                      <a:r>
                        <a:rPr lang="en-US" sz="1800" dirty="0" smtClean="0"/>
                        <a:t>814_24</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45705" marB="45705" anchor="ctr"/>
                </a:tc>
              </a:tr>
            </a:tbl>
          </a:graphicData>
        </a:graphic>
      </p:graphicFrame>
    </p:spTree>
    <p:extLst>
      <p:ext uri="{BB962C8B-B14F-4D97-AF65-F5344CB8AC3E}">
        <p14:creationId xmlns:p14="http://schemas.microsoft.com/office/powerpoint/2010/main" val="1482051308"/>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Greater Visibility of Data</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093" y="3324225"/>
            <a:ext cx="2476500" cy="66675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9417" y="4856570"/>
            <a:ext cx="1279101" cy="126204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693" y="4648199"/>
            <a:ext cx="1190754" cy="1553361"/>
          </a:xfrm>
          <a:prstGeom prst="rect">
            <a:avLst/>
          </a:prstGeom>
        </p:spPr>
      </p:pic>
      <p:sp>
        <p:nvSpPr>
          <p:cNvPr id="41" name="Bent Arrow 40"/>
          <p:cNvSpPr/>
          <p:nvPr/>
        </p:nvSpPr>
        <p:spPr>
          <a:xfrm rot="16200000">
            <a:off x="4968554" y="3108648"/>
            <a:ext cx="1524000" cy="3383904"/>
          </a:xfrm>
          <a:prstGeom prst="bentArrow">
            <a:avLst>
              <a:gd name="adj1" fmla="val 7339"/>
              <a:gd name="adj2" fmla="val 9020"/>
              <a:gd name="adj3" fmla="val 12879"/>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1196" y="4572001"/>
            <a:ext cx="1361129" cy="1718984"/>
          </a:xfrm>
          <a:prstGeom prst="rect">
            <a:avLst/>
          </a:prstGeom>
        </p:spPr>
      </p:pic>
      <p:sp>
        <p:nvSpPr>
          <p:cNvPr id="46" name="Bent Arrow 45"/>
          <p:cNvSpPr/>
          <p:nvPr/>
        </p:nvSpPr>
        <p:spPr>
          <a:xfrm>
            <a:off x="4095430" y="2175072"/>
            <a:ext cx="2000569" cy="1066211"/>
          </a:xfrm>
          <a:prstGeom prst="bentArrow">
            <a:avLst>
              <a:gd name="adj1" fmla="val 9905"/>
              <a:gd name="adj2" fmla="val 11061"/>
              <a:gd name="adj3" fmla="val 14564"/>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Bent Arrow 48"/>
          <p:cNvSpPr/>
          <p:nvPr/>
        </p:nvSpPr>
        <p:spPr>
          <a:xfrm rot="16200000" flipH="1">
            <a:off x="1426983" y="3146089"/>
            <a:ext cx="948495" cy="1903330"/>
          </a:xfrm>
          <a:prstGeom prst="bentArrow">
            <a:avLst>
              <a:gd name="adj1" fmla="val 11118"/>
              <a:gd name="adj2" fmla="val 13028"/>
              <a:gd name="adj3" fmla="val 16814"/>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ectangle 49"/>
          <p:cNvSpPr/>
          <p:nvPr/>
        </p:nvSpPr>
        <p:spPr>
          <a:xfrm>
            <a:off x="7256027" y="4201896"/>
            <a:ext cx="1805880" cy="646331"/>
          </a:xfrm>
          <a:prstGeom prst="rect">
            <a:avLst/>
          </a:prstGeom>
        </p:spPr>
        <p:txBody>
          <a:bodyPr wrap="square">
            <a:spAutoFit/>
          </a:bodyPr>
          <a:lstStyle/>
          <a:p>
            <a:pPr algn="ctr" fontAlgn="auto">
              <a:spcBef>
                <a:spcPts val="0"/>
              </a:spcBef>
              <a:spcAft>
                <a:spcPts val="0"/>
              </a:spcAft>
              <a:defRPr/>
            </a:pPr>
            <a:r>
              <a:rPr lang="en-US" i="1" dirty="0" smtClean="0"/>
              <a:t>Transmitted</a:t>
            </a:r>
            <a:br>
              <a:rPr lang="en-US" i="1" dirty="0" smtClean="0"/>
            </a:br>
            <a:r>
              <a:rPr lang="en-US" i="1" dirty="0" smtClean="0"/>
              <a:t>periodically</a:t>
            </a:r>
            <a:endParaRPr lang="en-US" i="1" dirty="0"/>
          </a:p>
        </p:txBody>
      </p:sp>
      <p:sp>
        <p:nvSpPr>
          <p:cNvPr id="51" name="Rectangle 50"/>
          <p:cNvSpPr/>
          <p:nvPr/>
        </p:nvSpPr>
        <p:spPr>
          <a:xfrm>
            <a:off x="4229517" y="4402137"/>
            <a:ext cx="1208101" cy="923330"/>
          </a:xfrm>
          <a:prstGeom prst="rect">
            <a:avLst/>
          </a:prstGeom>
        </p:spPr>
        <p:txBody>
          <a:bodyPr wrap="square">
            <a:spAutoFit/>
          </a:bodyPr>
          <a:lstStyle/>
          <a:p>
            <a:pPr algn="ctr" fontAlgn="auto">
              <a:spcBef>
                <a:spcPts val="0"/>
              </a:spcBef>
              <a:spcAft>
                <a:spcPts val="0"/>
              </a:spcAft>
              <a:defRPr/>
            </a:pPr>
            <a:r>
              <a:rPr lang="en-US" i="1" dirty="0" smtClean="0"/>
              <a:t>Uploaded</a:t>
            </a:r>
            <a:br>
              <a:rPr lang="en-US" i="1" dirty="0" smtClean="0"/>
            </a:br>
            <a:r>
              <a:rPr lang="en-US" i="1" dirty="0" smtClean="0"/>
              <a:t>After Midnight</a:t>
            </a:r>
            <a:endParaRPr lang="en-US" i="1" dirty="0"/>
          </a:p>
        </p:txBody>
      </p:sp>
      <p:sp>
        <p:nvSpPr>
          <p:cNvPr id="52" name="Rectangle 51"/>
          <p:cNvSpPr/>
          <p:nvPr/>
        </p:nvSpPr>
        <p:spPr>
          <a:xfrm>
            <a:off x="1133943" y="3762306"/>
            <a:ext cx="1208101" cy="923330"/>
          </a:xfrm>
          <a:prstGeom prst="rect">
            <a:avLst/>
          </a:prstGeom>
        </p:spPr>
        <p:txBody>
          <a:bodyPr wrap="square">
            <a:spAutoFit/>
          </a:bodyPr>
          <a:lstStyle/>
          <a:p>
            <a:pPr fontAlgn="auto">
              <a:spcBef>
                <a:spcPts val="0"/>
              </a:spcBef>
              <a:spcAft>
                <a:spcPts val="0"/>
              </a:spcAft>
              <a:defRPr/>
            </a:pPr>
            <a:r>
              <a:rPr lang="en-US" i="1" dirty="0" smtClean="0"/>
              <a:t>Available</a:t>
            </a:r>
            <a:r>
              <a:rPr lang="en-US" i="1" dirty="0"/>
              <a:t/>
            </a:r>
            <a:br>
              <a:rPr lang="en-US" i="1" dirty="0"/>
            </a:br>
            <a:r>
              <a:rPr lang="en-US" i="1" dirty="0"/>
              <a:t>Next</a:t>
            </a:r>
          </a:p>
          <a:p>
            <a:pPr fontAlgn="auto">
              <a:spcBef>
                <a:spcPts val="0"/>
              </a:spcBef>
              <a:spcAft>
                <a:spcPts val="0"/>
              </a:spcAft>
              <a:defRPr/>
            </a:pPr>
            <a:r>
              <a:rPr lang="en-US" i="1" dirty="0"/>
              <a:t>Afternoon</a:t>
            </a:r>
          </a:p>
        </p:txBody>
      </p:sp>
      <p:sp>
        <p:nvSpPr>
          <p:cNvPr id="53" name="Rectangle 52"/>
          <p:cNvSpPr/>
          <p:nvPr/>
        </p:nvSpPr>
        <p:spPr>
          <a:xfrm>
            <a:off x="4262789" y="2373094"/>
            <a:ext cx="1208101" cy="923330"/>
          </a:xfrm>
          <a:prstGeom prst="rect">
            <a:avLst/>
          </a:prstGeom>
        </p:spPr>
        <p:txBody>
          <a:bodyPr wrap="square">
            <a:spAutoFit/>
          </a:bodyPr>
          <a:lstStyle/>
          <a:p>
            <a:pPr fontAlgn="auto">
              <a:spcBef>
                <a:spcPts val="0"/>
              </a:spcBef>
              <a:spcAft>
                <a:spcPts val="0"/>
              </a:spcAft>
              <a:defRPr/>
            </a:pPr>
            <a:r>
              <a:rPr lang="en-US" i="1" dirty="0" smtClean="0"/>
              <a:t>Available</a:t>
            </a:r>
            <a:br>
              <a:rPr lang="en-US" i="1" dirty="0" smtClean="0"/>
            </a:br>
            <a:r>
              <a:rPr lang="en-US" i="1" dirty="0" smtClean="0"/>
              <a:t>Next</a:t>
            </a:r>
          </a:p>
          <a:p>
            <a:pPr fontAlgn="auto">
              <a:spcBef>
                <a:spcPts val="0"/>
              </a:spcBef>
              <a:spcAft>
                <a:spcPts val="0"/>
              </a:spcAft>
              <a:defRPr/>
            </a:pPr>
            <a:r>
              <a:rPr lang="en-US" i="1" dirty="0" smtClean="0"/>
              <a:t>Afternoon</a:t>
            </a:r>
            <a:endParaRPr lang="en-US" i="1" dirty="0"/>
          </a:p>
        </p:txBody>
      </p:sp>
      <p:grpSp>
        <p:nvGrpSpPr>
          <p:cNvPr id="43" name="Group 42"/>
          <p:cNvGrpSpPr/>
          <p:nvPr/>
        </p:nvGrpSpPr>
        <p:grpSpPr>
          <a:xfrm>
            <a:off x="6172200" y="1496142"/>
            <a:ext cx="2694434" cy="1842480"/>
            <a:chOff x="6172200" y="1496142"/>
            <a:chExt cx="2694434" cy="1842480"/>
          </a:xfrm>
        </p:grpSpPr>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200" y="1496142"/>
              <a:ext cx="2694434" cy="1842480"/>
            </a:xfrm>
            <a:prstGeom prst="rect">
              <a:avLst/>
            </a:prstGeom>
          </p:spPr>
        </p:pic>
        <p:sp>
          <p:nvSpPr>
            <p:cNvPr id="42" name="TextBox 41"/>
            <p:cNvSpPr txBox="1"/>
            <p:nvPr/>
          </p:nvSpPr>
          <p:spPr>
            <a:xfrm>
              <a:off x="7338849" y="2891287"/>
              <a:ext cx="1376012" cy="400110"/>
            </a:xfrm>
            <a:prstGeom prst="rect">
              <a:avLst/>
            </a:prstGeom>
            <a:noFill/>
          </p:spPr>
          <p:txBody>
            <a:bodyPr wrap="square" rtlCol="0">
              <a:spAutoFit/>
            </a:bodyPr>
            <a:lstStyle/>
            <a:p>
              <a:pPr algn="ctr"/>
              <a:r>
                <a:rPr lang="en-US" sz="2000" dirty="0" smtClean="0"/>
                <a:t>Customer</a:t>
              </a:r>
              <a:endParaRPr lang="en-US" sz="2000" dirty="0"/>
            </a:p>
          </p:txBody>
        </p:sp>
      </p:grpSp>
    </p:spTree>
    <p:extLst>
      <p:ext uri="{BB962C8B-B14F-4D97-AF65-F5344CB8AC3E}">
        <p14:creationId xmlns:p14="http://schemas.microsoft.com/office/powerpoint/2010/main" val="303074164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Vertically Integrated </a:t>
            </a:r>
            <a:r>
              <a:rPr lang="en-US" dirty="0" smtClean="0"/>
              <a:t>Utilities</a:t>
            </a:r>
            <a:endParaRPr lang="en-US" dirty="0"/>
          </a:p>
        </p:txBody>
      </p:sp>
      <p:sp>
        <p:nvSpPr>
          <p:cNvPr id="6" name="Rounded Rectangle 5"/>
          <p:cNvSpPr/>
          <p:nvPr/>
        </p:nvSpPr>
        <p:spPr>
          <a:xfrm>
            <a:off x="2971800" y="22098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Generation</a:t>
            </a:r>
            <a:endParaRPr lang="en-US" dirty="0">
              <a:solidFill>
                <a:prstClr val="white"/>
              </a:solidFill>
            </a:endParaRPr>
          </a:p>
        </p:txBody>
      </p:sp>
      <p:sp>
        <p:nvSpPr>
          <p:cNvPr id="7" name="Rounded Rectangle 6"/>
          <p:cNvSpPr/>
          <p:nvPr/>
        </p:nvSpPr>
        <p:spPr>
          <a:xfrm>
            <a:off x="2971800" y="32004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Transmission</a:t>
            </a:r>
            <a:endParaRPr lang="en-US" dirty="0">
              <a:solidFill>
                <a:prstClr val="white"/>
              </a:solidFill>
            </a:endParaRPr>
          </a:p>
        </p:txBody>
      </p:sp>
      <p:sp>
        <p:nvSpPr>
          <p:cNvPr id="8" name="Rounded Rectangle 7"/>
          <p:cNvSpPr/>
          <p:nvPr/>
        </p:nvSpPr>
        <p:spPr>
          <a:xfrm>
            <a:off x="2971800" y="41910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Distribution</a:t>
            </a:r>
            <a:endParaRPr lang="en-US" dirty="0">
              <a:solidFill>
                <a:prstClr val="white"/>
              </a:solidFill>
            </a:endParaRPr>
          </a:p>
        </p:txBody>
      </p:sp>
      <p:sp>
        <p:nvSpPr>
          <p:cNvPr id="10" name="Rounded Rectangle 9"/>
          <p:cNvSpPr/>
          <p:nvPr/>
        </p:nvSpPr>
        <p:spPr>
          <a:xfrm>
            <a:off x="5257800" y="2114932"/>
            <a:ext cx="1355092" cy="7239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System Operations</a:t>
            </a:r>
          </a:p>
        </p:txBody>
      </p:sp>
      <p:sp>
        <p:nvSpPr>
          <p:cNvPr id="11" name="Rounded Rectangle 10"/>
          <p:cNvSpPr/>
          <p:nvPr/>
        </p:nvSpPr>
        <p:spPr>
          <a:xfrm>
            <a:off x="2667000" y="1828800"/>
            <a:ext cx="4250692" cy="3124200"/>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Arrow Connector 12"/>
          <p:cNvCxnSpPr>
            <a:stCxn id="10" idx="1"/>
            <a:endCxn id="6" idx="3"/>
          </p:cNvCxnSpPr>
          <p:nvPr/>
        </p:nvCxnSpPr>
        <p:spPr>
          <a:xfrm flipH="1" flipV="1">
            <a:off x="4724400" y="2476500"/>
            <a:ext cx="533400" cy="382"/>
          </a:xfrm>
          <a:prstGeom prst="straightConnector1">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2"/>
            <a:endCxn id="7" idx="0"/>
          </p:cNvCxnSpPr>
          <p:nvPr/>
        </p:nvCxnSpPr>
        <p:spPr>
          <a:xfrm>
            <a:off x="3848100" y="2743200"/>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2"/>
            <a:endCxn id="8" idx="0"/>
          </p:cNvCxnSpPr>
          <p:nvPr/>
        </p:nvCxnSpPr>
        <p:spPr>
          <a:xfrm>
            <a:off x="3848100" y="3733800"/>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971800" y="5543550"/>
            <a:ext cx="1752600" cy="533400"/>
          </a:xfrm>
          <a:prstGeom prst="round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Customers</a:t>
            </a:r>
          </a:p>
        </p:txBody>
      </p:sp>
      <p:cxnSp>
        <p:nvCxnSpPr>
          <p:cNvPr id="23" name="Straight Arrow Connector 22"/>
          <p:cNvCxnSpPr>
            <a:stCxn id="8" idx="2"/>
            <a:endCxn id="21" idx="0"/>
          </p:cNvCxnSpPr>
          <p:nvPr/>
        </p:nvCxnSpPr>
        <p:spPr>
          <a:xfrm>
            <a:off x="3848100" y="4724400"/>
            <a:ext cx="0" cy="8191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713890" y="3673366"/>
            <a:ext cx="1219200" cy="461665"/>
          </a:xfrm>
          <a:prstGeom prst="rect">
            <a:avLst/>
          </a:prstGeom>
          <a:noFill/>
        </p:spPr>
        <p:txBody>
          <a:bodyPr wrap="square" rtlCol="0">
            <a:spAutoFit/>
          </a:bodyPr>
          <a:lstStyle/>
          <a:p>
            <a:pPr algn="ctr"/>
            <a:r>
              <a:rPr lang="en-US" sz="2400" u="sng" dirty="0" smtClean="0">
                <a:solidFill>
                  <a:srgbClr val="2A507E"/>
                </a:solidFill>
              </a:rPr>
              <a:t>Utility </a:t>
            </a:r>
            <a:endParaRPr lang="en-US" sz="2400" u="sng" dirty="0">
              <a:solidFill>
                <a:srgbClr val="2A507E"/>
              </a:solidFill>
            </a:endParaRPr>
          </a:p>
        </p:txBody>
      </p:sp>
      <p:cxnSp>
        <p:nvCxnSpPr>
          <p:cNvPr id="52" name="Elbow Connector 51"/>
          <p:cNvCxnSpPr>
            <a:stCxn id="10" idx="2"/>
            <a:endCxn id="7" idx="3"/>
          </p:cNvCxnSpPr>
          <p:nvPr/>
        </p:nvCxnSpPr>
        <p:spPr>
          <a:xfrm rot="5400000">
            <a:off x="5015739" y="2547493"/>
            <a:ext cx="628268" cy="1210946"/>
          </a:xfrm>
          <a:prstGeom prst="bentConnector2">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010400" y="5334000"/>
            <a:ext cx="1981200" cy="307777"/>
          </a:xfrm>
          <a:prstGeom prst="rect">
            <a:avLst/>
          </a:prstGeom>
          <a:noFill/>
        </p:spPr>
        <p:txBody>
          <a:bodyPr wrap="square" rtlCol="0">
            <a:spAutoFit/>
          </a:bodyPr>
          <a:lstStyle/>
          <a:p>
            <a:r>
              <a:rPr lang="en-US" sz="1400" dirty="0" smtClean="0">
                <a:solidFill>
                  <a:prstClr val="black"/>
                </a:solidFill>
              </a:rPr>
              <a:t>Physical Power Flow</a:t>
            </a:r>
            <a:endParaRPr lang="en-US" sz="1400" dirty="0">
              <a:solidFill>
                <a:prstClr val="black"/>
              </a:solidFill>
            </a:endParaRPr>
          </a:p>
        </p:txBody>
      </p:sp>
      <p:sp>
        <p:nvSpPr>
          <p:cNvPr id="54" name="TextBox 53"/>
          <p:cNvSpPr txBox="1"/>
          <p:nvPr/>
        </p:nvSpPr>
        <p:spPr>
          <a:xfrm>
            <a:off x="7010400" y="5656361"/>
            <a:ext cx="1981200" cy="307777"/>
          </a:xfrm>
          <a:prstGeom prst="rect">
            <a:avLst/>
          </a:prstGeom>
          <a:noFill/>
        </p:spPr>
        <p:txBody>
          <a:bodyPr wrap="square" rtlCol="0">
            <a:spAutoFit/>
          </a:bodyPr>
          <a:lstStyle/>
          <a:p>
            <a:r>
              <a:rPr lang="en-US" sz="1400" dirty="0" smtClean="0">
                <a:solidFill>
                  <a:prstClr val="black"/>
                </a:solidFill>
              </a:rPr>
              <a:t>Scheduling and Dispatch</a:t>
            </a:r>
            <a:endParaRPr lang="en-US" sz="1400" dirty="0">
              <a:solidFill>
                <a:prstClr val="black"/>
              </a:solidFill>
            </a:endParaRPr>
          </a:p>
        </p:txBody>
      </p:sp>
      <p:cxnSp>
        <p:nvCxnSpPr>
          <p:cNvPr id="57" name="Straight Arrow Connector 56"/>
          <p:cNvCxnSpPr>
            <a:stCxn id="53" idx="1"/>
          </p:cNvCxnSpPr>
          <p:nvPr/>
        </p:nvCxnSpPr>
        <p:spPr>
          <a:xfrm flipH="1" flipV="1">
            <a:off x="6542690" y="5486400"/>
            <a:ext cx="467710" cy="14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54" idx="1"/>
          </p:cNvCxnSpPr>
          <p:nvPr/>
        </p:nvCxnSpPr>
        <p:spPr>
          <a:xfrm flipH="1">
            <a:off x="6553200" y="5810250"/>
            <a:ext cx="457200" cy="0"/>
          </a:xfrm>
          <a:prstGeom prst="straightConnector1">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7315200" y="1973580"/>
            <a:ext cx="1477645" cy="1005840"/>
          </a:xfrm>
          <a:prstGeom prst="round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Reliability Coordinator</a:t>
            </a:r>
          </a:p>
          <a:p>
            <a:pPr algn="ctr"/>
            <a:r>
              <a:rPr lang="en-US" dirty="0" smtClean="0">
                <a:solidFill>
                  <a:prstClr val="white"/>
                </a:solidFill>
              </a:rPr>
              <a:t>(ERCOT)</a:t>
            </a:r>
            <a:endParaRPr lang="en-US" dirty="0">
              <a:solidFill>
                <a:prstClr val="white"/>
              </a:solidFill>
            </a:endParaRPr>
          </a:p>
        </p:txBody>
      </p:sp>
    </p:spTree>
    <p:extLst>
      <p:ext uri="{BB962C8B-B14F-4D97-AF65-F5344CB8AC3E}">
        <p14:creationId xmlns:p14="http://schemas.microsoft.com/office/powerpoint/2010/main" val="1060965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More Opportunities</a:t>
            </a:r>
            <a:endParaRPr lang="en-US" dirty="0"/>
          </a:p>
        </p:txBody>
      </p:sp>
      <p:sp>
        <p:nvSpPr>
          <p:cNvPr id="21" name="Text Placeholder 20"/>
          <p:cNvSpPr>
            <a:spLocks noGrp="1"/>
          </p:cNvSpPr>
          <p:nvPr>
            <p:ph idx="1"/>
          </p:nvPr>
        </p:nvSpPr>
        <p:spPr/>
        <p:txBody>
          <a:bodyPr/>
          <a:lstStyle/>
          <a:p>
            <a:r>
              <a:rPr lang="en-US" dirty="0" smtClean="0"/>
              <a:t>Advanced </a:t>
            </a:r>
            <a:r>
              <a:rPr lang="en-US" dirty="0"/>
              <a:t>Meter t</a:t>
            </a:r>
            <a:r>
              <a:rPr lang="en-US" dirty="0" smtClean="0"/>
              <a:t>echnology offers the promise of new Retail products</a:t>
            </a:r>
          </a:p>
          <a:p>
            <a:pPr lvl="1"/>
            <a:r>
              <a:rPr lang="en-US" dirty="0" smtClean="0"/>
              <a:t>Prepay</a:t>
            </a:r>
          </a:p>
          <a:p>
            <a:pPr lvl="1"/>
            <a:r>
              <a:rPr lang="en-US" dirty="0" smtClean="0"/>
              <a:t>Demand Response</a:t>
            </a:r>
          </a:p>
          <a:p>
            <a:pPr lvl="1"/>
            <a:r>
              <a:rPr lang="en-US" dirty="0" smtClean="0"/>
              <a:t>Time-of-Use Rate offerings</a:t>
            </a:r>
          </a:p>
          <a:p>
            <a:pPr lvl="1"/>
            <a:endParaRPr lang="en-US" dirty="0"/>
          </a:p>
          <a:p>
            <a:endParaRPr lang="en-US" i="1" dirty="0" smtClean="0"/>
          </a:p>
          <a:p>
            <a:endParaRPr lang="en-US" i="1" dirty="0"/>
          </a:p>
          <a:p>
            <a:endParaRPr lang="en-US" dirty="0"/>
          </a:p>
        </p:txBody>
      </p:sp>
      <p:cxnSp>
        <p:nvCxnSpPr>
          <p:cNvPr id="12" name="Straight Arrow Connector 11"/>
          <p:cNvCxnSpPr>
            <a:endCxn id="20" idx="2"/>
          </p:cNvCxnSpPr>
          <p:nvPr/>
        </p:nvCxnSpPr>
        <p:spPr>
          <a:xfrm flipV="1">
            <a:off x="6796088" y="4470921"/>
            <a:ext cx="0" cy="1054552"/>
          </a:xfrm>
          <a:prstGeom prst="straightConnector1">
            <a:avLst/>
          </a:prstGeom>
          <a:ln w="2857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0" idx="0"/>
          </p:cNvCxnSpPr>
          <p:nvPr/>
        </p:nvCxnSpPr>
        <p:spPr>
          <a:xfrm flipV="1">
            <a:off x="6796088" y="2933111"/>
            <a:ext cx="0" cy="876889"/>
          </a:xfrm>
          <a:prstGeom prst="straightConnector1">
            <a:avLst/>
          </a:prstGeom>
          <a:ln w="2857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131874" y="2272189"/>
            <a:ext cx="3328428"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Qualified Scheduling Entity (QSE)</a:t>
            </a:r>
            <a:endParaRPr lang="en-US" dirty="0">
              <a:solidFill>
                <a:prstClr val="white"/>
              </a:solidFill>
            </a:endParaRPr>
          </a:p>
        </p:txBody>
      </p:sp>
      <p:cxnSp>
        <p:nvCxnSpPr>
          <p:cNvPr id="15" name="Straight Arrow Connector 14"/>
          <p:cNvCxnSpPr/>
          <p:nvPr/>
        </p:nvCxnSpPr>
        <p:spPr>
          <a:xfrm flipV="1">
            <a:off x="5593822" y="4470921"/>
            <a:ext cx="0" cy="1054552"/>
          </a:xfrm>
          <a:prstGeom prst="straightConnector1">
            <a:avLst/>
          </a:prstGeom>
          <a:ln w="2857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001112" y="4470921"/>
            <a:ext cx="0" cy="1054552"/>
          </a:xfrm>
          <a:prstGeom prst="straightConnector1">
            <a:avLst/>
          </a:prstGeom>
          <a:ln w="2857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7" name="Picture 45" descr="house.png"/>
          <p:cNvPicPr>
            <a:picLocks noChangeAspect="1"/>
          </p:cNvPicPr>
          <p:nvPr/>
        </p:nvPicPr>
        <p:blipFill>
          <a:blip r:embed="rId3" cstate="print"/>
          <a:srcRect/>
          <a:stretch>
            <a:fillRect/>
          </a:stretch>
        </p:blipFill>
        <p:spPr bwMode="auto">
          <a:xfrm>
            <a:off x="5140850" y="5525406"/>
            <a:ext cx="904875" cy="750888"/>
          </a:xfrm>
          <a:prstGeom prst="rect">
            <a:avLst/>
          </a:prstGeom>
          <a:noFill/>
          <a:ln w="9525">
            <a:noFill/>
            <a:miter lim="800000"/>
            <a:headEnd/>
            <a:tailEnd/>
          </a:ln>
        </p:spPr>
      </p:pic>
      <p:pic>
        <p:nvPicPr>
          <p:cNvPr id="18" name="Picture 45" descr="house.png"/>
          <p:cNvPicPr>
            <a:picLocks noChangeAspect="1"/>
          </p:cNvPicPr>
          <p:nvPr/>
        </p:nvPicPr>
        <p:blipFill>
          <a:blip r:embed="rId3" cstate="print"/>
          <a:srcRect/>
          <a:stretch>
            <a:fillRect/>
          </a:stretch>
        </p:blipFill>
        <p:spPr bwMode="auto">
          <a:xfrm>
            <a:off x="6343649" y="5525406"/>
            <a:ext cx="904875" cy="750888"/>
          </a:xfrm>
          <a:prstGeom prst="rect">
            <a:avLst/>
          </a:prstGeom>
          <a:noFill/>
          <a:ln w="9525">
            <a:noFill/>
            <a:miter lim="800000"/>
            <a:headEnd/>
            <a:tailEnd/>
          </a:ln>
        </p:spPr>
      </p:pic>
      <p:pic>
        <p:nvPicPr>
          <p:cNvPr id="19" name="Picture 45" descr="house.png"/>
          <p:cNvPicPr>
            <a:picLocks noChangeAspect="1"/>
          </p:cNvPicPr>
          <p:nvPr/>
        </p:nvPicPr>
        <p:blipFill>
          <a:blip r:embed="rId3" cstate="print"/>
          <a:srcRect/>
          <a:stretch>
            <a:fillRect/>
          </a:stretch>
        </p:blipFill>
        <p:spPr bwMode="auto">
          <a:xfrm>
            <a:off x="7552109" y="5525406"/>
            <a:ext cx="904875" cy="750888"/>
          </a:xfrm>
          <a:prstGeom prst="rect">
            <a:avLst/>
          </a:prstGeom>
          <a:noFill/>
          <a:ln w="9525">
            <a:noFill/>
            <a:miter lim="800000"/>
            <a:headEnd/>
            <a:tailEnd/>
          </a:ln>
        </p:spPr>
      </p:pic>
      <p:sp>
        <p:nvSpPr>
          <p:cNvPr id="20" name="Rectangle 19"/>
          <p:cNvSpPr/>
          <p:nvPr/>
        </p:nvSpPr>
        <p:spPr>
          <a:xfrm>
            <a:off x="5131874" y="3810000"/>
            <a:ext cx="3328428"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Retail Electric Provider (REP)</a:t>
            </a:r>
          </a:p>
        </p:txBody>
      </p:sp>
      <p:sp>
        <p:nvSpPr>
          <p:cNvPr id="23" name="Rectangle 22"/>
          <p:cNvSpPr/>
          <p:nvPr/>
        </p:nvSpPr>
        <p:spPr>
          <a:xfrm>
            <a:off x="705055" y="4809515"/>
            <a:ext cx="3711081" cy="1200329"/>
          </a:xfrm>
          <a:prstGeom prst="rect">
            <a:avLst/>
          </a:prstGeom>
        </p:spPr>
        <p:txBody>
          <a:bodyPr wrap="none">
            <a:spAutoFit/>
          </a:bodyPr>
          <a:lstStyle/>
          <a:p>
            <a:r>
              <a:rPr lang="en-US" sz="2400" b="1" i="1" dirty="0" smtClean="0">
                <a:solidFill>
                  <a:schemeClr val="tx2"/>
                </a:solidFill>
                <a:latin typeface="Arial" panose="020B0604020202020204" pitchFamily="34" charset="0"/>
                <a:cs typeface="Arial" panose="020B0604020202020204" pitchFamily="34" charset="0"/>
              </a:rPr>
              <a:t>These products are</a:t>
            </a:r>
            <a:br>
              <a:rPr lang="en-US" sz="2400" b="1" i="1" dirty="0" smtClean="0">
                <a:solidFill>
                  <a:schemeClr val="tx2"/>
                </a:solidFill>
                <a:latin typeface="Arial" panose="020B0604020202020204" pitchFamily="34" charset="0"/>
                <a:cs typeface="Arial" panose="020B0604020202020204" pitchFamily="34" charset="0"/>
              </a:rPr>
            </a:br>
            <a:r>
              <a:rPr lang="en-US" sz="2400" b="1" i="1" dirty="0" smtClean="0">
                <a:solidFill>
                  <a:schemeClr val="tx2"/>
                </a:solidFill>
                <a:latin typeface="Arial" panose="020B0604020202020204" pitchFamily="34" charset="0"/>
                <a:cs typeface="Arial" panose="020B0604020202020204" pitchFamily="34" charset="0"/>
              </a:rPr>
              <a:t>available now.  More are</a:t>
            </a:r>
            <a:br>
              <a:rPr lang="en-US" sz="2400" b="1" i="1" dirty="0" smtClean="0">
                <a:solidFill>
                  <a:schemeClr val="tx2"/>
                </a:solidFill>
                <a:latin typeface="Arial" panose="020B0604020202020204" pitchFamily="34" charset="0"/>
                <a:cs typeface="Arial" panose="020B0604020202020204" pitchFamily="34" charset="0"/>
              </a:rPr>
            </a:br>
            <a:r>
              <a:rPr lang="en-US" sz="2400" b="1" i="1" dirty="0" smtClean="0">
                <a:solidFill>
                  <a:schemeClr val="tx2"/>
                </a:solidFill>
                <a:latin typeface="Arial" panose="020B0604020202020204" pitchFamily="34" charset="0"/>
                <a:cs typeface="Arial" panose="020B0604020202020204" pitchFamily="34" charset="0"/>
              </a:rPr>
              <a:t>on the way!</a:t>
            </a:r>
            <a:endParaRPr lang="en-US" sz="2400" b="1" i="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7772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Effect transition="in" filter="fade">
                                      <p:cBhvr>
                                        <p:cTn id="7" dur="500"/>
                                        <p:tgtEl>
                                          <p:spTgt spid="2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2" end="2"/>
                                            </p:txEl>
                                          </p:spTgt>
                                        </p:tgtEl>
                                        <p:attrNameLst>
                                          <p:attrName>style.visibility</p:attrName>
                                        </p:attrNameLst>
                                      </p:cBhvr>
                                      <p:to>
                                        <p:strVal val="visible"/>
                                      </p:to>
                                    </p:set>
                                    <p:animEffect transition="in" filter="fade">
                                      <p:cBhvr>
                                        <p:cTn id="12" dur="500"/>
                                        <p:tgtEl>
                                          <p:spTgt spid="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3" end="3"/>
                                            </p:txEl>
                                          </p:spTgt>
                                        </p:tgtEl>
                                        <p:attrNameLst>
                                          <p:attrName>style.visibility</p:attrName>
                                        </p:attrNameLst>
                                      </p:cBhvr>
                                      <p:to>
                                        <p:strVal val="visible"/>
                                      </p:to>
                                    </p:set>
                                    <p:animEffect transition="in" filter="fade">
                                      <p:cBhvr>
                                        <p:cTn id="17" dur="500"/>
                                        <p:tgtEl>
                                          <p:spTgt spid="2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Other Benefits</a:t>
            </a:r>
            <a:endParaRPr lang="en-US" dirty="0"/>
          </a:p>
        </p:txBody>
      </p:sp>
      <p:pic>
        <p:nvPicPr>
          <p:cNvPr id="5" name="Content Placeholder 4"/>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674840" y="2286000"/>
            <a:ext cx="3011960" cy="2971800"/>
          </a:xfrm>
        </p:spPr>
      </p:pic>
      <p:sp>
        <p:nvSpPr>
          <p:cNvPr id="8" name="Content Placeholder 7"/>
          <p:cNvSpPr>
            <a:spLocks noGrp="1"/>
          </p:cNvSpPr>
          <p:nvPr>
            <p:ph type="body" sz="half" idx="1"/>
          </p:nvPr>
        </p:nvSpPr>
        <p:spPr>
          <a:xfrm>
            <a:off x="266700" y="1276350"/>
            <a:ext cx="4991100" cy="4743450"/>
          </a:xfrm>
          <a:noFill/>
          <a:ln w="9525">
            <a:noFill/>
            <a:miter lim="800000"/>
            <a:headEnd/>
            <a:tailEnd/>
          </a:ln>
        </p:spPr>
        <p:txBody>
          <a:bodyPr vert="horz" wrap="square" lIns="91440" tIns="45720" rIns="91440" bIns="45720" numCol="1" anchor="t" anchorCtr="0" compatLnSpc="1">
            <a:prstTxWarp prst="textNoShape">
              <a:avLst/>
            </a:prstTxWarp>
            <a:noAutofit/>
          </a:bodyPr>
          <a:lstStyle/>
          <a:p>
            <a:pPr>
              <a:spcAft>
                <a:spcPts val="1200"/>
              </a:spcAft>
            </a:pPr>
            <a:r>
              <a:rPr lang="en-US" dirty="0" smtClean="0"/>
              <a:t>Fringe Benefits </a:t>
            </a:r>
            <a:r>
              <a:rPr lang="en-US" dirty="0"/>
              <a:t>of AMS </a:t>
            </a:r>
          </a:p>
          <a:p>
            <a:pPr lvl="1">
              <a:spcBef>
                <a:spcPts val="1200"/>
              </a:spcBef>
              <a:spcAft>
                <a:spcPts val="0"/>
              </a:spcAft>
            </a:pPr>
            <a:r>
              <a:rPr lang="en-US" dirty="0"/>
              <a:t>Improved service reliability with automated outage notification</a:t>
            </a:r>
          </a:p>
          <a:p>
            <a:pPr lvl="1">
              <a:spcBef>
                <a:spcPts val="1200"/>
              </a:spcBef>
              <a:spcAft>
                <a:spcPts val="0"/>
              </a:spcAft>
            </a:pPr>
            <a:r>
              <a:rPr lang="en-US" dirty="0"/>
              <a:t>Earlier detection</a:t>
            </a:r>
          </a:p>
          <a:p>
            <a:pPr lvl="2">
              <a:spcBef>
                <a:spcPts val="600"/>
              </a:spcBef>
              <a:spcAft>
                <a:spcPts val="0"/>
              </a:spcAft>
            </a:pPr>
            <a:r>
              <a:rPr lang="en-US" dirty="0" smtClean="0"/>
              <a:t>Faulty meters</a:t>
            </a:r>
          </a:p>
          <a:p>
            <a:pPr lvl="2">
              <a:spcBef>
                <a:spcPts val="600"/>
              </a:spcBef>
              <a:spcAft>
                <a:spcPts val="0"/>
              </a:spcAft>
            </a:pPr>
            <a:r>
              <a:rPr lang="en-US" dirty="0" smtClean="0"/>
              <a:t>Meter tampering</a:t>
            </a:r>
            <a:endParaRPr lang="en-US" dirty="0"/>
          </a:p>
          <a:p>
            <a:pPr lvl="1">
              <a:spcBef>
                <a:spcPts val="1200"/>
              </a:spcBef>
              <a:spcAft>
                <a:spcPts val="0"/>
              </a:spcAft>
            </a:pPr>
            <a:r>
              <a:rPr lang="en-US" dirty="0" smtClean="0"/>
              <a:t>Environmental </a:t>
            </a:r>
            <a:r>
              <a:rPr lang="en-US" dirty="0"/>
              <a:t>benefits – </a:t>
            </a:r>
            <a:r>
              <a:rPr lang="en-US" dirty="0" smtClean="0"/>
              <a:t>remote service orders minimize </a:t>
            </a:r>
            <a:r>
              <a:rPr lang="en-US" dirty="0"/>
              <a:t>the need for manual field activities</a:t>
            </a:r>
          </a:p>
          <a:p>
            <a:endParaRPr lang="en-US" dirty="0"/>
          </a:p>
        </p:txBody>
      </p:sp>
    </p:spTree>
    <p:extLst>
      <p:ext uri="{BB962C8B-B14F-4D97-AF65-F5344CB8AC3E}">
        <p14:creationId xmlns:p14="http://schemas.microsoft.com/office/powerpoint/2010/main" val="3446661314"/>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a:t>
            </a:r>
            <a:r>
              <a:rPr lang="en-US" dirty="0" smtClean="0"/>
              <a:t>6</a:t>
            </a:r>
            <a:endParaRPr lang="en-US" dirty="0"/>
          </a:p>
        </p:txBody>
      </p:sp>
      <p:sp>
        <p:nvSpPr>
          <p:cNvPr id="5" name="Subtitle 4"/>
          <p:cNvSpPr>
            <a:spLocks noGrp="1"/>
          </p:cNvSpPr>
          <p:nvPr>
            <p:ph type="subTitle" idx="1"/>
          </p:nvPr>
        </p:nvSpPr>
        <p:spPr/>
        <p:txBody>
          <a:bodyPr/>
          <a:lstStyle/>
          <a:p>
            <a:r>
              <a:rPr lang="en-US" dirty="0"/>
              <a:t>Data Transparency and Availability</a:t>
            </a:r>
          </a:p>
        </p:txBody>
      </p:sp>
    </p:spTree>
    <p:extLst>
      <p:ext uri="{BB962C8B-B14F-4D97-AF65-F5344CB8AC3E}">
        <p14:creationId xmlns:p14="http://schemas.microsoft.com/office/powerpoint/2010/main" val="3318962026"/>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6" name="Rectangle 3"/>
          <p:cNvSpPr>
            <a:spLocks noGrp="1" noChangeArrowheads="1"/>
          </p:cNvSpPr>
          <p:nvPr>
            <p:ph idx="1"/>
          </p:nvPr>
        </p:nvSpPr>
        <p:spPr/>
        <p:txBody>
          <a:bodyPr/>
          <a:lstStyle/>
          <a:p>
            <a:r>
              <a:rPr lang="en-US" dirty="0" smtClean="0"/>
              <a:t>Topics in this lesson . . .</a:t>
            </a:r>
          </a:p>
          <a:p>
            <a:pPr lvl="1">
              <a:spcBef>
                <a:spcPts val="1200"/>
              </a:spcBef>
            </a:pPr>
            <a:r>
              <a:rPr lang="en-US" dirty="0" smtClean="0"/>
              <a:t>The Market Information System (MIS)</a:t>
            </a:r>
          </a:p>
          <a:p>
            <a:pPr lvl="1">
              <a:spcBef>
                <a:spcPts val="1200"/>
              </a:spcBef>
            </a:pPr>
            <a:r>
              <a:rPr lang="en-US" dirty="0" smtClean="0"/>
              <a:t>Data Extracts</a:t>
            </a:r>
          </a:p>
          <a:p>
            <a:pPr lvl="1">
              <a:spcBef>
                <a:spcPts val="1200"/>
              </a:spcBef>
            </a:pPr>
            <a:r>
              <a:rPr lang="en-US" dirty="0" smtClean="0"/>
              <a:t>MarkeTrak</a:t>
            </a:r>
          </a:p>
          <a:p>
            <a:pPr lvl="2"/>
            <a:endParaRPr lang="en-US" dirty="0" smtClean="0"/>
          </a:p>
          <a:p>
            <a:pPr lvl="2"/>
            <a:endParaRPr lang="en-US" dirty="0" smtClean="0"/>
          </a:p>
        </p:txBody>
      </p:sp>
      <p:pic>
        <p:nvPicPr>
          <p:cNvPr id="5" name="Picture 38" descr="untitled"/>
          <p:cNvPicPr>
            <a:picLocks noChangeAspect="1" noChangeArrowheads="1"/>
          </p:cNvPicPr>
          <p:nvPr/>
        </p:nvPicPr>
        <p:blipFill>
          <a:blip r:embed="rId2" cstate="print"/>
          <a:srcRect/>
          <a:stretch>
            <a:fillRect/>
          </a:stretch>
        </p:blipFill>
        <p:spPr bwMode="auto">
          <a:xfrm>
            <a:off x="7264400" y="1404938"/>
            <a:ext cx="1525588" cy="1828800"/>
          </a:xfrm>
          <a:prstGeom prst="rect">
            <a:avLst/>
          </a:prstGeom>
          <a:noFill/>
          <a:ln w="9525">
            <a:noFill/>
            <a:miter lim="800000"/>
            <a:headEnd/>
            <a:tailEnd/>
          </a:ln>
        </p:spPr>
      </p:pic>
    </p:spTree>
    <p:extLst>
      <p:ext uri="{BB962C8B-B14F-4D97-AF65-F5344CB8AC3E}">
        <p14:creationId xmlns:p14="http://schemas.microsoft.com/office/powerpoint/2010/main" val="1120306059"/>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Market Information System (MIS)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74304441"/>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Market Information System (MIS)</a:t>
            </a:r>
          </a:p>
        </p:txBody>
      </p:sp>
      <p:sp>
        <p:nvSpPr>
          <p:cNvPr id="8" name="Content Placeholder 7"/>
          <p:cNvSpPr>
            <a:spLocks noGrp="1"/>
          </p:cNvSpPr>
          <p:nvPr>
            <p:ph idx="1"/>
          </p:nvPr>
        </p:nvSpPr>
        <p:spPr/>
        <p:txBody>
          <a:bodyPr/>
          <a:lstStyle/>
          <a:p>
            <a:r>
              <a:rPr lang="en-US" dirty="0" smtClean="0"/>
              <a:t>Welcome to the ERCOT Data Club</a:t>
            </a:r>
          </a:p>
          <a:p>
            <a:pPr algn="r"/>
            <a:r>
              <a:rPr lang="en-US" dirty="0" smtClean="0"/>
              <a:t>. . . where membership has its perks!</a:t>
            </a:r>
            <a:endParaRPr lang="en-US" dirty="0"/>
          </a:p>
        </p:txBody>
      </p:sp>
      <p:pic>
        <p:nvPicPr>
          <p:cNvPr id="6" name="Content Placeholder 2"/>
          <p:cNvPicPr>
            <a:picLocks noChangeAspect="1"/>
          </p:cNvPicPr>
          <p:nvPr/>
        </p:nvPicPr>
        <p:blipFill rotWithShape="1">
          <a:blip r:embed="rId3" cstate="print">
            <a:extLst>
              <a:ext uri="{28A0092B-C50C-407E-A947-70E740481C1C}">
                <a14:useLocalDpi xmlns:a14="http://schemas.microsoft.com/office/drawing/2010/main" val="0"/>
              </a:ext>
            </a:extLst>
          </a:blip>
          <a:srcRect t="18674" b="19630"/>
          <a:stretch/>
        </p:blipFill>
        <p:spPr bwMode="auto">
          <a:xfrm>
            <a:off x="364368" y="2438400"/>
            <a:ext cx="8398632" cy="3886200"/>
          </a:xfrm>
          <a:prstGeom prst="rect">
            <a:avLst/>
          </a:prstGeom>
          <a:noFill/>
          <a:ln w="9525">
            <a:noFill/>
            <a:miter lim="800000"/>
            <a:headEnd/>
            <a:tailEnd/>
          </a:ln>
        </p:spPr>
      </p:pic>
    </p:spTree>
    <p:extLst>
      <p:ext uri="{BB962C8B-B14F-4D97-AF65-F5344CB8AC3E}">
        <p14:creationId xmlns:p14="http://schemas.microsoft.com/office/powerpoint/2010/main" val="2275990104"/>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Market Information System (MIS)</a:t>
            </a:r>
          </a:p>
        </p:txBody>
      </p:sp>
      <p:sp>
        <p:nvSpPr>
          <p:cNvPr id="8" name="Content Placeholder 7"/>
          <p:cNvSpPr>
            <a:spLocks noGrp="1"/>
          </p:cNvSpPr>
          <p:nvPr>
            <p:ph idx="1"/>
          </p:nvPr>
        </p:nvSpPr>
        <p:spPr/>
        <p:txBody>
          <a:bodyPr/>
          <a:lstStyle/>
          <a:p>
            <a:r>
              <a:rPr lang="en-US" dirty="0" smtClean="0"/>
              <a:t>Don’t forget your membership card!</a:t>
            </a:r>
            <a:endParaRPr lang="en-US" dirty="0"/>
          </a:p>
        </p:txBody>
      </p:sp>
      <p:pic>
        <p:nvPicPr>
          <p:cNvPr id="10" name="Store Front"/>
          <p:cNvPicPr>
            <a:picLocks noChangeAspect="1"/>
          </p:cNvPicPr>
          <p:nvPr/>
        </p:nvPicPr>
        <p:blipFill rotWithShape="1">
          <a:blip r:embed="rId3" cstate="print">
            <a:extLst>
              <a:ext uri="{28A0092B-C50C-407E-A947-70E740481C1C}">
                <a14:useLocalDpi xmlns:a14="http://schemas.microsoft.com/office/drawing/2010/main" val="0"/>
              </a:ext>
            </a:extLst>
          </a:blip>
          <a:srcRect t="18674" b="19630"/>
          <a:stretch/>
        </p:blipFill>
        <p:spPr bwMode="auto">
          <a:xfrm>
            <a:off x="364368" y="2438400"/>
            <a:ext cx="8398632" cy="3886200"/>
          </a:xfrm>
          <a:prstGeom prst="rect">
            <a:avLst/>
          </a:prstGeom>
          <a:noFill/>
          <a:ln w="9525">
            <a:noFill/>
            <a:miter lim="800000"/>
            <a:headEnd/>
            <a:tailEnd/>
          </a:ln>
        </p:spPr>
      </p:pic>
      <p:pic>
        <p:nvPicPr>
          <p:cNvPr id="11" name="Small entranc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3733800" y="4605545"/>
            <a:ext cx="1371600" cy="1138030"/>
          </a:xfrm>
          <a:prstGeom prst="rect">
            <a:avLst/>
          </a:prstGeom>
          <a:noFill/>
          <a:ln w="9525">
            <a:noFill/>
            <a:miter lim="800000"/>
            <a:headEnd/>
            <a:tailEnd/>
          </a:ln>
        </p:spPr>
      </p:pic>
      <p:pic>
        <p:nvPicPr>
          <p:cNvPr id="12" name="Full entrance"/>
          <p:cNvPicPr>
            <a:picLocks noChangeAspect="1"/>
          </p:cNvPicPr>
          <p:nvPr/>
        </p:nvPicPr>
        <p:blipFill rotWithShape="1">
          <a:blip r:embed="rId5" cstate="print">
            <a:extLst>
              <a:ext uri="{28A0092B-C50C-407E-A947-70E740481C1C}">
                <a14:useLocalDpi xmlns:a14="http://schemas.microsoft.com/office/drawing/2010/main" val="0"/>
              </a:ext>
            </a:extLst>
          </a:blip>
          <a:srcRect t="13067" b="8523"/>
          <a:stretch/>
        </p:blipFill>
        <p:spPr bwMode="auto">
          <a:xfrm>
            <a:off x="127039" y="1219200"/>
            <a:ext cx="8940761" cy="5257800"/>
          </a:xfrm>
          <a:prstGeom prst="rect">
            <a:avLst/>
          </a:prstGeom>
          <a:noFill/>
          <a:ln w="9525">
            <a:noFill/>
            <a:miter lim="800000"/>
            <a:headEnd/>
            <a:tailEnd/>
          </a:ln>
        </p:spPr>
      </p:pic>
    </p:spTree>
    <p:extLst>
      <p:ext uri="{BB962C8B-B14F-4D97-AF65-F5344CB8AC3E}">
        <p14:creationId xmlns:p14="http://schemas.microsoft.com/office/powerpoint/2010/main" val="3804806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Digital Certificate</a:t>
            </a:r>
            <a:endParaRPr lang="en-US" dirty="0"/>
          </a:p>
        </p:txBody>
      </p:sp>
      <p:sp>
        <p:nvSpPr>
          <p:cNvPr id="8" name="Content Placeholder 7"/>
          <p:cNvSpPr>
            <a:spLocks noGrp="1"/>
          </p:cNvSpPr>
          <p:nvPr>
            <p:ph idx="1"/>
          </p:nvPr>
        </p:nvSpPr>
        <p:spPr>
          <a:xfrm>
            <a:off x="265113" y="1279524"/>
            <a:ext cx="8686800" cy="5121275"/>
          </a:xfrm>
        </p:spPr>
        <p:txBody>
          <a:bodyPr/>
          <a:lstStyle/>
          <a:p>
            <a:pPr>
              <a:spcAft>
                <a:spcPts val="1200"/>
              </a:spcAft>
            </a:pPr>
            <a:r>
              <a:rPr lang="en-US" dirty="0" smtClean="0"/>
              <a:t>ERCOT issues a Digital Certificate </a:t>
            </a:r>
            <a:r>
              <a:rPr lang="en-US" dirty="0"/>
              <a:t>to </a:t>
            </a:r>
            <a:r>
              <a:rPr lang="en-US" dirty="0" smtClean="0"/>
              <a:t>the </a:t>
            </a:r>
            <a:br>
              <a:rPr lang="en-US" dirty="0" smtClean="0"/>
            </a:br>
            <a:r>
              <a:rPr lang="en-US" dirty="0" smtClean="0"/>
              <a:t>User </a:t>
            </a:r>
            <a:r>
              <a:rPr lang="en-US" dirty="0"/>
              <a:t>Security Administrator (</a:t>
            </a:r>
            <a:r>
              <a:rPr lang="en-US" dirty="0" smtClean="0"/>
              <a:t>USA) for each </a:t>
            </a:r>
            <a:br>
              <a:rPr lang="en-US" dirty="0" smtClean="0"/>
            </a:br>
            <a:r>
              <a:rPr lang="en-US" dirty="0" smtClean="0"/>
              <a:t>registered Market Participant </a:t>
            </a:r>
          </a:p>
          <a:p>
            <a:pPr lvl="1">
              <a:spcAft>
                <a:spcPts val="0"/>
              </a:spcAft>
            </a:pPr>
            <a:r>
              <a:rPr lang="en-US" dirty="0" smtClean="0"/>
              <a:t>General access to MIS is defined by </a:t>
            </a:r>
            <a:br>
              <a:rPr lang="en-US" dirty="0" smtClean="0"/>
            </a:br>
            <a:r>
              <a:rPr lang="en-US" dirty="0" smtClean="0"/>
              <a:t>the Certificate and DUNS number</a:t>
            </a:r>
          </a:p>
          <a:p>
            <a:pPr lvl="1">
              <a:spcAft>
                <a:spcPts val="0"/>
              </a:spcAft>
            </a:pPr>
            <a:r>
              <a:rPr lang="en-US" dirty="0" smtClean="0"/>
              <a:t>Specific access defined by users’ roles </a:t>
            </a:r>
          </a:p>
          <a:p>
            <a:pPr>
              <a:spcBef>
                <a:spcPts val="1800"/>
              </a:spcBef>
              <a:spcAft>
                <a:spcPts val="1200"/>
              </a:spcAft>
            </a:pPr>
            <a:r>
              <a:rPr lang="en-US" dirty="0"/>
              <a:t>The USA </a:t>
            </a:r>
            <a:r>
              <a:rPr lang="en-US" dirty="0" smtClean="0"/>
              <a:t>issues user Digital Certificates to individual employees at the company</a:t>
            </a:r>
          </a:p>
          <a:p>
            <a:pPr lvl="1">
              <a:spcAft>
                <a:spcPts val="0"/>
              </a:spcAft>
            </a:pPr>
            <a:r>
              <a:rPr lang="en-US" dirty="0"/>
              <a:t>USA responsibilities outlined in </a:t>
            </a:r>
            <a:r>
              <a:rPr lang="en-US" dirty="0">
                <a:hlinkClick r:id="rId2"/>
              </a:rPr>
              <a:t>Protocol 16.12</a:t>
            </a:r>
            <a:endParaRPr lang="en-US" dirty="0"/>
          </a:p>
          <a:p>
            <a:pPr lvl="1">
              <a:spcAft>
                <a:spcPts val="0"/>
              </a:spcAft>
            </a:pPr>
            <a:r>
              <a:rPr lang="en-US" dirty="0" smtClean="0"/>
              <a:t>Assigns individual user roles</a:t>
            </a:r>
          </a:p>
          <a:p>
            <a:pPr lvl="1">
              <a:spcAft>
                <a:spcPts val="0"/>
              </a:spcAft>
            </a:pPr>
            <a:r>
              <a:rPr lang="en-US" dirty="0" smtClean="0"/>
              <a:t>Revoke certificates as needed</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600200"/>
            <a:ext cx="2003202" cy="2362200"/>
          </a:xfrm>
          <a:prstGeom prst="rect">
            <a:avLst/>
          </a:prstGeom>
        </p:spPr>
      </p:pic>
    </p:spTree>
    <p:extLst>
      <p:ext uri="{BB962C8B-B14F-4D97-AF65-F5344CB8AC3E}">
        <p14:creationId xmlns:p14="http://schemas.microsoft.com/office/powerpoint/2010/main" val="3192068849"/>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Additional Digital Certificate Information</a:t>
            </a:r>
            <a:endParaRPr lang="en-US"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160" y="1219200"/>
            <a:ext cx="8640032" cy="5304890"/>
          </a:xfrm>
        </p:spPr>
      </p:pic>
    </p:spTree>
    <p:extLst>
      <p:ext uri="{BB962C8B-B14F-4D97-AF65-F5344CB8AC3E}">
        <p14:creationId xmlns:p14="http://schemas.microsoft.com/office/powerpoint/2010/main" val="2239472165"/>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Inside the Market </a:t>
            </a:r>
            <a:r>
              <a:rPr lang="en-US" dirty="0"/>
              <a:t>Information System (MIS)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8858" y="1258629"/>
            <a:ext cx="8978942" cy="5218371"/>
          </a:xfrm>
          <a:prstGeom prst="rect">
            <a:avLst/>
          </a:prstGeom>
        </p:spPr>
      </p:pic>
    </p:spTree>
    <p:extLst>
      <p:ext uri="{BB962C8B-B14F-4D97-AF65-F5344CB8AC3E}">
        <p14:creationId xmlns:p14="http://schemas.microsoft.com/office/powerpoint/2010/main" val="426278973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Vertically Integrated </a:t>
            </a:r>
            <a:r>
              <a:rPr lang="en-US" dirty="0" smtClean="0"/>
              <a:t>Utilities - Structure</a:t>
            </a:r>
            <a:endParaRPr lang="en-US" dirty="0"/>
          </a:p>
        </p:txBody>
      </p:sp>
      <p:sp>
        <p:nvSpPr>
          <p:cNvPr id="7" name="Text Placeholder 6"/>
          <p:cNvSpPr>
            <a:spLocks noGrp="1"/>
          </p:cNvSpPr>
          <p:nvPr>
            <p:ph type="body" sz="half" idx="1"/>
          </p:nvPr>
        </p:nvSpPr>
        <p:spPr>
          <a:xfrm>
            <a:off x="266699" y="1276350"/>
            <a:ext cx="5632131" cy="4743450"/>
          </a:xfrm>
        </p:spPr>
        <p:txBody>
          <a:bodyPr/>
          <a:lstStyle/>
          <a:p>
            <a:r>
              <a:rPr lang="en-US" dirty="0" smtClean="0"/>
              <a:t>Basic characteristics</a:t>
            </a:r>
          </a:p>
          <a:p>
            <a:pPr lvl="1"/>
            <a:r>
              <a:rPr lang="en-US" dirty="0" smtClean="0"/>
              <a:t>Regulated rate of return</a:t>
            </a:r>
          </a:p>
          <a:p>
            <a:pPr lvl="2"/>
            <a:r>
              <a:rPr lang="en-US" dirty="0" smtClean="0"/>
              <a:t>Regulated price for customers</a:t>
            </a:r>
          </a:p>
          <a:p>
            <a:pPr lvl="2"/>
            <a:r>
              <a:rPr lang="en-US" dirty="0" smtClean="0"/>
              <a:t>Approved through “rate case”</a:t>
            </a:r>
          </a:p>
          <a:p>
            <a:pPr lvl="2"/>
            <a:r>
              <a:rPr lang="en-US" dirty="0" smtClean="0"/>
              <a:t>Based on utility’s cost plus reasonable profit margin</a:t>
            </a:r>
          </a:p>
          <a:p>
            <a:pPr lvl="1"/>
            <a:r>
              <a:rPr lang="en-US" dirty="0" smtClean="0"/>
              <a:t>“Captive” customer base</a:t>
            </a:r>
          </a:p>
          <a:p>
            <a:pPr lvl="1"/>
            <a:r>
              <a:rPr lang="en-US" dirty="0" smtClean="0"/>
              <a:t>Multiple control areas with limited power flows between utilities</a:t>
            </a:r>
            <a:endParaRPr lang="en-US" dirty="0"/>
          </a:p>
          <a:p>
            <a:endParaRPr lang="en-US" dirty="0"/>
          </a:p>
        </p:txBody>
      </p:sp>
      <p:pic>
        <p:nvPicPr>
          <p:cNvPr id="9" name="Content Placeholder 8"/>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477000" y="2285999"/>
            <a:ext cx="2025969" cy="2025969"/>
          </a:xfrm>
        </p:spPr>
      </p:pic>
    </p:spTree>
    <p:extLst>
      <p:ext uri="{BB962C8B-B14F-4D97-AF65-F5344CB8AC3E}">
        <p14:creationId xmlns:p14="http://schemas.microsoft.com/office/powerpoint/2010/main" val="486858725"/>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Examples of Public Data</a:t>
            </a:r>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0939" y="1416050"/>
            <a:ext cx="6341533" cy="4756150"/>
          </a:xfrm>
          <a:ln>
            <a:solidFill>
              <a:schemeClr val="tx1"/>
            </a:solidFill>
          </a:ln>
        </p:spPr>
      </p:pic>
      <p:grpSp>
        <p:nvGrpSpPr>
          <p:cNvPr id="35" name="Group 34"/>
          <p:cNvGrpSpPr/>
          <p:nvPr/>
        </p:nvGrpSpPr>
        <p:grpSpPr>
          <a:xfrm>
            <a:off x="5725054" y="4175125"/>
            <a:ext cx="1392393" cy="1319656"/>
            <a:chOff x="3596164" y="4519515"/>
            <a:chExt cx="1392393" cy="1319656"/>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164" y="4519515"/>
              <a:ext cx="1392393" cy="1319656"/>
            </a:xfrm>
            <a:prstGeom prst="rect">
              <a:avLst/>
            </a:prstGeom>
            <a:scene3d>
              <a:camera prst="orthographicFront">
                <a:rot lat="0" lon="0" rev="0"/>
              </a:camera>
              <a:lightRig rig="threePt" dir="t"/>
            </a:scene3d>
          </p:spPr>
        </p:pic>
        <p:sp>
          <p:nvSpPr>
            <p:cNvPr id="26" name="TextBox 25"/>
            <p:cNvSpPr txBox="1"/>
            <p:nvPr/>
          </p:nvSpPr>
          <p:spPr>
            <a:xfrm>
              <a:off x="3756134" y="4896202"/>
              <a:ext cx="1232423" cy="584775"/>
            </a:xfrm>
            <a:prstGeom prst="rect">
              <a:avLst/>
            </a:prstGeom>
            <a:noFill/>
          </p:spPr>
          <p:txBody>
            <a:bodyPr wrap="square" rtlCol="0">
              <a:spAutoFit/>
            </a:bodyPr>
            <a:lstStyle/>
            <a:p>
              <a:pPr algn="ctr"/>
              <a:r>
                <a:rPr lang="en-US" sz="1600" dirty="0" smtClean="0">
                  <a:latin typeface="Stencil Std" panose="04020904080802020404" pitchFamily="82" charset="0"/>
                </a:rPr>
                <a:t>Market prices</a:t>
              </a:r>
            </a:p>
          </p:txBody>
        </p:sp>
      </p:grpSp>
      <p:grpSp>
        <p:nvGrpSpPr>
          <p:cNvPr id="36" name="Group 35"/>
          <p:cNvGrpSpPr/>
          <p:nvPr/>
        </p:nvGrpSpPr>
        <p:grpSpPr>
          <a:xfrm>
            <a:off x="3548640" y="4192512"/>
            <a:ext cx="2275947" cy="1339181"/>
            <a:chOff x="1482337" y="4477949"/>
            <a:chExt cx="2275947" cy="1339181"/>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337" y="4477949"/>
              <a:ext cx="2275947" cy="1339181"/>
            </a:xfrm>
            <a:prstGeom prst="rect">
              <a:avLst/>
            </a:prstGeom>
          </p:spPr>
        </p:pic>
        <p:sp>
          <p:nvSpPr>
            <p:cNvPr id="18" name="TextBox 17"/>
            <p:cNvSpPr txBox="1"/>
            <p:nvPr/>
          </p:nvSpPr>
          <p:spPr>
            <a:xfrm>
              <a:off x="1694392" y="4949766"/>
              <a:ext cx="2063892" cy="646331"/>
            </a:xfrm>
            <a:prstGeom prst="rect">
              <a:avLst/>
            </a:prstGeom>
            <a:noFill/>
          </p:spPr>
          <p:txBody>
            <a:bodyPr wrap="square" rtlCol="0">
              <a:spAutoFit/>
            </a:bodyPr>
            <a:lstStyle/>
            <a:p>
              <a:pPr algn="ctr"/>
              <a:r>
                <a:rPr lang="en-US" dirty="0" smtClean="0">
                  <a:latin typeface="Stencil Std" panose="04020904080802020404" pitchFamily="82" charset="0"/>
                </a:rPr>
                <a:t>TDSP ESIID Extract</a:t>
              </a:r>
            </a:p>
          </p:txBody>
        </p:sp>
      </p:grpSp>
      <p:grpSp>
        <p:nvGrpSpPr>
          <p:cNvPr id="37" name="Group 36"/>
          <p:cNvGrpSpPr/>
          <p:nvPr/>
        </p:nvGrpSpPr>
        <p:grpSpPr>
          <a:xfrm>
            <a:off x="4482445" y="3066003"/>
            <a:ext cx="2275947" cy="1339181"/>
            <a:chOff x="2330591" y="3429000"/>
            <a:chExt cx="2275947" cy="1339181"/>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0591" y="3429000"/>
              <a:ext cx="2275947" cy="1339181"/>
            </a:xfrm>
            <a:prstGeom prst="rect">
              <a:avLst/>
            </a:prstGeom>
          </p:spPr>
        </p:pic>
        <p:sp>
          <p:nvSpPr>
            <p:cNvPr id="24" name="TextBox 23"/>
            <p:cNvSpPr txBox="1"/>
            <p:nvPr/>
          </p:nvSpPr>
          <p:spPr>
            <a:xfrm>
              <a:off x="2542646" y="3879866"/>
              <a:ext cx="2063892" cy="646331"/>
            </a:xfrm>
            <a:prstGeom prst="rect">
              <a:avLst/>
            </a:prstGeom>
            <a:noFill/>
          </p:spPr>
          <p:txBody>
            <a:bodyPr wrap="square" rtlCol="0">
              <a:spAutoFit/>
            </a:bodyPr>
            <a:lstStyle/>
            <a:p>
              <a:pPr algn="ctr"/>
              <a:r>
                <a:rPr lang="en-US" dirty="0" smtClean="0">
                  <a:latin typeface="Stencil Std" panose="04020904080802020404" pitchFamily="82" charset="0"/>
                </a:rPr>
                <a:t>Load Forecasts</a:t>
              </a:r>
            </a:p>
          </p:txBody>
        </p:sp>
      </p:grpSp>
      <p:grpSp>
        <p:nvGrpSpPr>
          <p:cNvPr id="42" name="Group 41"/>
          <p:cNvGrpSpPr/>
          <p:nvPr/>
        </p:nvGrpSpPr>
        <p:grpSpPr>
          <a:xfrm>
            <a:off x="4922982" y="2229163"/>
            <a:ext cx="1804267" cy="1095324"/>
            <a:chOff x="2856679" y="2514600"/>
            <a:chExt cx="1804267" cy="1095324"/>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6679" y="2514600"/>
              <a:ext cx="1804267" cy="1095324"/>
            </a:xfrm>
            <a:prstGeom prst="rect">
              <a:avLst/>
            </a:prstGeom>
          </p:spPr>
        </p:pic>
        <p:sp>
          <p:nvSpPr>
            <p:cNvPr id="40" name="TextBox 39"/>
            <p:cNvSpPr txBox="1"/>
            <p:nvPr/>
          </p:nvSpPr>
          <p:spPr>
            <a:xfrm>
              <a:off x="3048000" y="2769129"/>
              <a:ext cx="1612946" cy="646331"/>
            </a:xfrm>
            <a:prstGeom prst="rect">
              <a:avLst/>
            </a:prstGeom>
            <a:noFill/>
          </p:spPr>
          <p:txBody>
            <a:bodyPr wrap="square" rtlCol="0">
              <a:spAutoFit/>
            </a:bodyPr>
            <a:lstStyle/>
            <a:p>
              <a:pPr algn="ctr"/>
              <a:r>
                <a:rPr lang="en-US" dirty="0" smtClean="0">
                  <a:latin typeface="Stencil Std" panose="04020904080802020404" pitchFamily="82" charset="0"/>
                </a:rPr>
                <a:t>Load Profiles</a:t>
              </a:r>
            </a:p>
          </p:txBody>
        </p:sp>
      </p:grpSp>
      <p:sp>
        <p:nvSpPr>
          <p:cNvPr id="43" name="AutoShape 44"/>
          <p:cNvSpPr>
            <a:spLocks noChangeArrowheads="1"/>
          </p:cNvSpPr>
          <p:nvPr/>
        </p:nvSpPr>
        <p:spPr bwMode="auto">
          <a:xfrm>
            <a:off x="2819400" y="5684185"/>
            <a:ext cx="5334000" cy="783193"/>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r>
              <a:rPr lang="en-US" sz="2000" dirty="0" smtClean="0"/>
              <a:t>Public Data is also available across </a:t>
            </a:r>
            <a:br>
              <a:rPr lang="en-US" sz="2000" dirty="0" smtClean="0"/>
            </a:br>
            <a:r>
              <a:rPr lang="en-US" sz="2000" dirty="0" smtClean="0"/>
              <a:t>the street at Bit Mart (www.ercot.com)</a:t>
            </a:r>
            <a:endParaRPr lang="en-US" sz="2000" dirty="0"/>
          </a:p>
        </p:txBody>
      </p:sp>
      <p:grpSp>
        <p:nvGrpSpPr>
          <p:cNvPr id="3" name="Group 2"/>
          <p:cNvGrpSpPr/>
          <p:nvPr/>
        </p:nvGrpSpPr>
        <p:grpSpPr>
          <a:xfrm>
            <a:off x="381000" y="1340461"/>
            <a:ext cx="2164739" cy="2164739"/>
            <a:chOff x="147563" y="1340461"/>
            <a:chExt cx="2164739" cy="2164739"/>
          </a:xfrm>
        </p:grpSpPr>
        <p:sp>
          <p:nvSpPr>
            <p:cNvPr id="2" name="Oval 1"/>
            <p:cNvSpPr/>
            <p:nvPr/>
          </p:nvSpPr>
          <p:spPr>
            <a:xfrm>
              <a:off x="147563" y="1340461"/>
              <a:ext cx="2164739" cy="216473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174" y="1502244"/>
              <a:ext cx="1889242" cy="1624462"/>
            </a:xfrm>
            <a:prstGeom prst="rect">
              <a:avLst/>
            </a:prstGeom>
          </p:spPr>
        </p:pic>
      </p:grpSp>
    </p:spTree>
    <p:extLst>
      <p:ext uri="{BB962C8B-B14F-4D97-AF65-F5344CB8AC3E}">
        <p14:creationId xmlns:p14="http://schemas.microsoft.com/office/powerpoint/2010/main" val="3175587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Examples of </a:t>
            </a:r>
            <a:r>
              <a:rPr lang="en-US" dirty="0" smtClean="0"/>
              <a:t>Secure Data</a:t>
            </a:r>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6667" y="1568451"/>
            <a:ext cx="6341533" cy="4756149"/>
          </a:xfrm>
          <a:ln>
            <a:solidFill>
              <a:schemeClr val="tx1"/>
            </a:solidFill>
          </a:ln>
        </p:spPr>
      </p:pic>
      <p:grpSp>
        <p:nvGrpSpPr>
          <p:cNvPr id="7" name="Group 6"/>
          <p:cNvGrpSpPr/>
          <p:nvPr/>
        </p:nvGrpSpPr>
        <p:grpSpPr>
          <a:xfrm>
            <a:off x="5287433" y="4434974"/>
            <a:ext cx="2275947" cy="1339181"/>
            <a:chOff x="1482337" y="4477949"/>
            <a:chExt cx="2275947" cy="1339181"/>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337" y="4477949"/>
              <a:ext cx="2275947" cy="1339181"/>
            </a:xfrm>
            <a:prstGeom prst="rect">
              <a:avLst/>
            </a:prstGeom>
          </p:spPr>
        </p:pic>
        <p:sp>
          <p:nvSpPr>
            <p:cNvPr id="11" name="TextBox 10"/>
            <p:cNvSpPr txBox="1"/>
            <p:nvPr/>
          </p:nvSpPr>
          <p:spPr>
            <a:xfrm>
              <a:off x="1694392" y="4836773"/>
              <a:ext cx="2063892" cy="923330"/>
            </a:xfrm>
            <a:prstGeom prst="rect">
              <a:avLst/>
            </a:prstGeom>
            <a:noFill/>
          </p:spPr>
          <p:txBody>
            <a:bodyPr wrap="square" rtlCol="0">
              <a:spAutoFit/>
            </a:bodyPr>
            <a:lstStyle/>
            <a:p>
              <a:pPr algn="ctr"/>
              <a:r>
                <a:rPr lang="en-US" dirty="0" smtClean="0">
                  <a:latin typeface="Stencil Std" panose="04020904080802020404" pitchFamily="82" charset="0"/>
                </a:rPr>
                <a:t>Arbitrator Summary of ADR Dispute</a:t>
              </a:r>
            </a:p>
          </p:txBody>
        </p:sp>
      </p:grpSp>
      <p:grpSp>
        <p:nvGrpSpPr>
          <p:cNvPr id="12" name="Group 11"/>
          <p:cNvGrpSpPr/>
          <p:nvPr/>
        </p:nvGrpSpPr>
        <p:grpSpPr>
          <a:xfrm>
            <a:off x="3233635" y="4449353"/>
            <a:ext cx="2204885" cy="1339181"/>
            <a:chOff x="2434238" y="3429000"/>
            <a:chExt cx="2068653" cy="1339181"/>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4238" y="3429000"/>
              <a:ext cx="2068653" cy="1339181"/>
            </a:xfrm>
            <a:prstGeom prst="rect">
              <a:avLst/>
            </a:prstGeom>
          </p:spPr>
        </p:pic>
        <p:sp>
          <p:nvSpPr>
            <p:cNvPr id="14" name="TextBox 13"/>
            <p:cNvSpPr txBox="1"/>
            <p:nvPr/>
          </p:nvSpPr>
          <p:spPr>
            <a:xfrm>
              <a:off x="2611078" y="3879866"/>
              <a:ext cx="1891813" cy="584775"/>
            </a:xfrm>
            <a:prstGeom prst="rect">
              <a:avLst/>
            </a:prstGeom>
            <a:noFill/>
          </p:spPr>
          <p:txBody>
            <a:bodyPr wrap="square" rtlCol="0">
              <a:spAutoFit/>
            </a:bodyPr>
            <a:lstStyle/>
            <a:p>
              <a:pPr algn="ctr"/>
              <a:r>
                <a:rPr lang="en-US" sz="1600" dirty="0" smtClean="0">
                  <a:latin typeface="Stencil Std" panose="04020904080802020404" pitchFamily="82" charset="0"/>
                </a:rPr>
                <a:t>Transmission Outages</a:t>
              </a:r>
            </a:p>
          </p:txBody>
        </p:sp>
      </p:grpSp>
      <p:grpSp>
        <p:nvGrpSpPr>
          <p:cNvPr id="22" name="Group 21"/>
          <p:cNvGrpSpPr/>
          <p:nvPr/>
        </p:nvGrpSpPr>
        <p:grpSpPr>
          <a:xfrm>
            <a:off x="5133456" y="3361668"/>
            <a:ext cx="1863358" cy="1319656"/>
            <a:chOff x="3596164" y="4519515"/>
            <a:chExt cx="1457374" cy="1319656"/>
          </a:xfrm>
          <a:scene3d>
            <a:camera prst="orthographicFront">
              <a:rot lat="0" lon="0" rev="0"/>
            </a:camera>
            <a:lightRig rig="threePt" dir="t"/>
          </a:scene3d>
        </p:grpSpPr>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6164" y="4519515"/>
              <a:ext cx="1392393" cy="1319656"/>
            </a:xfrm>
            <a:prstGeom prst="rect">
              <a:avLst/>
            </a:prstGeom>
          </p:spPr>
        </p:pic>
        <p:sp>
          <p:nvSpPr>
            <p:cNvPr id="24" name="TextBox 23"/>
            <p:cNvSpPr txBox="1"/>
            <p:nvPr/>
          </p:nvSpPr>
          <p:spPr>
            <a:xfrm>
              <a:off x="3694271" y="4739247"/>
              <a:ext cx="1359267" cy="1077218"/>
            </a:xfrm>
            <a:prstGeom prst="rect">
              <a:avLst/>
            </a:prstGeom>
            <a:noFill/>
          </p:spPr>
          <p:txBody>
            <a:bodyPr wrap="square" rtlCol="0">
              <a:spAutoFit/>
            </a:bodyPr>
            <a:lstStyle/>
            <a:p>
              <a:pPr algn="ctr"/>
              <a:r>
                <a:rPr lang="en-US" sz="1600" dirty="0" smtClean="0">
                  <a:latin typeface="Stencil Std" panose="04020904080802020404" pitchFamily="82" charset="0"/>
                </a:rPr>
                <a:t>TDSP Monthly Load </a:t>
              </a:r>
              <a:br>
                <a:rPr lang="en-US" sz="1600" dirty="0" smtClean="0">
                  <a:latin typeface="Stencil Std" panose="04020904080802020404" pitchFamily="82" charset="0"/>
                </a:rPr>
              </a:br>
              <a:r>
                <a:rPr lang="en-US" sz="1600" dirty="0" smtClean="0">
                  <a:latin typeface="Stencil Std" panose="04020904080802020404" pitchFamily="82" charset="0"/>
                </a:rPr>
                <a:t>Report</a:t>
              </a:r>
            </a:p>
          </p:txBody>
        </p:sp>
      </p:grpSp>
      <p:grpSp>
        <p:nvGrpSpPr>
          <p:cNvPr id="25" name="Group 24"/>
          <p:cNvGrpSpPr/>
          <p:nvPr/>
        </p:nvGrpSpPr>
        <p:grpSpPr>
          <a:xfrm>
            <a:off x="3475584" y="3338579"/>
            <a:ext cx="1663175" cy="1319656"/>
            <a:chOff x="3596164" y="4519515"/>
            <a:chExt cx="1397957" cy="1319656"/>
          </a:xfrm>
        </p:grpSpPr>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6164" y="4519515"/>
              <a:ext cx="1392393" cy="1319656"/>
            </a:xfrm>
            <a:prstGeom prst="rect">
              <a:avLst/>
            </a:prstGeom>
            <a:scene3d>
              <a:camera prst="orthographicFront">
                <a:rot lat="0" lon="0" rev="0"/>
              </a:camera>
              <a:lightRig rig="threePt" dir="t"/>
            </a:scene3d>
          </p:spPr>
        </p:pic>
        <p:sp>
          <p:nvSpPr>
            <p:cNvPr id="27" name="TextBox 26"/>
            <p:cNvSpPr txBox="1"/>
            <p:nvPr/>
          </p:nvSpPr>
          <p:spPr>
            <a:xfrm>
              <a:off x="3756255" y="4751061"/>
              <a:ext cx="1237866" cy="1077218"/>
            </a:xfrm>
            <a:prstGeom prst="rect">
              <a:avLst/>
            </a:prstGeom>
            <a:noFill/>
          </p:spPr>
          <p:txBody>
            <a:bodyPr wrap="square" rtlCol="0">
              <a:spAutoFit/>
            </a:bodyPr>
            <a:lstStyle/>
            <a:p>
              <a:pPr algn="ctr"/>
              <a:r>
                <a:rPr lang="en-US" sz="1600" dirty="0" smtClean="0">
                  <a:latin typeface="Stencil Std" panose="04020904080802020404" pitchFamily="82" charset="0"/>
                </a:rPr>
                <a:t>Demand &amp; Energy Monthly Reports</a:t>
              </a:r>
            </a:p>
          </p:txBody>
        </p:sp>
      </p:grpSp>
      <p:grpSp>
        <p:nvGrpSpPr>
          <p:cNvPr id="2" name="Group 1"/>
          <p:cNvGrpSpPr/>
          <p:nvPr/>
        </p:nvGrpSpPr>
        <p:grpSpPr>
          <a:xfrm>
            <a:off x="364067" y="1340461"/>
            <a:ext cx="2164739" cy="2164739"/>
            <a:chOff x="609600" y="1340461"/>
            <a:chExt cx="2164739" cy="2164739"/>
          </a:xfrm>
        </p:grpSpPr>
        <p:sp>
          <p:nvSpPr>
            <p:cNvPr id="17" name="Oval 16"/>
            <p:cNvSpPr/>
            <p:nvPr/>
          </p:nvSpPr>
          <p:spPr>
            <a:xfrm>
              <a:off x="609600" y="1340461"/>
              <a:ext cx="2164739" cy="216473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837" y="1483383"/>
              <a:ext cx="1884636" cy="1793217"/>
            </a:xfrm>
            <a:prstGeom prst="rect">
              <a:avLst/>
            </a:prstGeom>
          </p:spPr>
        </p:pic>
      </p:grpSp>
    </p:spTree>
    <p:extLst>
      <p:ext uri="{BB962C8B-B14F-4D97-AF65-F5344CB8AC3E}">
        <p14:creationId xmlns:p14="http://schemas.microsoft.com/office/powerpoint/2010/main" val="980368310"/>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Examples of </a:t>
            </a:r>
            <a:r>
              <a:rPr lang="en-US" dirty="0" smtClean="0"/>
              <a:t>Certified Data</a:t>
            </a:r>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416051"/>
            <a:ext cx="6292372" cy="4756149"/>
          </a:xfrm>
          <a:ln>
            <a:solidFill>
              <a:schemeClr val="tx1"/>
            </a:solidFill>
          </a:ln>
        </p:spPr>
      </p:pic>
      <p:grpSp>
        <p:nvGrpSpPr>
          <p:cNvPr id="5" name="Group 4"/>
          <p:cNvGrpSpPr/>
          <p:nvPr/>
        </p:nvGrpSpPr>
        <p:grpSpPr>
          <a:xfrm>
            <a:off x="5961298" y="4038600"/>
            <a:ext cx="1831025" cy="1319656"/>
            <a:chOff x="3596164" y="4519515"/>
            <a:chExt cx="1672906" cy="131965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164" y="4519515"/>
              <a:ext cx="1530010" cy="1319656"/>
            </a:xfrm>
            <a:prstGeom prst="rect">
              <a:avLst/>
            </a:prstGeom>
            <a:scene3d>
              <a:camera prst="orthographicFront">
                <a:rot lat="0" lon="0" rev="0"/>
              </a:camera>
              <a:lightRig rig="threePt" dir="t"/>
            </a:scene3d>
          </p:spPr>
        </p:pic>
        <p:sp>
          <p:nvSpPr>
            <p:cNvPr id="7" name="TextBox 6"/>
            <p:cNvSpPr txBox="1"/>
            <p:nvPr/>
          </p:nvSpPr>
          <p:spPr>
            <a:xfrm rot="19815891">
              <a:off x="3732381" y="5014638"/>
              <a:ext cx="1536689" cy="646331"/>
            </a:xfrm>
            <a:prstGeom prst="rect">
              <a:avLst/>
            </a:prstGeom>
            <a:noFill/>
          </p:spPr>
          <p:txBody>
            <a:bodyPr wrap="square" rtlCol="0">
              <a:spAutoFit/>
            </a:bodyPr>
            <a:lstStyle/>
            <a:p>
              <a:pPr algn="ctr"/>
              <a:r>
                <a:rPr lang="en-US" sz="2000" dirty="0" smtClean="0">
                  <a:latin typeface="Stencil Std" panose="04020904080802020404" pitchFamily="82" charset="0"/>
                </a:rPr>
                <a:t>M</a:t>
              </a:r>
              <a:r>
                <a:rPr lang="en-US" sz="1600" dirty="0" smtClean="0">
                  <a:latin typeface="Stencil Std" panose="04020904080802020404" pitchFamily="82" charset="0"/>
                </a:rPr>
                <a:t>arke</a:t>
              </a:r>
              <a:r>
                <a:rPr lang="en-US" sz="2000" dirty="0" smtClean="0">
                  <a:latin typeface="Stencil Std" panose="04020904080802020404" pitchFamily="82" charset="0"/>
                </a:rPr>
                <a:t>t</a:t>
              </a:r>
              <a:r>
                <a:rPr lang="en-US" sz="1600" dirty="0" smtClean="0">
                  <a:latin typeface="Stencil Std" panose="04020904080802020404" pitchFamily="82" charset="0"/>
                </a:rPr>
                <a:t>rak Reports</a:t>
              </a:r>
            </a:p>
          </p:txBody>
        </p:sp>
      </p:grpSp>
      <p:grpSp>
        <p:nvGrpSpPr>
          <p:cNvPr id="9" name="Group 8"/>
          <p:cNvGrpSpPr/>
          <p:nvPr/>
        </p:nvGrpSpPr>
        <p:grpSpPr>
          <a:xfrm>
            <a:off x="3784888" y="4055987"/>
            <a:ext cx="2275947" cy="1339181"/>
            <a:chOff x="1482337" y="4477949"/>
            <a:chExt cx="2275947" cy="1339181"/>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337" y="4477949"/>
              <a:ext cx="2275947" cy="1339181"/>
            </a:xfrm>
            <a:prstGeom prst="rect">
              <a:avLst/>
            </a:prstGeom>
          </p:spPr>
        </p:pic>
        <p:sp>
          <p:nvSpPr>
            <p:cNvPr id="12" name="TextBox 11"/>
            <p:cNvSpPr txBox="1"/>
            <p:nvPr/>
          </p:nvSpPr>
          <p:spPr>
            <a:xfrm>
              <a:off x="1694392" y="4825217"/>
              <a:ext cx="2063892" cy="923330"/>
            </a:xfrm>
            <a:prstGeom prst="rect">
              <a:avLst/>
            </a:prstGeom>
            <a:noFill/>
          </p:spPr>
          <p:txBody>
            <a:bodyPr wrap="square" rtlCol="0">
              <a:spAutoFit/>
            </a:bodyPr>
            <a:lstStyle/>
            <a:p>
              <a:r>
                <a:rPr lang="en-US" dirty="0" smtClean="0">
                  <a:latin typeface="Stencil Std" panose="04020904080802020404" pitchFamily="82" charset="0"/>
                </a:rPr>
                <a:t>Potential Load Loss Reports (REP)</a:t>
              </a:r>
            </a:p>
          </p:txBody>
        </p:sp>
      </p:grpSp>
      <p:grpSp>
        <p:nvGrpSpPr>
          <p:cNvPr id="13" name="Group 12"/>
          <p:cNvGrpSpPr/>
          <p:nvPr/>
        </p:nvGrpSpPr>
        <p:grpSpPr>
          <a:xfrm>
            <a:off x="4513502" y="2929478"/>
            <a:ext cx="2585773" cy="1339181"/>
            <a:chOff x="2330591" y="3429000"/>
            <a:chExt cx="2380582" cy="1339181"/>
          </a:xfrm>
        </p:grpSpPr>
        <p:pic>
          <p:nvPicPr>
            <p:cNvPr id="14" name="Picture 13"/>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330591" y="3429000"/>
              <a:ext cx="2275947" cy="1339181"/>
            </a:xfrm>
            <a:prstGeom prst="rect">
              <a:avLst/>
            </a:prstGeom>
          </p:spPr>
        </p:pic>
        <p:sp>
          <p:nvSpPr>
            <p:cNvPr id="15" name="TextBox 14"/>
            <p:cNvSpPr txBox="1"/>
            <p:nvPr/>
          </p:nvSpPr>
          <p:spPr>
            <a:xfrm>
              <a:off x="2435226" y="3757990"/>
              <a:ext cx="2275947" cy="923330"/>
            </a:xfrm>
            <a:prstGeom prst="rect">
              <a:avLst/>
            </a:prstGeom>
            <a:noFill/>
          </p:spPr>
          <p:txBody>
            <a:bodyPr wrap="square" rtlCol="0">
              <a:spAutoFit/>
            </a:bodyPr>
            <a:lstStyle/>
            <a:p>
              <a:pPr algn="ctr"/>
              <a:r>
                <a:rPr lang="en-US" dirty="0" smtClean="0">
                  <a:latin typeface="Stencil Std" panose="04020904080802020404" pitchFamily="82" charset="0"/>
                </a:rPr>
                <a:t>Missing Consumption Reports (TDSP)</a:t>
              </a:r>
            </a:p>
          </p:txBody>
        </p:sp>
      </p:grpSp>
      <p:grpSp>
        <p:nvGrpSpPr>
          <p:cNvPr id="16" name="Group 15"/>
          <p:cNvGrpSpPr/>
          <p:nvPr/>
        </p:nvGrpSpPr>
        <p:grpSpPr>
          <a:xfrm>
            <a:off x="4742102" y="2048928"/>
            <a:ext cx="1804267" cy="1095324"/>
            <a:chOff x="2856679" y="2514600"/>
            <a:chExt cx="1804267" cy="1095324"/>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6679" y="2514600"/>
              <a:ext cx="1804267" cy="1095324"/>
            </a:xfrm>
            <a:prstGeom prst="rect">
              <a:avLst/>
            </a:prstGeom>
          </p:spPr>
        </p:pic>
        <p:sp>
          <p:nvSpPr>
            <p:cNvPr id="18" name="TextBox 17"/>
            <p:cNvSpPr txBox="1"/>
            <p:nvPr/>
          </p:nvSpPr>
          <p:spPr>
            <a:xfrm>
              <a:off x="3048000" y="2769129"/>
              <a:ext cx="1612946" cy="646331"/>
            </a:xfrm>
            <a:prstGeom prst="rect">
              <a:avLst/>
            </a:prstGeom>
            <a:noFill/>
          </p:spPr>
          <p:txBody>
            <a:bodyPr wrap="square" rtlCol="0">
              <a:spAutoFit/>
            </a:bodyPr>
            <a:lstStyle/>
            <a:p>
              <a:pPr algn="ctr"/>
              <a:r>
                <a:rPr lang="en-US" dirty="0" smtClean="0">
                  <a:latin typeface="Stencil Std" panose="04020904080802020404" pitchFamily="82" charset="0"/>
                </a:rPr>
                <a:t>Data Extracts</a:t>
              </a:r>
            </a:p>
          </p:txBody>
        </p:sp>
      </p:grpSp>
      <p:sp>
        <p:nvSpPr>
          <p:cNvPr id="19" name="AutoShape 44"/>
          <p:cNvSpPr>
            <a:spLocks noChangeArrowheads="1"/>
          </p:cNvSpPr>
          <p:nvPr/>
        </p:nvSpPr>
        <p:spPr bwMode="auto">
          <a:xfrm>
            <a:off x="2743200" y="5684185"/>
            <a:ext cx="5334000" cy="783193"/>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r>
              <a:rPr lang="en-US" sz="2000" dirty="0" smtClean="0"/>
              <a:t>User’s assigned Digital Certificate roles determine visibility</a:t>
            </a:r>
            <a:endParaRPr lang="en-US" sz="2000" dirty="0"/>
          </a:p>
        </p:txBody>
      </p:sp>
      <p:grpSp>
        <p:nvGrpSpPr>
          <p:cNvPr id="2" name="Group 1"/>
          <p:cNvGrpSpPr/>
          <p:nvPr/>
        </p:nvGrpSpPr>
        <p:grpSpPr>
          <a:xfrm>
            <a:off x="364067" y="1340461"/>
            <a:ext cx="2164739" cy="2164739"/>
            <a:chOff x="364067" y="1340461"/>
            <a:chExt cx="2164739" cy="2164739"/>
          </a:xfrm>
        </p:grpSpPr>
        <p:sp>
          <p:nvSpPr>
            <p:cNvPr id="21" name="Oval 20"/>
            <p:cNvSpPr/>
            <p:nvPr/>
          </p:nvSpPr>
          <p:spPr>
            <a:xfrm>
              <a:off x="364067" y="1340461"/>
              <a:ext cx="2164739" cy="216473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212" y="1560737"/>
              <a:ext cx="1928188" cy="1639663"/>
            </a:xfrm>
            <a:prstGeom prst="rect">
              <a:avLst/>
            </a:prstGeom>
          </p:spPr>
        </p:pic>
      </p:grpSp>
    </p:spTree>
    <p:extLst>
      <p:ext uri="{BB962C8B-B14F-4D97-AF65-F5344CB8AC3E}">
        <p14:creationId xmlns:p14="http://schemas.microsoft.com/office/powerpoint/2010/main" val="16468656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Can’t find what you’re looking for?</a:t>
            </a:r>
            <a:endParaRPr lang="en-US" dirty="0"/>
          </a:p>
        </p:txBody>
      </p:sp>
      <p:pic>
        <p:nvPicPr>
          <p:cNvPr id="14" name="Content Placeholder 8"/>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0000" b="3333"/>
          <a:stretch/>
        </p:blipFill>
        <p:spPr>
          <a:xfrm>
            <a:off x="0" y="1219200"/>
            <a:ext cx="9144000" cy="5257800"/>
          </a:xfrm>
        </p:spPr>
      </p:pic>
      <p:grpSp>
        <p:nvGrpSpPr>
          <p:cNvPr id="15" name="Group 14"/>
          <p:cNvGrpSpPr/>
          <p:nvPr/>
        </p:nvGrpSpPr>
        <p:grpSpPr>
          <a:xfrm>
            <a:off x="3200400" y="1140124"/>
            <a:ext cx="2590800" cy="1145876"/>
            <a:chOff x="2667000" y="1368724"/>
            <a:chExt cx="2590800" cy="1145876"/>
          </a:xfrm>
          <a:scene3d>
            <a:camera prst="perspectiveRight" fov="7200000"/>
            <a:lightRig rig="threePt" dir="t"/>
          </a:scene3d>
        </p:grpSpPr>
        <p:grpSp>
          <p:nvGrpSpPr>
            <p:cNvPr id="16" name="Group 15"/>
            <p:cNvGrpSpPr/>
            <p:nvPr/>
          </p:nvGrpSpPr>
          <p:grpSpPr>
            <a:xfrm>
              <a:off x="2667000" y="1368724"/>
              <a:ext cx="2590800" cy="1145876"/>
              <a:chOff x="2667000" y="1368724"/>
              <a:chExt cx="2590800" cy="1145876"/>
            </a:xfrm>
          </p:grpSpPr>
          <p:sp>
            <p:nvSpPr>
              <p:cNvPr id="20" name="Rectangle 16"/>
              <p:cNvSpPr/>
              <p:nvPr/>
            </p:nvSpPr>
            <p:spPr>
              <a:xfrm>
                <a:off x="2667000" y="1368724"/>
                <a:ext cx="2590800" cy="764875"/>
              </a:xfrm>
              <a:custGeom>
                <a:avLst/>
                <a:gdLst>
                  <a:gd name="connsiteX0" fmla="*/ 0 w 2590800"/>
                  <a:gd name="connsiteY0" fmla="*/ 0 h 609600"/>
                  <a:gd name="connsiteX1" fmla="*/ 2590800 w 2590800"/>
                  <a:gd name="connsiteY1" fmla="*/ 0 h 609600"/>
                  <a:gd name="connsiteX2" fmla="*/ 2590800 w 2590800"/>
                  <a:gd name="connsiteY2" fmla="*/ 609600 h 609600"/>
                  <a:gd name="connsiteX3" fmla="*/ 0 w 2590800"/>
                  <a:gd name="connsiteY3" fmla="*/ 609600 h 609600"/>
                  <a:gd name="connsiteX4" fmla="*/ 0 w 2590800"/>
                  <a:gd name="connsiteY4" fmla="*/ 0 h 609600"/>
                  <a:gd name="connsiteX0" fmla="*/ 0 w 2590800"/>
                  <a:gd name="connsiteY0" fmla="*/ 120770 h 730370"/>
                  <a:gd name="connsiteX1" fmla="*/ 2582174 w 2590800"/>
                  <a:gd name="connsiteY1" fmla="*/ 0 h 730370"/>
                  <a:gd name="connsiteX2" fmla="*/ 2590800 w 2590800"/>
                  <a:gd name="connsiteY2" fmla="*/ 730370 h 730370"/>
                  <a:gd name="connsiteX3" fmla="*/ 0 w 2590800"/>
                  <a:gd name="connsiteY3" fmla="*/ 730370 h 730370"/>
                  <a:gd name="connsiteX4" fmla="*/ 0 w 2590800"/>
                  <a:gd name="connsiteY4" fmla="*/ 120770 h 730370"/>
                  <a:gd name="connsiteX0" fmla="*/ 0 w 2590800"/>
                  <a:gd name="connsiteY0" fmla="*/ 155275 h 764875"/>
                  <a:gd name="connsiteX1" fmla="*/ 2582174 w 2590800"/>
                  <a:gd name="connsiteY1" fmla="*/ 0 h 764875"/>
                  <a:gd name="connsiteX2" fmla="*/ 2590800 w 2590800"/>
                  <a:gd name="connsiteY2" fmla="*/ 764875 h 764875"/>
                  <a:gd name="connsiteX3" fmla="*/ 0 w 2590800"/>
                  <a:gd name="connsiteY3" fmla="*/ 764875 h 764875"/>
                  <a:gd name="connsiteX4" fmla="*/ 0 w 2590800"/>
                  <a:gd name="connsiteY4" fmla="*/ 155275 h 76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764875">
                    <a:moveTo>
                      <a:pt x="0" y="155275"/>
                    </a:moveTo>
                    <a:lnTo>
                      <a:pt x="2582174" y="0"/>
                    </a:lnTo>
                    <a:cubicBezTo>
                      <a:pt x="2585049" y="254958"/>
                      <a:pt x="2587925" y="509917"/>
                      <a:pt x="2590800" y="764875"/>
                    </a:cubicBezTo>
                    <a:lnTo>
                      <a:pt x="0" y="764875"/>
                    </a:lnTo>
                    <a:lnTo>
                      <a:pt x="0" y="1552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smtClean="0">
                    <a:solidFill>
                      <a:srgbClr val="4A7EBB"/>
                    </a:solidFill>
                    <a:latin typeface="Arial" panose="020B0604020202020204" pitchFamily="34" charset="0"/>
                    <a:cs typeface="Arial" panose="020B0604020202020204" pitchFamily="34" charset="0"/>
                  </a:rPr>
                  <a:t>Just ask EMIL!</a:t>
                </a:r>
                <a:endParaRPr lang="en-US" sz="2400" i="1" dirty="0">
                  <a:solidFill>
                    <a:srgbClr val="4A7EBB"/>
                  </a:solidFill>
                  <a:latin typeface="Arial" panose="020B0604020202020204" pitchFamily="34" charset="0"/>
                  <a:cs typeface="Arial" panose="020B0604020202020204" pitchFamily="34" charset="0"/>
                </a:endParaRPr>
              </a:p>
            </p:txBody>
          </p:sp>
          <p:sp>
            <p:nvSpPr>
              <p:cNvPr id="21" name="Isosceles Triangle 20"/>
              <p:cNvSpPr/>
              <p:nvPr/>
            </p:nvSpPr>
            <p:spPr>
              <a:xfrm flipV="1">
                <a:off x="2667000" y="2133600"/>
                <a:ext cx="2590800" cy="381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p:cNvCxnSpPr>
                <a:endCxn id="21" idx="4"/>
              </p:cNvCxnSpPr>
              <p:nvPr/>
            </p:nvCxnSpPr>
            <p:spPr>
              <a:xfrm>
                <a:off x="5257800" y="1524000"/>
                <a:ext cx="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1" idx="4"/>
                <a:endCxn id="21" idx="0"/>
              </p:cNvCxnSpPr>
              <p:nvPr/>
            </p:nvCxnSpPr>
            <p:spPr>
              <a:xfrm flipH="1">
                <a:off x="3962400" y="2133600"/>
                <a:ext cx="12954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1" idx="2"/>
              </p:cNvCxnSpPr>
              <p:nvPr/>
            </p:nvCxnSpPr>
            <p:spPr>
              <a:xfrm flipV="1">
                <a:off x="2667000" y="1524000"/>
                <a:ext cx="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1" idx="0"/>
                <a:endCxn id="21" idx="0"/>
              </p:cNvCxnSpPr>
              <p:nvPr/>
            </p:nvCxnSpPr>
            <p:spPr>
              <a:xfrm>
                <a:off x="3962400" y="2514600"/>
                <a:ext cx="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p:nvPr/>
          </p:nvCxnSpPr>
          <p:spPr>
            <a:xfrm>
              <a:off x="3962400" y="2035847"/>
              <a:ext cx="0" cy="381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3776667"/>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ERCOT Market Information List (EMIL)</a:t>
            </a:r>
            <a:endParaRPr lang="en-US"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05" y="1219200"/>
            <a:ext cx="9060314" cy="3505200"/>
          </a:xfrm>
        </p:spPr>
      </p:pic>
      <p:sp>
        <p:nvSpPr>
          <p:cNvPr id="10" name="Rounded Rectangle 9"/>
          <p:cNvSpPr/>
          <p:nvPr/>
        </p:nvSpPr>
        <p:spPr>
          <a:xfrm>
            <a:off x="265112" y="4495800"/>
            <a:ext cx="1944687"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4"/>
          <p:cNvSpPr txBox="1">
            <a:spLocks/>
          </p:cNvSpPr>
          <p:nvPr/>
        </p:nvSpPr>
        <p:spPr bwMode="auto">
          <a:xfrm>
            <a:off x="265113" y="4800599"/>
            <a:ext cx="8686800" cy="16764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EMIL knows all</a:t>
            </a:r>
          </a:p>
          <a:p>
            <a:pPr lvl="1"/>
            <a:r>
              <a:rPr lang="en-US" sz="2000" dirty="0" smtClean="0"/>
              <a:t>Location</a:t>
            </a:r>
          </a:p>
          <a:p>
            <a:pPr lvl="1"/>
            <a:r>
              <a:rPr lang="en-US" sz="2000" dirty="0" smtClean="0"/>
              <a:t>Frequency of Posting</a:t>
            </a:r>
          </a:p>
          <a:p>
            <a:pPr lvl="1"/>
            <a:r>
              <a:rPr lang="en-US" sz="2000" dirty="0" smtClean="0"/>
              <a:t>Who gets to see the data</a:t>
            </a: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4038600"/>
            <a:ext cx="1877158" cy="2324100"/>
          </a:xfrm>
          <a:prstGeom prst="rect">
            <a:avLst/>
          </a:prstGeom>
        </p:spPr>
      </p:pic>
    </p:spTree>
    <p:extLst>
      <p:ext uri="{BB962C8B-B14F-4D97-AF65-F5344CB8AC3E}">
        <p14:creationId xmlns:p14="http://schemas.microsoft.com/office/powerpoint/2010/main" val="717814586"/>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Launch other ERCOT Applications from within MIS</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200" y="1233714"/>
            <a:ext cx="8993339" cy="5270559"/>
          </a:xfrm>
          <a:prstGeom prst="rect">
            <a:avLst/>
          </a:prstGeom>
        </p:spPr>
      </p:pic>
      <p:sp>
        <p:nvSpPr>
          <p:cNvPr id="4" name="AutoShape 44"/>
          <p:cNvSpPr>
            <a:spLocks noChangeArrowheads="1"/>
          </p:cNvSpPr>
          <p:nvPr/>
        </p:nvSpPr>
        <p:spPr bwMode="auto">
          <a:xfrm>
            <a:off x="265113" y="2057400"/>
            <a:ext cx="3087687" cy="1464231"/>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r>
              <a:rPr lang="en-US" sz="2000" dirty="0"/>
              <a:t>User’s assigned Digital Certificate roles determine </a:t>
            </a:r>
            <a:r>
              <a:rPr lang="en-US" sz="2000" dirty="0" smtClean="0"/>
              <a:t>which applications are available</a:t>
            </a:r>
            <a:endParaRPr lang="en-US" sz="2000" dirty="0"/>
          </a:p>
        </p:txBody>
      </p:sp>
    </p:spTree>
    <p:extLst>
      <p:ext uri="{BB962C8B-B14F-4D97-AF65-F5344CB8AC3E}">
        <p14:creationId xmlns:p14="http://schemas.microsoft.com/office/powerpoint/2010/main" val="2191617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Launch other ERCOT Applications from within MIS</a:t>
            </a:r>
          </a:p>
        </p:txBody>
      </p:sp>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6261" y="1371600"/>
            <a:ext cx="9024606" cy="47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3581401" y="5093133"/>
            <a:ext cx="12954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8647607"/>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ESIID</a:t>
            </a:r>
            <a:endParaRPr lang="en-US" dirty="0"/>
          </a:p>
        </p:txBody>
      </p:sp>
      <p:sp>
        <p:nvSpPr>
          <p:cNvPr id="5" name="Content Placeholder 4"/>
          <p:cNvSpPr>
            <a:spLocks noGrp="1"/>
          </p:cNvSpPr>
          <p:nvPr>
            <p:ph idx="1"/>
          </p:nvPr>
        </p:nvSpPr>
        <p:spPr>
          <a:xfrm>
            <a:off x="265113" y="4343401"/>
            <a:ext cx="8686800" cy="2133600"/>
          </a:xfrm>
        </p:spPr>
        <p:txBody>
          <a:bodyPr/>
          <a:lstStyle/>
          <a:p>
            <a:r>
              <a:rPr lang="en-US" dirty="0" smtClean="0"/>
              <a:t>Three ways to search</a:t>
            </a:r>
          </a:p>
          <a:p>
            <a:pPr lvl="1">
              <a:spcAft>
                <a:spcPts val="600"/>
              </a:spcAft>
            </a:pPr>
            <a:r>
              <a:rPr lang="en-US" dirty="0" smtClean="0"/>
              <a:t>Single ESIID</a:t>
            </a:r>
          </a:p>
          <a:p>
            <a:pPr lvl="1">
              <a:spcAft>
                <a:spcPts val="600"/>
              </a:spcAft>
            </a:pPr>
            <a:r>
              <a:rPr lang="en-US" dirty="0" smtClean="0"/>
              <a:t>Multiple ESIID</a:t>
            </a:r>
          </a:p>
          <a:p>
            <a:pPr lvl="1">
              <a:spcAft>
                <a:spcPts val="600"/>
              </a:spcAft>
            </a:pPr>
            <a:r>
              <a:rPr lang="en-US" dirty="0" smtClean="0"/>
              <a:t>Premise Address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4589304"/>
            <a:ext cx="1130700" cy="14750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061" y="4867433"/>
            <a:ext cx="1299852" cy="1640048"/>
          </a:xfrm>
          <a:prstGeom prst="rect">
            <a:avLst/>
          </a:prstGeom>
        </p:spPr>
      </p:pic>
      <p:pic>
        <p:nvPicPr>
          <p:cNvPr id="15" name="Picture 14"/>
          <p:cNvPicPr>
            <a:picLocks noChangeAspect="1"/>
          </p:cNvPicPr>
          <p:nvPr/>
        </p:nvPicPr>
        <p:blipFill>
          <a:blip r:embed="rId5"/>
          <a:stretch>
            <a:fillRect/>
          </a:stretch>
        </p:blipFill>
        <p:spPr>
          <a:xfrm>
            <a:off x="43651" y="1220685"/>
            <a:ext cx="9077731" cy="3017782"/>
          </a:xfrm>
          <a:prstGeom prst="rect">
            <a:avLst/>
          </a:prstGeom>
        </p:spPr>
      </p:pic>
    </p:spTree>
    <p:extLst>
      <p:ext uri="{BB962C8B-B14F-4D97-AF65-F5344CB8AC3E}">
        <p14:creationId xmlns:p14="http://schemas.microsoft.com/office/powerpoint/2010/main" val="3209629253"/>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Transaction</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353" y="4636426"/>
            <a:ext cx="1130700" cy="14750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4014" y="4914555"/>
            <a:ext cx="1299852" cy="1640048"/>
          </a:xfrm>
          <a:prstGeom prst="rect">
            <a:avLst/>
          </a:prstGeom>
        </p:spPr>
      </p:pic>
      <p:pic>
        <p:nvPicPr>
          <p:cNvPr id="16" name="Picture 15"/>
          <p:cNvPicPr>
            <a:picLocks noChangeAspect="1"/>
          </p:cNvPicPr>
          <p:nvPr/>
        </p:nvPicPr>
        <p:blipFill>
          <a:blip r:embed="rId5"/>
          <a:stretch>
            <a:fillRect/>
          </a:stretch>
        </p:blipFill>
        <p:spPr>
          <a:xfrm>
            <a:off x="1684014" y="1218977"/>
            <a:ext cx="7437765" cy="3237257"/>
          </a:xfrm>
          <a:prstGeom prst="rect">
            <a:avLst/>
          </a:prstGeom>
        </p:spPr>
      </p:pic>
      <p:pic>
        <p:nvPicPr>
          <p:cNvPr id="9" name="Picture 8"/>
          <p:cNvPicPr>
            <a:picLocks noChangeAspect="1"/>
          </p:cNvPicPr>
          <p:nvPr/>
        </p:nvPicPr>
        <p:blipFill>
          <a:blip r:embed="rId6"/>
          <a:stretch>
            <a:fillRect/>
          </a:stretch>
        </p:blipFill>
        <p:spPr>
          <a:xfrm>
            <a:off x="4288392" y="3133910"/>
            <a:ext cx="4840644" cy="3444539"/>
          </a:xfrm>
          <a:prstGeom prst="rect">
            <a:avLst/>
          </a:prstGeom>
        </p:spPr>
      </p:pic>
    </p:spTree>
    <p:extLst>
      <p:ext uri="{BB962C8B-B14F-4D97-AF65-F5344CB8AC3E}">
        <p14:creationId xmlns:p14="http://schemas.microsoft.com/office/powerpoint/2010/main" val="3100929961"/>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MarkeTrak</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8443102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Mid 1990s – Restructuring</a:t>
            </a:r>
            <a:endParaRPr lang="en-US" dirty="0"/>
          </a:p>
        </p:txBody>
      </p:sp>
      <p:sp>
        <p:nvSpPr>
          <p:cNvPr id="7" name="Text Placeholder 6"/>
          <p:cNvSpPr>
            <a:spLocks noGrp="1"/>
          </p:cNvSpPr>
          <p:nvPr>
            <p:ph type="body" sz="half" idx="1"/>
          </p:nvPr>
        </p:nvSpPr>
        <p:spPr>
          <a:xfrm>
            <a:off x="266699" y="1276350"/>
            <a:ext cx="8647114" cy="4743450"/>
          </a:xfrm>
        </p:spPr>
        <p:txBody>
          <a:bodyPr/>
          <a:lstStyle/>
          <a:p>
            <a:r>
              <a:rPr lang="en-US" dirty="0"/>
              <a:t>Texas Legislature </a:t>
            </a:r>
            <a:r>
              <a:rPr lang="en-US" dirty="0" smtClean="0"/>
              <a:t>amended </a:t>
            </a:r>
            <a:r>
              <a:rPr lang="en-US" dirty="0"/>
              <a:t>the Public Utility Regulatory Act </a:t>
            </a:r>
            <a:r>
              <a:rPr lang="en-US" dirty="0" smtClean="0"/>
              <a:t>(PURA)</a:t>
            </a:r>
          </a:p>
          <a:p>
            <a:pPr lvl="1"/>
            <a:r>
              <a:rPr lang="en-US" dirty="0" smtClean="0"/>
              <a:t>Allowed </a:t>
            </a:r>
            <a:r>
              <a:rPr lang="en-US" dirty="0"/>
              <a:t>for wholesale deregulation</a:t>
            </a:r>
          </a:p>
          <a:p>
            <a:pPr lvl="1"/>
            <a:r>
              <a:rPr lang="en-US" dirty="0" smtClean="0"/>
              <a:t>Opened the doors to competitive </a:t>
            </a:r>
            <a:br>
              <a:rPr lang="en-US" dirty="0" smtClean="0"/>
            </a:br>
            <a:r>
              <a:rPr lang="en-US" dirty="0" smtClean="0"/>
              <a:t>wholesale producers</a:t>
            </a:r>
          </a:p>
          <a:p>
            <a:pPr lvl="1"/>
            <a:r>
              <a:rPr lang="en-US" dirty="0" smtClean="0"/>
              <a:t>Ensured </a:t>
            </a:r>
            <a:r>
              <a:rPr lang="en-US" dirty="0"/>
              <a:t>open access to </a:t>
            </a:r>
            <a:r>
              <a:rPr lang="en-US" dirty="0" smtClean="0"/>
              <a:t/>
            </a:r>
            <a:br>
              <a:rPr lang="en-US" dirty="0" smtClean="0"/>
            </a:br>
            <a:r>
              <a:rPr lang="en-US" dirty="0" smtClean="0"/>
              <a:t>transmission </a:t>
            </a:r>
            <a:r>
              <a:rPr lang="en-US" dirty="0"/>
              <a:t>system</a:t>
            </a:r>
          </a:p>
          <a:p>
            <a:endParaRPr lang="en-US" dirty="0"/>
          </a:p>
        </p:txBody>
      </p:sp>
      <p:pic>
        <p:nvPicPr>
          <p:cNvPr id="9" name="Content Placeholder 8"/>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477000" y="2286000"/>
            <a:ext cx="2025969" cy="2025969"/>
          </a:xfrm>
        </p:spPr>
      </p:pic>
    </p:spTree>
    <p:extLst>
      <p:ext uri="{BB962C8B-B14F-4D97-AF65-F5344CB8AC3E}">
        <p14:creationId xmlns:p14="http://schemas.microsoft.com/office/powerpoint/2010/main" val="1772153163"/>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Turn When Issues Arise</a:t>
            </a:r>
          </a:p>
        </p:txBody>
      </p:sp>
      <p:sp>
        <p:nvSpPr>
          <p:cNvPr id="4" name="Content Placeholder 3"/>
          <p:cNvSpPr>
            <a:spLocks noGrp="1"/>
          </p:cNvSpPr>
          <p:nvPr>
            <p:ph idx="1"/>
          </p:nvPr>
        </p:nvSpPr>
        <p:spPr/>
        <p:txBody>
          <a:bodyPr/>
          <a:lstStyle/>
          <a:p>
            <a:r>
              <a:rPr lang="en-US" dirty="0" smtClean="0"/>
              <a:t>What happened?</a:t>
            </a:r>
          </a:p>
          <a:p>
            <a:pPr lvl="1"/>
            <a:r>
              <a:rPr lang="en-US" dirty="0" smtClean="0"/>
              <a:t>ESIID should be with </a:t>
            </a:r>
            <a:br>
              <a:rPr lang="en-US" dirty="0" smtClean="0"/>
            </a:br>
            <a:r>
              <a:rPr lang="en-US" dirty="0" smtClean="0"/>
              <a:t>REP #1</a:t>
            </a:r>
          </a:p>
          <a:p>
            <a:pPr lvl="1"/>
            <a:r>
              <a:rPr lang="en-US" dirty="0" smtClean="0"/>
              <a:t>ESIID is actually with </a:t>
            </a:r>
            <a:br>
              <a:rPr lang="en-US" dirty="0" smtClean="0"/>
            </a:br>
            <a:r>
              <a:rPr lang="en-US" dirty="0" smtClean="0"/>
              <a:t>REP #2</a:t>
            </a:r>
          </a:p>
        </p:txBody>
      </p:sp>
      <p:sp>
        <p:nvSpPr>
          <p:cNvPr id="5" name="Rectangle 4"/>
          <p:cNvSpPr/>
          <p:nvPr/>
        </p:nvSpPr>
        <p:spPr>
          <a:xfrm>
            <a:off x="4500135" y="2153153"/>
            <a:ext cx="1616777" cy="645054"/>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smtClean="0">
                <a:solidFill>
                  <a:prstClr val="white"/>
                </a:solidFill>
              </a:rPr>
              <a:t>REP #1</a:t>
            </a:r>
            <a:endParaRPr lang="en-US" sz="1800" b="0" dirty="0">
              <a:solidFill>
                <a:prstClr val="white"/>
              </a:solidFill>
            </a:endParaRPr>
          </a:p>
        </p:txBody>
      </p:sp>
      <p:sp>
        <p:nvSpPr>
          <p:cNvPr id="10" name="Rectangle 9"/>
          <p:cNvSpPr/>
          <p:nvPr/>
        </p:nvSpPr>
        <p:spPr>
          <a:xfrm>
            <a:off x="6896926" y="2137134"/>
            <a:ext cx="1616777" cy="645054"/>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smtClean="0">
                <a:solidFill>
                  <a:prstClr val="white"/>
                </a:solidFill>
              </a:rPr>
              <a:t>REP #2</a:t>
            </a:r>
            <a:endParaRPr lang="en-US" sz="1800" b="0" dirty="0">
              <a:solidFill>
                <a:prstClr val="white"/>
              </a:solidFill>
            </a:endParaRPr>
          </a:p>
        </p:txBody>
      </p:sp>
      <p:sp>
        <p:nvSpPr>
          <p:cNvPr id="14" name="Rectangle 4"/>
          <p:cNvSpPr/>
          <p:nvPr/>
        </p:nvSpPr>
        <p:spPr>
          <a:xfrm>
            <a:off x="3886200" y="4521801"/>
            <a:ext cx="5134267" cy="656265"/>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45" descr="house.png"/>
          <p:cNvPicPr>
            <a:picLocks noChangeAspect="1"/>
          </p:cNvPicPr>
          <p:nvPr/>
        </p:nvPicPr>
        <p:blipFill>
          <a:blip r:embed="rId2" cstate="print">
            <a:duotone>
              <a:schemeClr val="bg2">
                <a:shade val="45000"/>
                <a:satMod val="135000"/>
              </a:schemeClr>
              <a:prstClr val="white"/>
            </a:duotone>
          </a:blip>
          <a:srcRect/>
          <a:stretch>
            <a:fillRect/>
          </a:stretch>
        </p:blipFill>
        <p:spPr bwMode="auto">
          <a:xfrm>
            <a:off x="4391208" y="4365026"/>
            <a:ext cx="965487" cy="801185"/>
          </a:xfrm>
          <a:prstGeom prst="rect">
            <a:avLst/>
          </a:prstGeom>
          <a:ln>
            <a:noFill/>
          </a:ln>
          <a:effectLst>
            <a:outerShdw blurRad="38100" dist="50800" dir="12600000" algn="tr" rotWithShape="0">
              <a:prstClr val="black">
                <a:alpha val="40000"/>
              </a:prstClr>
            </a:outerShdw>
          </a:effectLst>
        </p:spPr>
      </p:pic>
      <p:pic>
        <p:nvPicPr>
          <p:cNvPr id="16" name="Picture 45" descr="house.png"/>
          <p:cNvPicPr>
            <a:picLocks noChangeAspect="1"/>
          </p:cNvPicPr>
          <p:nvPr/>
        </p:nvPicPr>
        <p:blipFill>
          <a:blip r:embed="rId2" cstate="print"/>
          <a:srcRect/>
          <a:stretch>
            <a:fillRect/>
          </a:stretch>
        </p:blipFill>
        <p:spPr bwMode="auto">
          <a:xfrm>
            <a:off x="6071617" y="4365026"/>
            <a:ext cx="965487" cy="801185"/>
          </a:xfrm>
          <a:prstGeom prst="rect">
            <a:avLst/>
          </a:prstGeom>
          <a:ln>
            <a:noFill/>
          </a:ln>
          <a:effectLst>
            <a:outerShdw blurRad="50800" dist="50800" dir="13200000" algn="tl" rotWithShape="0">
              <a:srgbClr val="333333">
                <a:alpha val="65000"/>
              </a:srgbClr>
            </a:outerShdw>
          </a:effectLst>
        </p:spPr>
      </p:pic>
      <p:sp>
        <p:nvSpPr>
          <p:cNvPr id="17" name="Up Arrow 2"/>
          <p:cNvSpPr/>
          <p:nvPr/>
        </p:nvSpPr>
        <p:spPr>
          <a:xfrm>
            <a:off x="6659219" y="2820247"/>
            <a:ext cx="755771" cy="1531711"/>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p Arrow 17"/>
          <p:cNvSpPr/>
          <p:nvPr/>
        </p:nvSpPr>
        <p:spPr>
          <a:xfrm>
            <a:off x="8057093" y="2798207"/>
            <a:ext cx="243912" cy="153171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Up Arrow 2"/>
          <p:cNvSpPr/>
          <p:nvPr/>
        </p:nvSpPr>
        <p:spPr>
          <a:xfrm flipH="1">
            <a:off x="5693731" y="2833314"/>
            <a:ext cx="755771" cy="1531711"/>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45" descr="house.png"/>
          <p:cNvPicPr>
            <a:picLocks noChangeAspect="1"/>
          </p:cNvPicPr>
          <p:nvPr/>
        </p:nvPicPr>
        <p:blipFill>
          <a:blip r:embed="rId2" cstate="print">
            <a:duotone>
              <a:schemeClr val="bg2">
                <a:shade val="45000"/>
                <a:satMod val="135000"/>
              </a:schemeClr>
              <a:prstClr val="white"/>
            </a:duotone>
          </a:blip>
          <a:srcRect/>
          <a:stretch>
            <a:fillRect/>
          </a:stretch>
        </p:blipFill>
        <p:spPr bwMode="auto">
          <a:xfrm>
            <a:off x="7694431" y="4365026"/>
            <a:ext cx="965487" cy="801185"/>
          </a:xfrm>
          <a:prstGeom prst="rect">
            <a:avLst/>
          </a:prstGeom>
          <a:ln>
            <a:noFill/>
          </a:ln>
          <a:effectLst>
            <a:outerShdw blurRad="50800" dist="50800" dir="13200000" algn="tl" rotWithShape="0">
              <a:srgbClr val="333333">
                <a:alpha val="65000"/>
              </a:srgbClr>
            </a:outerShdw>
          </a:effectLst>
        </p:spPr>
      </p:pic>
      <p:sp>
        <p:nvSpPr>
          <p:cNvPr id="21" name="Up Arrow 20"/>
          <p:cNvSpPr/>
          <p:nvPr/>
        </p:nvSpPr>
        <p:spPr>
          <a:xfrm>
            <a:off x="4675837" y="2798207"/>
            <a:ext cx="243912" cy="1531712"/>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utoShape 44"/>
          <p:cNvSpPr>
            <a:spLocks noChangeArrowheads="1"/>
          </p:cNvSpPr>
          <p:nvPr/>
        </p:nvSpPr>
        <p:spPr bwMode="auto">
          <a:xfrm>
            <a:off x="1941513" y="5881926"/>
            <a:ext cx="5334000" cy="442674"/>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r>
              <a:rPr lang="en-US" sz="2000" dirty="0" smtClean="0"/>
              <a:t>What can a Retail Electric Provider do?</a:t>
            </a:r>
            <a:endParaRPr lang="en-US" sz="2000"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2862" y="4565493"/>
            <a:ext cx="1142417" cy="1490304"/>
          </a:xfrm>
          <a:prstGeom prst="rect">
            <a:avLst/>
          </a:prstGeom>
        </p:spPr>
      </p:pic>
      <p:sp>
        <p:nvSpPr>
          <p:cNvPr id="25" name="Cloud Callout 24"/>
          <p:cNvSpPr/>
          <p:nvPr/>
        </p:nvSpPr>
        <p:spPr>
          <a:xfrm>
            <a:off x="2286000" y="3969375"/>
            <a:ext cx="990600" cy="618158"/>
          </a:xfrm>
          <a:prstGeom prst="cloudCallout">
            <a:avLst>
              <a:gd name="adj1" fmla="val -34542"/>
              <a:gd name="adj2" fmla="val 7568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57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3" grpId="0" animBg="1"/>
      <p:bldP spid="2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3"/>
          <p:cNvSpPr txBox="1">
            <a:spLocks/>
          </p:cNvSpPr>
          <p:nvPr/>
        </p:nvSpPr>
        <p:spPr>
          <a:xfrm>
            <a:off x="265113" y="1279525"/>
            <a:ext cx="8686800" cy="4756150"/>
          </a:xfrm>
          <a:prstGeom prst="rect">
            <a:avLst/>
          </a:prstGeom>
        </p:spPr>
        <p:txBody>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What happened?</a:t>
            </a:r>
          </a:p>
          <a:p>
            <a:endParaRPr lang="en-US" dirty="0" smtClean="0"/>
          </a:p>
        </p:txBody>
      </p:sp>
      <p:sp>
        <p:nvSpPr>
          <p:cNvPr id="4" name="Title 3"/>
          <p:cNvSpPr>
            <a:spLocks noGrp="1"/>
          </p:cNvSpPr>
          <p:nvPr>
            <p:ph type="title"/>
          </p:nvPr>
        </p:nvSpPr>
        <p:spPr/>
        <p:txBody>
          <a:bodyPr/>
          <a:lstStyle/>
          <a:p>
            <a:r>
              <a:rPr lang="en-US" dirty="0"/>
              <a:t>Where to Turn When Issues Arise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398" y="3352800"/>
            <a:ext cx="2476500" cy="66675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5661" y="4900777"/>
            <a:ext cx="1279101" cy="1262047"/>
          </a:xfrm>
          <a:prstGeom prst="rect">
            <a:avLst/>
          </a:prstGeom>
        </p:spPr>
      </p:pic>
      <p:sp>
        <p:nvSpPr>
          <p:cNvPr id="41" name="Bent Arrow 40"/>
          <p:cNvSpPr/>
          <p:nvPr/>
        </p:nvSpPr>
        <p:spPr>
          <a:xfrm rot="16200000">
            <a:off x="5961967" y="3543530"/>
            <a:ext cx="1076438" cy="2137132"/>
          </a:xfrm>
          <a:prstGeom prst="bentArrow">
            <a:avLst>
              <a:gd name="adj1" fmla="val 10806"/>
              <a:gd name="adj2" fmla="val 13354"/>
              <a:gd name="adj3" fmla="val 15653"/>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Bent Arrow 45"/>
          <p:cNvSpPr/>
          <p:nvPr/>
        </p:nvSpPr>
        <p:spPr>
          <a:xfrm>
            <a:off x="6153110" y="2558808"/>
            <a:ext cx="806041" cy="730590"/>
          </a:xfrm>
          <a:prstGeom prst="bentArrow">
            <a:avLst>
              <a:gd name="adj1" fmla="val 13768"/>
              <a:gd name="adj2" fmla="val 16814"/>
              <a:gd name="adj3" fmla="val 2204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ectangle 49"/>
          <p:cNvSpPr/>
          <p:nvPr/>
        </p:nvSpPr>
        <p:spPr>
          <a:xfrm>
            <a:off x="7643313" y="4309166"/>
            <a:ext cx="1340544" cy="605294"/>
          </a:xfrm>
          <a:prstGeom prst="rect">
            <a:avLst/>
          </a:prstGeom>
        </p:spPr>
        <p:txBody>
          <a:bodyPr wrap="square">
            <a:spAutoFit/>
          </a:bodyPr>
          <a:lstStyle/>
          <a:p>
            <a:pPr algn="ctr" fontAlgn="auto">
              <a:lnSpc>
                <a:spcPts val="2000"/>
              </a:lnSpc>
              <a:spcBef>
                <a:spcPts val="0"/>
              </a:spcBef>
              <a:spcAft>
                <a:spcPts val="0"/>
              </a:spcAft>
              <a:defRPr/>
            </a:pPr>
            <a:r>
              <a:rPr lang="en-US" i="1" dirty="0" smtClean="0"/>
              <a:t>Transmitted</a:t>
            </a:r>
            <a:br>
              <a:rPr lang="en-US" i="1" dirty="0" smtClean="0"/>
            </a:br>
            <a:r>
              <a:rPr lang="en-US" i="1" dirty="0" smtClean="0"/>
              <a:t>periodically</a:t>
            </a:r>
            <a:endParaRPr lang="en-US" i="1" dirty="0"/>
          </a:p>
        </p:txBody>
      </p:sp>
      <p:sp>
        <p:nvSpPr>
          <p:cNvPr id="51" name="Rectangle 50"/>
          <p:cNvSpPr/>
          <p:nvPr/>
        </p:nvSpPr>
        <p:spPr>
          <a:xfrm>
            <a:off x="5718401" y="4586261"/>
            <a:ext cx="762000" cy="369332"/>
          </a:xfrm>
          <a:prstGeom prst="rect">
            <a:avLst/>
          </a:prstGeom>
        </p:spPr>
        <p:txBody>
          <a:bodyPr wrap="square">
            <a:spAutoFit/>
          </a:bodyPr>
          <a:lstStyle/>
          <a:p>
            <a:pPr algn="ctr" fontAlgn="auto">
              <a:spcBef>
                <a:spcPts val="0"/>
              </a:spcBef>
              <a:spcAft>
                <a:spcPts val="0"/>
              </a:spcAft>
              <a:defRPr/>
            </a:pPr>
            <a:r>
              <a:rPr lang="en-US" i="1" dirty="0" smtClean="0"/>
              <a:t>Day 1</a:t>
            </a:r>
            <a:endParaRPr lang="en-US" i="1" dirty="0"/>
          </a:p>
        </p:txBody>
      </p:sp>
      <p:sp>
        <p:nvSpPr>
          <p:cNvPr id="53" name="Rectangle 52"/>
          <p:cNvSpPr/>
          <p:nvPr/>
        </p:nvSpPr>
        <p:spPr>
          <a:xfrm>
            <a:off x="4969907" y="2635007"/>
            <a:ext cx="1183204" cy="646331"/>
          </a:xfrm>
          <a:prstGeom prst="rect">
            <a:avLst/>
          </a:prstGeom>
        </p:spPr>
        <p:txBody>
          <a:bodyPr wrap="square">
            <a:spAutoFit/>
          </a:bodyPr>
          <a:lstStyle/>
          <a:p>
            <a:pPr algn="ctr" fontAlgn="auto">
              <a:spcBef>
                <a:spcPts val="0"/>
              </a:spcBef>
              <a:spcAft>
                <a:spcPts val="0"/>
              </a:spcAft>
              <a:defRPr/>
            </a:pPr>
            <a:r>
              <a:rPr lang="en-US" i="1" dirty="0" smtClean="0"/>
              <a:t>Available</a:t>
            </a:r>
            <a:br>
              <a:rPr lang="en-US" i="1" dirty="0" smtClean="0"/>
            </a:br>
            <a:r>
              <a:rPr lang="en-US" i="1" dirty="0" smtClean="0"/>
              <a:t>Day 2</a:t>
            </a:r>
            <a:endParaRPr lang="en-US" i="1" dirty="0"/>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055" y="1692032"/>
            <a:ext cx="1911802" cy="1371600"/>
          </a:xfrm>
          <a:prstGeom prst="rect">
            <a:avLst/>
          </a:prstGeom>
        </p:spPr>
      </p:pic>
      <p:sp>
        <p:nvSpPr>
          <p:cNvPr id="19" name="Left Arrow 18" hidden="1"/>
          <p:cNvSpPr/>
          <p:nvPr/>
        </p:nvSpPr>
        <p:spPr>
          <a:xfrm>
            <a:off x="4330398" y="5115038"/>
            <a:ext cx="3238352" cy="228600"/>
          </a:xfrm>
          <a:prstGeom prst="leftArrow">
            <a:avLst>
              <a:gd name="adj1" fmla="val 50000"/>
              <a:gd name="adj2" fmla="val 64694"/>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6953" y="1905000"/>
            <a:ext cx="1051422" cy="1371600"/>
          </a:xfrm>
          <a:prstGeom prst="rect">
            <a:avLst/>
          </a:prstGeom>
        </p:spPr>
      </p:pic>
      <p:sp>
        <p:nvSpPr>
          <p:cNvPr id="22" name="Bent Arrow 21"/>
          <p:cNvSpPr/>
          <p:nvPr/>
        </p:nvSpPr>
        <p:spPr>
          <a:xfrm flipH="1">
            <a:off x="2265175" y="2564439"/>
            <a:ext cx="2704732" cy="730590"/>
          </a:xfrm>
          <a:prstGeom prst="bentArrow">
            <a:avLst>
              <a:gd name="adj1" fmla="val 13992"/>
              <a:gd name="adj2" fmla="val 14887"/>
              <a:gd name="adj3" fmla="val 20381"/>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U-Turn Arrow 31"/>
          <p:cNvSpPr/>
          <p:nvPr/>
        </p:nvSpPr>
        <p:spPr>
          <a:xfrm rot="16200000">
            <a:off x="2469256" y="530845"/>
            <a:ext cx="3239838" cy="6959152"/>
          </a:xfrm>
          <a:prstGeom prst="uturnArrow">
            <a:avLst>
              <a:gd name="adj1" fmla="val 3560"/>
              <a:gd name="adj2" fmla="val 3526"/>
              <a:gd name="adj3" fmla="val 4977"/>
              <a:gd name="adj4" fmla="val 8376"/>
              <a:gd name="adj5" fmla="val 8012"/>
            </a:avLst>
          </a:prstGeom>
          <a:solidFill>
            <a:srgbClr val="F79646">
              <a:alpha val="50196"/>
            </a:srgbClr>
          </a:solidFill>
          <a:ln>
            <a:solidFill>
              <a:srgbClr val="984807">
                <a:alpha val="50196"/>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0570" y="4527746"/>
            <a:ext cx="1005840" cy="1351702"/>
          </a:xfrm>
          <a:prstGeom prst="rect">
            <a:avLst/>
          </a:prstGeom>
        </p:spPr>
      </p:pic>
      <p:sp>
        <p:nvSpPr>
          <p:cNvPr id="43" name="Rectangle 42"/>
          <p:cNvSpPr/>
          <p:nvPr/>
        </p:nvSpPr>
        <p:spPr>
          <a:xfrm>
            <a:off x="780820" y="6145574"/>
            <a:ext cx="1623538" cy="369332"/>
          </a:xfrm>
          <a:prstGeom prst="rect">
            <a:avLst/>
          </a:prstGeom>
        </p:spPr>
        <p:txBody>
          <a:bodyPr wrap="square">
            <a:spAutoFit/>
          </a:bodyPr>
          <a:lstStyle/>
          <a:p>
            <a:pPr fontAlgn="auto">
              <a:spcBef>
                <a:spcPts val="0"/>
              </a:spcBef>
              <a:spcAft>
                <a:spcPts val="0"/>
              </a:spcAft>
              <a:defRPr/>
            </a:pPr>
            <a:r>
              <a:rPr lang="en-US" i="1" dirty="0" smtClean="0"/>
              <a:t>Monthly – 810</a:t>
            </a:r>
          </a:p>
        </p:txBody>
      </p:sp>
      <p:sp>
        <p:nvSpPr>
          <p:cNvPr id="45" name="U-Turn Arrow 44"/>
          <p:cNvSpPr/>
          <p:nvPr/>
        </p:nvSpPr>
        <p:spPr>
          <a:xfrm rot="16200000">
            <a:off x="1864220" y="458293"/>
            <a:ext cx="4105424" cy="7303635"/>
          </a:xfrm>
          <a:prstGeom prst="uturnArrow">
            <a:avLst>
              <a:gd name="adj1" fmla="val 2758"/>
              <a:gd name="adj2" fmla="val 2782"/>
              <a:gd name="adj3" fmla="val 3888"/>
              <a:gd name="adj4" fmla="val 8244"/>
              <a:gd name="adj5" fmla="val 12340"/>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7141" y="4806831"/>
            <a:ext cx="1207662" cy="1525168"/>
          </a:xfrm>
          <a:prstGeom prst="rect">
            <a:avLst/>
          </a:prstGeom>
        </p:spPr>
      </p:pic>
      <p:sp>
        <p:nvSpPr>
          <p:cNvPr id="54" name="Rectangle 53"/>
          <p:cNvSpPr/>
          <p:nvPr/>
        </p:nvSpPr>
        <p:spPr>
          <a:xfrm>
            <a:off x="1178396" y="5575249"/>
            <a:ext cx="1623538" cy="369332"/>
          </a:xfrm>
          <a:prstGeom prst="rect">
            <a:avLst/>
          </a:prstGeom>
        </p:spPr>
        <p:txBody>
          <a:bodyPr wrap="square">
            <a:spAutoFit/>
          </a:bodyPr>
          <a:lstStyle/>
          <a:p>
            <a:pPr fontAlgn="auto">
              <a:spcBef>
                <a:spcPts val="0"/>
              </a:spcBef>
              <a:spcAft>
                <a:spcPts val="0"/>
              </a:spcAft>
              <a:defRPr/>
            </a:pPr>
            <a:r>
              <a:rPr lang="en-US" i="1" dirty="0" smtClean="0"/>
              <a:t>Monthly – 867</a:t>
            </a:r>
          </a:p>
        </p:txBody>
      </p:sp>
      <p:sp>
        <p:nvSpPr>
          <p:cNvPr id="86" name="TextBox 85"/>
          <p:cNvSpPr txBox="1"/>
          <p:nvPr/>
        </p:nvSpPr>
        <p:spPr>
          <a:xfrm>
            <a:off x="7834267" y="2704354"/>
            <a:ext cx="1129545" cy="369332"/>
          </a:xfrm>
          <a:prstGeom prst="rect">
            <a:avLst/>
          </a:prstGeom>
          <a:noFill/>
        </p:spPr>
        <p:txBody>
          <a:bodyPr wrap="square" rtlCol="0">
            <a:spAutoFit/>
          </a:bodyPr>
          <a:lstStyle/>
          <a:p>
            <a:pPr algn="ctr"/>
            <a:r>
              <a:rPr lang="en-US" dirty="0" smtClean="0"/>
              <a:t>Customer</a:t>
            </a:r>
            <a:endParaRPr lang="en-US" dirty="0"/>
          </a:p>
        </p:txBody>
      </p:sp>
      <p:sp>
        <p:nvSpPr>
          <p:cNvPr id="31" name="Cloud Callout 30"/>
          <p:cNvSpPr/>
          <p:nvPr/>
        </p:nvSpPr>
        <p:spPr>
          <a:xfrm>
            <a:off x="2341279" y="1790054"/>
            <a:ext cx="990600" cy="618158"/>
          </a:xfrm>
          <a:prstGeom prst="cloudCallout">
            <a:avLst>
              <a:gd name="adj1" fmla="val -69280"/>
              <a:gd name="adj2" fmla="val 4948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p:txBody>
      </p:sp>
      <p:sp>
        <p:nvSpPr>
          <p:cNvPr id="35" name="Content Placeholder 3"/>
          <p:cNvSpPr txBox="1">
            <a:spLocks/>
          </p:cNvSpPr>
          <p:nvPr/>
        </p:nvSpPr>
        <p:spPr>
          <a:xfrm>
            <a:off x="952857" y="3362895"/>
            <a:ext cx="2928701" cy="1590105"/>
          </a:xfrm>
          <a:prstGeom prst="rect">
            <a:avLst/>
          </a:prstGeom>
        </p:spPr>
        <p:txBody>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smtClean="0"/>
              <a:t>Received monthly 810 from TDSP</a:t>
            </a:r>
          </a:p>
          <a:p>
            <a:pPr lvl="1"/>
            <a:r>
              <a:rPr lang="en-US" dirty="0" smtClean="0"/>
              <a:t>Monthly 867 is missing</a:t>
            </a:r>
          </a:p>
        </p:txBody>
      </p:sp>
    </p:spTree>
    <p:extLst>
      <p:ext uri="{BB962C8B-B14F-4D97-AF65-F5344CB8AC3E}">
        <p14:creationId xmlns:p14="http://schemas.microsoft.com/office/powerpoint/2010/main" val="4132165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right)">
                                      <p:cBhvr>
                                        <p:cTn id="10" dur="500"/>
                                        <p:tgtEl>
                                          <p:spTgt spid="4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xEl>
                                              <p:pRg st="1" end="1"/>
                                            </p:txEl>
                                          </p:spTgt>
                                        </p:tgtEl>
                                        <p:attrNameLst>
                                          <p:attrName>style.visibility</p:attrName>
                                        </p:attrNameLst>
                                      </p:cBhvr>
                                      <p:to>
                                        <p:strVal val="visible"/>
                                      </p:to>
                                    </p:set>
                                    <p:animEffect transition="in" filter="fade">
                                      <p:cBhvr>
                                        <p:cTn id="19" dur="500"/>
                                        <p:tgtEl>
                                          <p:spTgt spid="35">
                                            <p:txEl>
                                              <p:pRg st="1" end="1"/>
                                            </p:txEl>
                                          </p:spTgt>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right)">
                                      <p:cBhvr>
                                        <p:cTn id="22" dur="5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3" grpId="0"/>
      <p:bldP spid="45" grpId="0" animBg="1"/>
      <p:bldP spid="54" grpId="0"/>
      <p:bldP spid="31"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Hexagon 21"/>
          <p:cNvSpPr/>
          <p:nvPr/>
        </p:nvSpPr>
        <p:spPr>
          <a:xfrm>
            <a:off x="1311312" y="2754882"/>
            <a:ext cx="6629400" cy="1207518"/>
          </a:xfrm>
          <a:prstGeom prst="hexagon">
            <a:avLst>
              <a:gd name="adj" fmla="val 43887"/>
              <a:gd name="vf" fmla="val 115470"/>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p:cNvSpPr>
            <a:spLocks noGrp="1"/>
          </p:cNvSpPr>
          <p:nvPr>
            <p:ph type="title"/>
          </p:nvPr>
        </p:nvSpPr>
        <p:spPr/>
        <p:txBody>
          <a:bodyPr/>
          <a:lstStyle/>
          <a:p>
            <a:r>
              <a:rPr lang="en-US" dirty="0"/>
              <a:t>Where to Turn When Issues Arise</a:t>
            </a:r>
          </a:p>
        </p:txBody>
      </p:sp>
      <p:sp>
        <p:nvSpPr>
          <p:cNvPr id="10" name="Content Placeholder 20"/>
          <p:cNvSpPr txBox="1">
            <a:spLocks/>
          </p:cNvSpPr>
          <p:nvPr/>
        </p:nvSpPr>
        <p:spPr>
          <a:xfrm>
            <a:off x="266700" y="1276350"/>
            <a:ext cx="8647113" cy="5093970"/>
          </a:xfrm>
          <a:prstGeom prst="rect">
            <a:avLst/>
          </a:prstGeom>
        </p:spPr>
        <p:txBody>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Arial" charset="0"/>
                <a:cs typeface="Arial" charset="0"/>
              </a:rPr>
              <a:t>Market Participants turn to  . . .</a:t>
            </a:r>
          </a:p>
          <a:p>
            <a:pPr algn="ctr">
              <a:spcBef>
                <a:spcPts val="2400"/>
              </a:spcBef>
            </a:pPr>
            <a:r>
              <a:rPr lang="en-US" sz="4800" dirty="0" smtClean="0">
                <a:latin typeface="Cooper Std Black" panose="0208090304030B020404" pitchFamily="18" charset="0"/>
                <a:cs typeface="Arial" charset="0"/>
              </a:rPr>
              <a:t>MarkeTrak</a:t>
            </a:r>
          </a:p>
          <a:p>
            <a:pPr algn="ctr"/>
            <a:r>
              <a:rPr lang="en-US" dirty="0" smtClean="0">
                <a:latin typeface="Arial" charset="0"/>
                <a:cs typeface="Arial" charset="0"/>
              </a:rPr>
              <a:t>The Market-approved issue resolution </a:t>
            </a:r>
            <a:br>
              <a:rPr lang="en-US" dirty="0" smtClean="0">
                <a:latin typeface="Arial" charset="0"/>
                <a:cs typeface="Arial" charset="0"/>
              </a:rPr>
            </a:br>
            <a:r>
              <a:rPr lang="en-US" dirty="0" smtClean="0">
                <a:latin typeface="Arial" charset="0"/>
                <a:cs typeface="Arial" charset="0"/>
              </a:rPr>
              <a:t>tool used to track and manage ERCOT</a:t>
            </a:r>
            <a:r>
              <a:rPr lang="en-US" dirty="0">
                <a:latin typeface="Arial" charset="0"/>
                <a:cs typeface="Arial" charset="0"/>
              </a:rPr>
              <a:t> </a:t>
            </a:r>
            <a:r>
              <a:rPr lang="en-US" dirty="0" smtClean="0">
                <a:latin typeface="Arial" charset="0"/>
                <a:cs typeface="Arial" charset="0"/>
              </a:rPr>
              <a:t/>
            </a:r>
            <a:br>
              <a:rPr lang="en-US" dirty="0" smtClean="0">
                <a:latin typeface="Arial" charset="0"/>
                <a:cs typeface="Arial" charset="0"/>
              </a:rPr>
            </a:br>
            <a:r>
              <a:rPr lang="en-US" dirty="0" smtClean="0">
                <a:latin typeface="Arial" charset="0"/>
                <a:cs typeface="Arial" charset="0"/>
              </a:rPr>
              <a:t>Retail Market data discrepancies</a:t>
            </a:r>
          </a:p>
          <a:p>
            <a:endParaRPr lang="en-US" dirty="0" smtClean="0">
              <a:latin typeface="Arial" charset="0"/>
              <a:cs typeface="Arial" charset="0"/>
            </a:endParaRPr>
          </a:p>
          <a:p>
            <a:endParaRPr lang="en-US" dirty="0" smtClean="0">
              <a:latin typeface="Arial" charset="0"/>
              <a:cs typeface="Arial"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777" y="4351325"/>
            <a:ext cx="1487760" cy="194409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580" y="4293850"/>
            <a:ext cx="1488295" cy="194151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83092" y="4351325"/>
            <a:ext cx="1487760" cy="194409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4287" y="4185240"/>
            <a:ext cx="1710944" cy="2158730"/>
          </a:xfrm>
          <a:prstGeom prst="rect">
            <a:avLst/>
          </a:prstGeom>
        </p:spPr>
      </p:pic>
      <p:sp>
        <p:nvSpPr>
          <p:cNvPr id="19" name="Rectangle 18"/>
          <p:cNvSpPr/>
          <p:nvPr/>
        </p:nvSpPr>
        <p:spPr>
          <a:xfrm>
            <a:off x="5071989" y="4530826"/>
            <a:ext cx="1322670" cy="400110"/>
          </a:xfrm>
          <a:prstGeom prst="rect">
            <a:avLst/>
          </a:prstGeom>
          <a:noFill/>
        </p:spPr>
        <p:txBody>
          <a:bodyPr wrap="none" lIns="91440" tIns="45720" rIns="91440" bIns="45720">
            <a:spAutoFit/>
            <a:scene3d>
              <a:camera prst="perspectiveContrastingRightFacing">
                <a:rot lat="623785" lon="18963666" rev="21513211"/>
              </a:camera>
              <a:lightRig rig="threePt" dir="t"/>
            </a:scene3d>
          </a:bodyPr>
          <a:lstStyle/>
          <a:p>
            <a:pPr algn="ctr"/>
            <a:r>
              <a:rPr lang="en-US" sz="2000" b="1" cap="none" spc="0" dirty="0" smtClean="0">
                <a:ln w="6600">
                  <a:solidFill>
                    <a:schemeClr val="accent2"/>
                  </a:solidFill>
                  <a:prstDash val="solid"/>
                </a:ln>
                <a:effectLst>
                  <a:outerShdw dist="38100" dir="2700000" algn="tl" rotWithShape="0">
                    <a:schemeClr val="accent2"/>
                  </a:outerShdw>
                </a:effectLst>
              </a:rPr>
              <a:t>MarkeTrak</a:t>
            </a:r>
            <a:endParaRPr lang="en-US" sz="2000" b="1" cap="none" spc="0" dirty="0">
              <a:ln w="6600">
                <a:solidFill>
                  <a:schemeClr val="accent2"/>
                </a:solidFill>
                <a:prstDash val="solid"/>
              </a:ln>
              <a:effectLst>
                <a:outerShdw dist="38100" dir="2700000" algn="tl" rotWithShape="0">
                  <a:schemeClr val="accent2"/>
                </a:outerShdw>
              </a:effectLst>
            </a:endParaRPr>
          </a:p>
        </p:txBody>
      </p:sp>
      <p:sp>
        <p:nvSpPr>
          <p:cNvPr id="20" name="Rectangle 19"/>
          <p:cNvSpPr/>
          <p:nvPr/>
        </p:nvSpPr>
        <p:spPr>
          <a:xfrm>
            <a:off x="2730323" y="4530826"/>
            <a:ext cx="1341907" cy="400110"/>
          </a:xfrm>
          <a:prstGeom prst="rect">
            <a:avLst/>
          </a:prstGeom>
          <a:noFill/>
        </p:spPr>
        <p:txBody>
          <a:bodyPr wrap="none" lIns="91440" tIns="45720" rIns="91440" bIns="45720">
            <a:spAutoFit/>
            <a:scene3d>
              <a:camera prst="perspectiveContrastingRightFacing" fov="2700000">
                <a:rot lat="911286" lon="18875750" rev="20293720"/>
              </a:camera>
              <a:lightRig rig="threePt" dir="t"/>
            </a:scene3d>
          </a:bodyPr>
          <a:lstStyle/>
          <a:p>
            <a:pPr algn="ctr"/>
            <a:r>
              <a:rPr lang="en-US" sz="2000" b="1" cap="none" spc="0" dirty="0" smtClean="0">
                <a:ln w="6600">
                  <a:solidFill>
                    <a:schemeClr val="accent2"/>
                  </a:solidFill>
                  <a:prstDash val="solid"/>
                </a:ln>
                <a:effectLst>
                  <a:outerShdw dist="38100" dir="2700000" algn="tl" rotWithShape="0">
                    <a:schemeClr val="accent2"/>
                  </a:outerShdw>
                </a:effectLst>
              </a:rPr>
              <a:t>MarkeTrak</a:t>
            </a:r>
            <a:endParaRPr lang="en-US" sz="2000" b="1" cap="none" spc="0" dirty="0">
              <a:ln w="6600">
                <a:solidFill>
                  <a:schemeClr val="accent2"/>
                </a:solidFill>
                <a:prstDash val="solid"/>
              </a:ln>
              <a:effectLst>
                <a:outerShdw dist="38100" dir="2700000" algn="tl" rotWithShape="0">
                  <a:schemeClr val="accent2"/>
                </a:outerShdw>
              </a:effectLst>
            </a:endParaRPr>
          </a:p>
        </p:txBody>
      </p:sp>
    </p:spTree>
    <p:extLst>
      <p:ext uri="{BB962C8B-B14F-4D97-AF65-F5344CB8AC3E}">
        <p14:creationId xmlns:p14="http://schemas.microsoft.com/office/powerpoint/2010/main" val="2167263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20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8" dur="2000"/>
                                        <p:tgtEl>
                                          <p:spTgt spid="10">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Launching the MarkeTrak Application</a:t>
            </a:r>
            <a:endParaRPr lang="en-US" dirty="0"/>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6261" y="1371600"/>
            <a:ext cx="9024606" cy="47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585519" y="5735862"/>
            <a:ext cx="834081"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2652883"/>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Using the </a:t>
            </a:r>
            <a:r>
              <a:rPr lang="en-US" dirty="0"/>
              <a:t>MarkeTrak Application</a:t>
            </a:r>
          </a:p>
        </p:txBody>
      </p:sp>
      <p:sp>
        <p:nvSpPr>
          <p:cNvPr id="10" name="Content Placeholder 20"/>
          <p:cNvSpPr txBox="1">
            <a:spLocks/>
          </p:cNvSpPr>
          <p:nvPr/>
        </p:nvSpPr>
        <p:spPr>
          <a:xfrm>
            <a:off x="266700" y="1276350"/>
            <a:ext cx="8647113" cy="5093970"/>
          </a:xfrm>
          <a:prstGeom prst="rect">
            <a:avLst/>
          </a:prstGeom>
        </p:spPr>
        <p:txBody>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en-US" dirty="0" smtClean="0">
                <a:latin typeface="Arial" charset="0"/>
                <a:cs typeface="Arial" charset="0"/>
              </a:rPr>
              <a:t>Common issues reported/resolved using MarkeTrak</a:t>
            </a:r>
          </a:p>
          <a:p>
            <a:pPr lvl="1"/>
            <a:r>
              <a:rPr lang="en-US" dirty="0" smtClean="0">
                <a:latin typeface="Arial" charset="0"/>
                <a:cs typeface="Arial" charset="0"/>
              </a:rPr>
              <a:t>Inadvertent Gains and Losses</a:t>
            </a:r>
          </a:p>
          <a:p>
            <a:pPr lvl="1"/>
            <a:r>
              <a:rPr lang="en-US" dirty="0" smtClean="0">
                <a:latin typeface="Arial" charset="0"/>
                <a:cs typeface="Arial" charset="0"/>
              </a:rPr>
              <a:t>Cancel with/without Approval</a:t>
            </a:r>
          </a:p>
          <a:p>
            <a:pPr lvl="1"/>
            <a:r>
              <a:rPr lang="en-US" dirty="0" smtClean="0">
                <a:latin typeface="Arial" charset="0"/>
                <a:cs typeface="Arial" charset="0"/>
              </a:rPr>
              <a:t>Missing Transactions</a:t>
            </a:r>
          </a:p>
          <a:p>
            <a:pPr lvl="1"/>
            <a:r>
              <a:rPr lang="en-US" dirty="0" smtClean="0">
                <a:latin typeface="Arial" charset="0"/>
                <a:cs typeface="Arial" charset="0"/>
              </a:rPr>
              <a:t>Usage and Billing issues</a:t>
            </a:r>
          </a:p>
          <a:p>
            <a:endParaRPr lang="en-US" dirty="0" smtClean="0">
              <a:latin typeface="Arial" charset="0"/>
              <a:cs typeface="Arial" charset="0"/>
            </a:endParaRPr>
          </a:p>
          <a:p>
            <a:endParaRPr lang="en-US" dirty="0" smtClean="0">
              <a:latin typeface="Arial" charset="0"/>
              <a:cs typeface="Arial"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0777" y="4351325"/>
            <a:ext cx="1487760" cy="194409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580" y="4293850"/>
            <a:ext cx="1488295" cy="1941510"/>
          </a:xfrm>
          <a:prstGeom prst="rect">
            <a:avLst/>
          </a:prstGeom>
        </p:spPr>
      </p:pic>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983092" y="4351325"/>
            <a:ext cx="1487760" cy="194409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4287" y="4185240"/>
            <a:ext cx="1710944" cy="2158730"/>
          </a:xfrm>
          <a:prstGeom prst="rect">
            <a:avLst/>
          </a:prstGeom>
        </p:spPr>
      </p:pic>
      <p:sp>
        <p:nvSpPr>
          <p:cNvPr id="19" name="Rectangle 18"/>
          <p:cNvSpPr/>
          <p:nvPr/>
        </p:nvSpPr>
        <p:spPr>
          <a:xfrm>
            <a:off x="5071989" y="4530826"/>
            <a:ext cx="1322670" cy="400110"/>
          </a:xfrm>
          <a:prstGeom prst="rect">
            <a:avLst/>
          </a:prstGeom>
          <a:noFill/>
        </p:spPr>
        <p:txBody>
          <a:bodyPr wrap="none" lIns="91440" tIns="45720" rIns="91440" bIns="45720">
            <a:spAutoFit/>
            <a:scene3d>
              <a:camera prst="perspectiveContrastingRightFacing">
                <a:rot lat="623785" lon="18963666" rev="21513211"/>
              </a:camera>
              <a:lightRig rig="threePt" dir="t"/>
            </a:scene3d>
          </a:bodyPr>
          <a:lstStyle/>
          <a:p>
            <a:pPr algn="ctr"/>
            <a:r>
              <a:rPr lang="en-US" sz="2000" b="1" cap="none" spc="0" dirty="0" smtClean="0">
                <a:ln w="6600">
                  <a:solidFill>
                    <a:schemeClr val="accent2"/>
                  </a:solidFill>
                  <a:prstDash val="solid"/>
                </a:ln>
                <a:effectLst>
                  <a:outerShdw dist="38100" dir="2700000" algn="tl" rotWithShape="0">
                    <a:schemeClr val="accent2"/>
                  </a:outerShdw>
                </a:effectLst>
              </a:rPr>
              <a:t>MarkeTrak</a:t>
            </a:r>
            <a:endParaRPr lang="en-US" sz="2000" b="1" cap="none" spc="0" dirty="0">
              <a:ln w="6600">
                <a:solidFill>
                  <a:schemeClr val="accent2"/>
                </a:solidFill>
                <a:prstDash val="solid"/>
              </a:ln>
              <a:effectLst>
                <a:outerShdw dist="38100" dir="2700000" algn="tl" rotWithShape="0">
                  <a:schemeClr val="accent2"/>
                </a:outerShdw>
              </a:effectLst>
            </a:endParaRPr>
          </a:p>
        </p:txBody>
      </p:sp>
      <p:sp>
        <p:nvSpPr>
          <p:cNvPr id="20" name="Rectangle 19"/>
          <p:cNvSpPr/>
          <p:nvPr/>
        </p:nvSpPr>
        <p:spPr>
          <a:xfrm>
            <a:off x="2730323" y="4530826"/>
            <a:ext cx="1341907" cy="400110"/>
          </a:xfrm>
          <a:prstGeom prst="rect">
            <a:avLst/>
          </a:prstGeom>
          <a:noFill/>
        </p:spPr>
        <p:txBody>
          <a:bodyPr wrap="none" lIns="91440" tIns="45720" rIns="91440" bIns="45720">
            <a:spAutoFit/>
            <a:scene3d>
              <a:camera prst="perspectiveContrastingRightFacing" fov="2700000">
                <a:rot lat="911286" lon="18875750" rev="20293720"/>
              </a:camera>
              <a:lightRig rig="threePt" dir="t"/>
            </a:scene3d>
          </a:bodyPr>
          <a:lstStyle/>
          <a:p>
            <a:pPr algn="ctr"/>
            <a:r>
              <a:rPr lang="en-US" sz="2000" b="1" cap="none" spc="0" dirty="0" smtClean="0">
                <a:ln w="6600">
                  <a:solidFill>
                    <a:schemeClr val="accent2"/>
                  </a:solidFill>
                  <a:prstDash val="solid"/>
                </a:ln>
                <a:effectLst>
                  <a:outerShdw dist="38100" dir="2700000" algn="tl" rotWithShape="0">
                    <a:schemeClr val="accent2"/>
                  </a:outerShdw>
                </a:effectLst>
              </a:rPr>
              <a:t>MarkeTrak</a:t>
            </a:r>
            <a:endParaRPr lang="en-US" sz="2000" b="1" cap="none" spc="0" dirty="0">
              <a:ln w="6600">
                <a:solidFill>
                  <a:schemeClr val="accent2"/>
                </a:solidFill>
                <a:prstDash val="solid"/>
              </a:ln>
              <a:effectLst>
                <a:outerShdw dist="38100" dir="2700000" algn="tl" rotWithShape="0">
                  <a:schemeClr val="accent2"/>
                </a:outerShdw>
              </a:effectLst>
            </a:endParaRPr>
          </a:p>
        </p:txBody>
      </p:sp>
    </p:spTree>
    <p:extLst>
      <p:ext uri="{BB962C8B-B14F-4D97-AF65-F5344CB8AC3E}">
        <p14:creationId xmlns:p14="http://schemas.microsoft.com/office/powerpoint/2010/main" val="3409042917"/>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Using the MarkeTrak Application</a:t>
            </a:r>
          </a:p>
        </p:txBody>
      </p:sp>
      <p:sp>
        <p:nvSpPr>
          <p:cNvPr id="10" name="Content Placeholder 20"/>
          <p:cNvSpPr txBox="1">
            <a:spLocks/>
          </p:cNvSpPr>
          <p:nvPr/>
        </p:nvSpPr>
        <p:spPr>
          <a:xfrm>
            <a:off x="266700" y="1276350"/>
            <a:ext cx="8647113" cy="5093970"/>
          </a:xfrm>
          <a:prstGeom prst="rect">
            <a:avLst/>
          </a:prstGeom>
        </p:spPr>
        <p:txBody>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en-US" dirty="0" smtClean="0">
                <a:latin typeface="Arial" charset="0"/>
                <a:cs typeface="Arial" charset="0"/>
              </a:rPr>
              <a:t>Goals of MarkeTrak</a:t>
            </a:r>
          </a:p>
          <a:p>
            <a:pPr lvl="1"/>
            <a:r>
              <a:rPr lang="en-US" dirty="0" smtClean="0">
                <a:latin typeface="Arial" charset="0"/>
                <a:cs typeface="Arial" charset="0"/>
              </a:rPr>
              <a:t>Facilitate resolution of issues between Market Participants</a:t>
            </a:r>
          </a:p>
          <a:p>
            <a:pPr lvl="2"/>
            <a:r>
              <a:rPr lang="en-US" dirty="0" smtClean="0">
                <a:latin typeface="Arial" charset="0"/>
                <a:cs typeface="Arial" charset="0"/>
              </a:rPr>
              <a:t>Discovery and visibility</a:t>
            </a:r>
          </a:p>
          <a:p>
            <a:pPr lvl="2"/>
            <a:r>
              <a:rPr lang="en-US" dirty="0" smtClean="0">
                <a:latin typeface="Arial" charset="0"/>
                <a:cs typeface="Arial" charset="0"/>
              </a:rPr>
              <a:t>Tracking and status</a:t>
            </a:r>
          </a:p>
          <a:p>
            <a:pPr lvl="1"/>
            <a:r>
              <a:rPr lang="en-US" dirty="0" smtClean="0">
                <a:latin typeface="Arial" charset="0"/>
                <a:cs typeface="Arial" charset="0"/>
              </a:rPr>
              <a:t>Enable historical reporting of issues</a:t>
            </a:r>
          </a:p>
          <a:p>
            <a:endParaRPr lang="en-US" dirty="0" smtClean="0">
              <a:latin typeface="Arial" charset="0"/>
              <a:cs typeface="Arial" charset="0"/>
            </a:endParaRPr>
          </a:p>
          <a:p>
            <a:endParaRPr lang="en-US" dirty="0" smtClean="0">
              <a:latin typeface="Arial" charset="0"/>
              <a:cs typeface="Arial"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777" y="4351325"/>
            <a:ext cx="1487760" cy="194409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580" y="4293850"/>
            <a:ext cx="1488295" cy="194151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83092" y="4351325"/>
            <a:ext cx="1487760" cy="194409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4287" y="4185240"/>
            <a:ext cx="1710944" cy="2158730"/>
          </a:xfrm>
          <a:prstGeom prst="rect">
            <a:avLst/>
          </a:prstGeom>
        </p:spPr>
      </p:pic>
      <p:sp>
        <p:nvSpPr>
          <p:cNvPr id="19" name="Rectangle 18"/>
          <p:cNvSpPr/>
          <p:nvPr/>
        </p:nvSpPr>
        <p:spPr>
          <a:xfrm>
            <a:off x="5071989" y="4530826"/>
            <a:ext cx="1322670" cy="400110"/>
          </a:xfrm>
          <a:prstGeom prst="rect">
            <a:avLst/>
          </a:prstGeom>
          <a:noFill/>
        </p:spPr>
        <p:txBody>
          <a:bodyPr wrap="none" lIns="91440" tIns="45720" rIns="91440" bIns="45720">
            <a:spAutoFit/>
            <a:scene3d>
              <a:camera prst="perspectiveContrastingRightFacing">
                <a:rot lat="623785" lon="18963666" rev="21513211"/>
              </a:camera>
              <a:lightRig rig="threePt" dir="t"/>
            </a:scene3d>
          </a:bodyPr>
          <a:lstStyle/>
          <a:p>
            <a:pPr algn="ctr"/>
            <a:r>
              <a:rPr lang="en-US" sz="2000" b="1" cap="none" spc="0" dirty="0" smtClean="0">
                <a:ln w="6600">
                  <a:solidFill>
                    <a:schemeClr val="accent2"/>
                  </a:solidFill>
                  <a:prstDash val="solid"/>
                </a:ln>
                <a:effectLst>
                  <a:outerShdw dist="38100" dir="2700000" algn="tl" rotWithShape="0">
                    <a:schemeClr val="accent2"/>
                  </a:outerShdw>
                </a:effectLst>
              </a:rPr>
              <a:t>MarkeTrak</a:t>
            </a:r>
            <a:endParaRPr lang="en-US" sz="2000" b="1" cap="none" spc="0" dirty="0">
              <a:ln w="6600">
                <a:solidFill>
                  <a:schemeClr val="accent2"/>
                </a:solidFill>
                <a:prstDash val="solid"/>
              </a:ln>
              <a:effectLst>
                <a:outerShdw dist="38100" dir="2700000" algn="tl" rotWithShape="0">
                  <a:schemeClr val="accent2"/>
                </a:outerShdw>
              </a:effectLst>
            </a:endParaRPr>
          </a:p>
        </p:txBody>
      </p:sp>
      <p:sp>
        <p:nvSpPr>
          <p:cNvPr id="20" name="Rectangle 19"/>
          <p:cNvSpPr/>
          <p:nvPr/>
        </p:nvSpPr>
        <p:spPr>
          <a:xfrm>
            <a:off x="2730323" y="4530826"/>
            <a:ext cx="1341907" cy="400110"/>
          </a:xfrm>
          <a:prstGeom prst="rect">
            <a:avLst/>
          </a:prstGeom>
          <a:noFill/>
        </p:spPr>
        <p:txBody>
          <a:bodyPr wrap="none" lIns="91440" tIns="45720" rIns="91440" bIns="45720">
            <a:spAutoFit/>
            <a:scene3d>
              <a:camera prst="perspectiveContrastingRightFacing" fov="2700000">
                <a:rot lat="911286" lon="18875750" rev="20293720"/>
              </a:camera>
              <a:lightRig rig="threePt" dir="t"/>
            </a:scene3d>
          </a:bodyPr>
          <a:lstStyle/>
          <a:p>
            <a:pPr algn="ctr"/>
            <a:r>
              <a:rPr lang="en-US" sz="2000" b="1" cap="none" spc="0" dirty="0" smtClean="0">
                <a:ln w="6600">
                  <a:solidFill>
                    <a:schemeClr val="accent2"/>
                  </a:solidFill>
                  <a:prstDash val="solid"/>
                </a:ln>
                <a:effectLst>
                  <a:outerShdw dist="38100" dir="2700000" algn="tl" rotWithShape="0">
                    <a:schemeClr val="accent2"/>
                  </a:outerShdw>
                </a:effectLst>
              </a:rPr>
              <a:t>MarkeTrak</a:t>
            </a:r>
            <a:endParaRPr lang="en-US" sz="2000" b="1" cap="none" spc="0" dirty="0">
              <a:ln w="6600">
                <a:solidFill>
                  <a:schemeClr val="accent2"/>
                </a:solidFill>
                <a:prstDash val="solid"/>
              </a:ln>
              <a:effectLst>
                <a:outerShdw dist="38100" dir="2700000" algn="tl" rotWithShape="0">
                  <a:schemeClr val="accent2"/>
                </a:outerShdw>
              </a:effectLst>
            </a:endParaRPr>
          </a:p>
        </p:txBody>
      </p:sp>
    </p:spTree>
    <p:extLst>
      <p:ext uri="{BB962C8B-B14F-4D97-AF65-F5344CB8AC3E}">
        <p14:creationId xmlns:p14="http://schemas.microsoft.com/office/powerpoint/2010/main" val="1259951143"/>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Data Extracts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27134843"/>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 Extracts</a:t>
            </a:r>
            <a:endParaRPr lang="en-US"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5658" y="357793"/>
            <a:ext cx="5822142" cy="4366607"/>
          </a:xfr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381250"/>
            <a:ext cx="5257800" cy="3943350"/>
          </a:xfrm>
          <a:prstGeom prst="rect">
            <a:avLst/>
          </a:prstGeom>
        </p:spPr>
      </p:pic>
      <p:sp>
        <p:nvSpPr>
          <p:cNvPr id="6" name="AutoShape 44"/>
          <p:cNvSpPr>
            <a:spLocks noChangeArrowheads="1"/>
          </p:cNvSpPr>
          <p:nvPr/>
        </p:nvSpPr>
        <p:spPr bwMode="auto">
          <a:xfrm>
            <a:off x="4114800" y="4419600"/>
            <a:ext cx="4279623" cy="1123712"/>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r>
              <a:rPr lang="en-US" sz="2000" dirty="0"/>
              <a:t>Data Extracts are an automated </a:t>
            </a:r>
            <a:r>
              <a:rPr lang="en-US" sz="2000" dirty="0" smtClean="0"/>
              <a:t>delivery </a:t>
            </a:r>
            <a:r>
              <a:rPr lang="en-US" sz="2000" dirty="0"/>
              <a:t>mechanism for </a:t>
            </a:r>
            <a:r>
              <a:rPr lang="en-US" sz="2000" dirty="0" smtClean="0"/>
              <a:t>certain packages of MIS </a:t>
            </a:r>
            <a:r>
              <a:rPr lang="en-US" sz="2000" dirty="0"/>
              <a:t>data</a:t>
            </a:r>
          </a:p>
        </p:txBody>
      </p:sp>
    </p:spTree>
    <p:extLst>
      <p:ext uri="{BB962C8B-B14F-4D97-AF65-F5344CB8AC3E}">
        <p14:creationId xmlns:p14="http://schemas.microsoft.com/office/powerpoint/2010/main" val="1411988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ight Arrow 56"/>
          <p:cNvSpPr/>
          <p:nvPr/>
        </p:nvSpPr>
        <p:spPr>
          <a:xfrm>
            <a:off x="2362774" y="3124200"/>
            <a:ext cx="4267200" cy="457200"/>
          </a:xfrm>
          <a:prstGeom prst="rightArrow">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590800"/>
            <a:ext cx="1238250" cy="1524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2590800"/>
            <a:ext cx="1238250" cy="15240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769" y="4953000"/>
            <a:ext cx="959912" cy="1358644"/>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6777" y="4953000"/>
            <a:ext cx="1282695" cy="1358644"/>
          </a:xfrm>
          <a:prstGeom prst="rect">
            <a:avLst/>
          </a:prstGeom>
        </p:spPr>
      </p:pic>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2590800"/>
            <a:ext cx="1525148" cy="1517522"/>
          </a:xfrm>
          <a:prstGeom prst="rect">
            <a:avLst/>
          </a:prstGeom>
        </p:spPr>
      </p:pic>
      <p:sp>
        <p:nvSpPr>
          <p:cNvPr id="59" name="Title 58"/>
          <p:cNvSpPr>
            <a:spLocks noGrp="1"/>
          </p:cNvSpPr>
          <p:nvPr>
            <p:ph type="title"/>
          </p:nvPr>
        </p:nvSpPr>
        <p:spPr/>
        <p:txBody>
          <a:bodyPr/>
          <a:lstStyle/>
          <a:p>
            <a:r>
              <a:rPr lang="en-US" dirty="0" smtClean="0"/>
              <a:t>Data Extracts – The Big Picture</a:t>
            </a:r>
            <a:endParaRPr lang="en-US" dirty="0"/>
          </a:p>
        </p:txBody>
      </p:sp>
      <p:sp>
        <p:nvSpPr>
          <p:cNvPr id="60" name="Content Placeholder 59"/>
          <p:cNvSpPr>
            <a:spLocks noGrp="1"/>
          </p:cNvSpPr>
          <p:nvPr>
            <p:ph idx="1"/>
          </p:nvPr>
        </p:nvSpPr>
        <p:spPr/>
        <p:txBody>
          <a:bodyPr/>
          <a:lstStyle/>
          <a:p>
            <a:r>
              <a:rPr lang="en-US" dirty="0" smtClean="0"/>
              <a:t>Transport data from ERCOT database to your database</a:t>
            </a:r>
            <a:endParaRPr lang="en-US" dirty="0"/>
          </a:p>
        </p:txBody>
      </p:sp>
      <p:sp>
        <p:nvSpPr>
          <p:cNvPr id="61" name="TextBox 60"/>
          <p:cNvSpPr txBox="1"/>
          <p:nvPr/>
        </p:nvSpPr>
        <p:spPr>
          <a:xfrm>
            <a:off x="3247949" y="4640736"/>
            <a:ext cx="2496850" cy="1467326"/>
          </a:xfrm>
          <a:prstGeom prst="verticalScroll">
            <a:avLst/>
          </a:prstGeom>
          <a:solidFill>
            <a:schemeClr val="bg1">
              <a:lumMod val="95000"/>
            </a:schemeClr>
          </a:solidFill>
          <a:ln>
            <a:solidFill>
              <a:schemeClr val="tx1"/>
            </a:solidFill>
          </a:ln>
        </p:spPr>
        <p:txBody>
          <a:bodyPr wrap="square" rtlCol="0">
            <a:spAutoFit/>
          </a:bodyPr>
          <a:lstStyle/>
          <a:p>
            <a:r>
              <a:rPr lang="en-US" dirty="0" smtClean="0">
                <a:latin typeface="Arial" panose="020B0604020202020204" pitchFamily="34" charset="0"/>
                <a:cs typeface="Arial" panose="020B0604020202020204" pitchFamily="34" charset="0"/>
              </a:rPr>
              <a:t>May contain:</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Customer info</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Usage data</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Settlement Data </a:t>
            </a:r>
            <a:endParaRPr lang="en-US" dirty="0">
              <a:latin typeface="Arial" panose="020B0604020202020204" pitchFamily="34" charset="0"/>
              <a:cs typeface="Arial" panose="020B0604020202020204" pitchFamily="34" charset="0"/>
            </a:endParaRPr>
          </a:p>
        </p:txBody>
      </p:sp>
      <p:sp>
        <p:nvSpPr>
          <p:cNvPr id="64" name="Rectangle 63"/>
          <p:cNvSpPr/>
          <p:nvPr/>
        </p:nvSpPr>
        <p:spPr>
          <a:xfrm>
            <a:off x="4298525" y="2931253"/>
            <a:ext cx="925125" cy="892034"/>
          </a:xfrm>
          <a:custGeom>
            <a:avLst/>
            <a:gdLst>
              <a:gd name="connsiteX0" fmla="*/ 0 w 838200"/>
              <a:gd name="connsiteY0" fmla="*/ 0 h 685800"/>
              <a:gd name="connsiteX1" fmla="*/ 838200 w 838200"/>
              <a:gd name="connsiteY1" fmla="*/ 0 h 685800"/>
              <a:gd name="connsiteX2" fmla="*/ 838200 w 838200"/>
              <a:gd name="connsiteY2" fmla="*/ 685800 h 685800"/>
              <a:gd name="connsiteX3" fmla="*/ 0 w 838200"/>
              <a:gd name="connsiteY3" fmla="*/ 685800 h 685800"/>
              <a:gd name="connsiteX4" fmla="*/ 0 w 838200"/>
              <a:gd name="connsiteY4" fmla="*/ 0 h 685800"/>
              <a:gd name="connsiteX0" fmla="*/ 2576 w 840776"/>
              <a:gd name="connsiteY0" fmla="*/ 0 h 734740"/>
              <a:gd name="connsiteX1" fmla="*/ 840776 w 840776"/>
              <a:gd name="connsiteY1" fmla="*/ 0 h 734740"/>
              <a:gd name="connsiteX2" fmla="*/ 840776 w 840776"/>
              <a:gd name="connsiteY2" fmla="*/ 685800 h 734740"/>
              <a:gd name="connsiteX3" fmla="*/ 0 w 840776"/>
              <a:gd name="connsiteY3" fmla="*/ 734740 h 734740"/>
              <a:gd name="connsiteX4" fmla="*/ 2576 w 840776"/>
              <a:gd name="connsiteY4" fmla="*/ 0 h 734740"/>
              <a:gd name="connsiteX0" fmla="*/ 2576 w 840776"/>
              <a:gd name="connsiteY0" fmla="*/ 0 h 752770"/>
              <a:gd name="connsiteX1" fmla="*/ 840776 w 840776"/>
              <a:gd name="connsiteY1" fmla="*/ 18030 h 752770"/>
              <a:gd name="connsiteX2" fmla="*/ 840776 w 840776"/>
              <a:gd name="connsiteY2" fmla="*/ 703830 h 752770"/>
              <a:gd name="connsiteX3" fmla="*/ 0 w 840776"/>
              <a:gd name="connsiteY3" fmla="*/ 752770 h 752770"/>
              <a:gd name="connsiteX4" fmla="*/ 2576 w 840776"/>
              <a:gd name="connsiteY4" fmla="*/ 0 h 752770"/>
              <a:gd name="connsiteX0" fmla="*/ 247 w 841023"/>
              <a:gd name="connsiteY0" fmla="*/ 0 h 757922"/>
              <a:gd name="connsiteX1" fmla="*/ 841023 w 841023"/>
              <a:gd name="connsiteY1" fmla="*/ 23182 h 757922"/>
              <a:gd name="connsiteX2" fmla="*/ 841023 w 841023"/>
              <a:gd name="connsiteY2" fmla="*/ 708982 h 757922"/>
              <a:gd name="connsiteX3" fmla="*/ 247 w 841023"/>
              <a:gd name="connsiteY3" fmla="*/ 757922 h 757922"/>
              <a:gd name="connsiteX4" fmla="*/ 247 w 841023"/>
              <a:gd name="connsiteY4" fmla="*/ 0 h 75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023" h="757922">
                <a:moveTo>
                  <a:pt x="247" y="0"/>
                </a:moveTo>
                <a:lnTo>
                  <a:pt x="841023" y="23182"/>
                </a:lnTo>
                <a:lnTo>
                  <a:pt x="841023" y="708982"/>
                </a:lnTo>
                <a:lnTo>
                  <a:pt x="247" y="757922"/>
                </a:lnTo>
                <a:cubicBezTo>
                  <a:pt x="1106" y="513009"/>
                  <a:pt x="-612" y="244913"/>
                  <a:pt x="247" y="0"/>
                </a:cubicBezTo>
                <a:close/>
              </a:path>
            </a:pathLst>
          </a:custGeom>
          <a:solidFill>
            <a:schemeClr val="bg1"/>
          </a:solidFill>
          <a:ln w="9525">
            <a:solidFill>
              <a:schemeClr val="bg1">
                <a:lumMod val="85000"/>
              </a:schemeClr>
            </a:solidFill>
          </a:ln>
          <a:scene3d>
            <a:camera prst="isometricOffAxis1Right">
              <a:rot lat="1080000" lon="19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40" tIns="91440" rIns="0" bIns="0" rtlCol="0" anchor="t"/>
          <a:lstStyle/>
          <a:p>
            <a:r>
              <a:rPr lang="en-US" sz="900" dirty="0" smtClean="0">
                <a:solidFill>
                  <a:schemeClr val="tx1"/>
                </a:solidFill>
              </a:rPr>
              <a:t>ERCOT</a:t>
            </a:r>
          </a:p>
          <a:p>
            <a:r>
              <a:rPr lang="en-US" sz="900" dirty="0" smtClean="0">
                <a:solidFill>
                  <a:schemeClr val="tx1"/>
                </a:solidFill>
              </a:rPr>
              <a:t>Taylor, TX</a:t>
            </a:r>
          </a:p>
          <a:p>
            <a:endParaRPr lang="en-US" sz="900" dirty="0">
              <a:solidFill>
                <a:schemeClr val="tx1"/>
              </a:solidFill>
            </a:endParaRPr>
          </a:p>
          <a:p>
            <a:pPr>
              <a:tabLst>
                <a:tab pos="112713" algn="l"/>
              </a:tabLst>
            </a:pPr>
            <a:r>
              <a:rPr lang="en-US" sz="800" dirty="0" smtClean="0">
                <a:solidFill>
                  <a:schemeClr val="tx1"/>
                </a:solidFill>
              </a:rPr>
              <a:t>	Great MP</a:t>
            </a:r>
          </a:p>
          <a:p>
            <a:pPr>
              <a:tabLst>
                <a:tab pos="112713" algn="l"/>
              </a:tabLst>
            </a:pPr>
            <a:r>
              <a:rPr lang="en-US" sz="800" dirty="0" smtClean="0">
                <a:solidFill>
                  <a:schemeClr val="tx1"/>
                </a:solidFill>
              </a:rPr>
              <a:t>	Somewhere, TX</a:t>
            </a:r>
            <a:endParaRPr lang="en-US" sz="800" dirty="0">
              <a:solidFill>
                <a:schemeClr val="tx1"/>
              </a:solidFill>
            </a:endParaRPr>
          </a:p>
        </p:txBody>
      </p:sp>
      <p:sp>
        <p:nvSpPr>
          <p:cNvPr id="65" name="TextBox 64"/>
          <p:cNvSpPr txBox="1"/>
          <p:nvPr/>
        </p:nvSpPr>
        <p:spPr>
          <a:xfrm>
            <a:off x="7239000" y="5894578"/>
            <a:ext cx="583173" cy="369332"/>
          </a:xfrm>
          <a:prstGeom prst="rect">
            <a:avLst/>
          </a:prstGeom>
          <a:noFill/>
        </p:spPr>
        <p:txBody>
          <a:bodyPr wrap="none" rtlCol="0">
            <a:spAutoFit/>
          </a:bodyPr>
          <a:lstStyle/>
          <a:p>
            <a:r>
              <a:rPr lang="en-US" dirty="0" smtClean="0">
                <a:solidFill>
                  <a:schemeClr val="bg1"/>
                </a:solidFill>
              </a:rPr>
              <a:t>DBA</a:t>
            </a:r>
            <a:endParaRPr lang="en-US" dirty="0">
              <a:solidFill>
                <a:schemeClr val="bg1"/>
              </a:solidFill>
            </a:endParaRPr>
          </a:p>
        </p:txBody>
      </p:sp>
      <p:sp>
        <p:nvSpPr>
          <p:cNvPr id="66" name="Rectangle 65"/>
          <p:cNvSpPr/>
          <p:nvPr/>
        </p:nvSpPr>
        <p:spPr>
          <a:xfrm>
            <a:off x="256381" y="2286310"/>
            <a:ext cx="1944687" cy="4190689"/>
          </a:xfrm>
          <a:prstGeom prst="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p:cNvSpPr/>
          <p:nvPr/>
        </p:nvSpPr>
        <p:spPr>
          <a:xfrm>
            <a:off x="6885780" y="2285999"/>
            <a:ext cx="1944687" cy="4190689"/>
          </a:xfrm>
          <a:prstGeom prst="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8269280"/>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ight Arrow 56"/>
          <p:cNvSpPr/>
          <p:nvPr/>
        </p:nvSpPr>
        <p:spPr>
          <a:xfrm>
            <a:off x="2362774" y="3124200"/>
            <a:ext cx="4267200" cy="457200"/>
          </a:xfrm>
          <a:prstGeom prst="rightArrow">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590800"/>
            <a:ext cx="1238250" cy="1524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2590800"/>
            <a:ext cx="1238250" cy="15240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769" y="4953000"/>
            <a:ext cx="959912" cy="1358644"/>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6777" y="4953000"/>
            <a:ext cx="1282695" cy="1358644"/>
          </a:xfrm>
          <a:prstGeom prst="rect">
            <a:avLst/>
          </a:prstGeom>
        </p:spPr>
      </p:pic>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2590800"/>
            <a:ext cx="1525148" cy="1517522"/>
          </a:xfrm>
          <a:prstGeom prst="rect">
            <a:avLst/>
          </a:prstGeom>
        </p:spPr>
      </p:pic>
      <p:sp>
        <p:nvSpPr>
          <p:cNvPr id="59" name="Title 58"/>
          <p:cNvSpPr>
            <a:spLocks noGrp="1"/>
          </p:cNvSpPr>
          <p:nvPr>
            <p:ph type="title"/>
          </p:nvPr>
        </p:nvSpPr>
        <p:spPr/>
        <p:txBody>
          <a:bodyPr/>
          <a:lstStyle/>
          <a:p>
            <a:r>
              <a:rPr lang="en-US" dirty="0"/>
              <a:t>Data Extracts – The Big Picture</a:t>
            </a:r>
          </a:p>
        </p:txBody>
      </p:sp>
      <p:sp>
        <p:nvSpPr>
          <p:cNvPr id="60" name="Content Placeholder 59"/>
          <p:cNvSpPr>
            <a:spLocks noGrp="1"/>
          </p:cNvSpPr>
          <p:nvPr>
            <p:ph idx="1"/>
          </p:nvPr>
        </p:nvSpPr>
        <p:spPr/>
        <p:txBody>
          <a:bodyPr/>
          <a:lstStyle/>
          <a:p>
            <a:r>
              <a:rPr lang="en-US" dirty="0" smtClean="0"/>
              <a:t>Transport data from ERCOT database to your database</a:t>
            </a:r>
            <a:endParaRPr lang="en-US" dirty="0"/>
          </a:p>
        </p:txBody>
      </p:sp>
      <p:sp>
        <p:nvSpPr>
          <p:cNvPr id="64" name="Rectangle 63"/>
          <p:cNvSpPr/>
          <p:nvPr/>
        </p:nvSpPr>
        <p:spPr>
          <a:xfrm>
            <a:off x="4298525" y="2931253"/>
            <a:ext cx="925125" cy="892034"/>
          </a:xfrm>
          <a:custGeom>
            <a:avLst/>
            <a:gdLst>
              <a:gd name="connsiteX0" fmla="*/ 0 w 838200"/>
              <a:gd name="connsiteY0" fmla="*/ 0 h 685800"/>
              <a:gd name="connsiteX1" fmla="*/ 838200 w 838200"/>
              <a:gd name="connsiteY1" fmla="*/ 0 h 685800"/>
              <a:gd name="connsiteX2" fmla="*/ 838200 w 838200"/>
              <a:gd name="connsiteY2" fmla="*/ 685800 h 685800"/>
              <a:gd name="connsiteX3" fmla="*/ 0 w 838200"/>
              <a:gd name="connsiteY3" fmla="*/ 685800 h 685800"/>
              <a:gd name="connsiteX4" fmla="*/ 0 w 838200"/>
              <a:gd name="connsiteY4" fmla="*/ 0 h 685800"/>
              <a:gd name="connsiteX0" fmla="*/ 2576 w 840776"/>
              <a:gd name="connsiteY0" fmla="*/ 0 h 734740"/>
              <a:gd name="connsiteX1" fmla="*/ 840776 w 840776"/>
              <a:gd name="connsiteY1" fmla="*/ 0 h 734740"/>
              <a:gd name="connsiteX2" fmla="*/ 840776 w 840776"/>
              <a:gd name="connsiteY2" fmla="*/ 685800 h 734740"/>
              <a:gd name="connsiteX3" fmla="*/ 0 w 840776"/>
              <a:gd name="connsiteY3" fmla="*/ 734740 h 734740"/>
              <a:gd name="connsiteX4" fmla="*/ 2576 w 840776"/>
              <a:gd name="connsiteY4" fmla="*/ 0 h 734740"/>
              <a:gd name="connsiteX0" fmla="*/ 2576 w 840776"/>
              <a:gd name="connsiteY0" fmla="*/ 0 h 752770"/>
              <a:gd name="connsiteX1" fmla="*/ 840776 w 840776"/>
              <a:gd name="connsiteY1" fmla="*/ 18030 h 752770"/>
              <a:gd name="connsiteX2" fmla="*/ 840776 w 840776"/>
              <a:gd name="connsiteY2" fmla="*/ 703830 h 752770"/>
              <a:gd name="connsiteX3" fmla="*/ 0 w 840776"/>
              <a:gd name="connsiteY3" fmla="*/ 752770 h 752770"/>
              <a:gd name="connsiteX4" fmla="*/ 2576 w 840776"/>
              <a:gd name="connsiteY4" fmla="*/ 0 h 752770"/>
              <a:gd name="connsiteX0" fmla="*/ 247 w 841023"/>
              <a:gd name="connsiteY0" fmla="*/ 0 h 757922"/>
              <a:gd name="connsiteX1" fmla="*/ 841023 w 841023"/>
              <a:gd name="connsiteY1" fmla="*/ 23182 h 757922"/>
              <a:gd name="connsiteX2" fmla="*/ 841023 w 841023"/>
              <a:gd name="connsiteY2" fmla="*/ 708982 h 757922"/>
              <a:gd name="connsiteX3" fmla="*/ 247 w 841023"/>
              <a:gd name="connsiteY3" fmla="*/ 757922 h 757922"/>
              <a:gd name="connsiteX4" fmla="*/ 247 w 841023"/>
              <a:gd name="connsiteY4" fmla="*/ 0 h 75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023" h="757922">
                <a:moveTo>
                  <a:pt x="247" y="0"/>
                </a:moveTo>
                <a:lnTo>
                  <a:pt x="841023" y="23182"/>
                </a:lnTo>
                <a:lnTo>
                  <a:pt x="841023" y="708982"/>
                </a:lnTo>
                <a:lnTo>
                  <a:pt x="247" y="757922"/>
                </a:lnTo>
                <a:cubicBezTo>
                  <a:pt x="1106" y="513009"/>
                  <a:pt x="-612" y="244913"/>
                  <a:pt x="247" y="0"/>
                </a:cubicBezTo>
                <a:close/>
              </a:path>
            </a:pathLst>
          </a:custGeom>
          <a:solidFill>
            <a:schemeClr val="bg1"/>
          </a:solidFill>
          <a:ln w="9525">
            <a:solidFill>
              <a:schemeClr val="bg1">
                <a:lumMod val="85000"/>
              </a:schemeClr>
            </a:solidFill>
          </a:ln>
          <a:scene3d>
            <a:camera prst="isometricOffAxis1Right">
              <a:rot lat="1080000" lon="19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40" tIns="91440" rIns="0" bIns="0" rtlCol="0" anchor="t"/>
          <a:lstStyle/>
          <a:p>
            <a:r>
              <a:rPr lang="en-US" sz="900" dirty="0" smtClean="0">
                <a:solidFill>
                  <a:schemeClr val="tx1"/>
                </a:solidFill>
              </a:rPr>
              <a:t>ERCOT</a:t>
            </a:r>
          </a:p>
          <a:p>
            <a:r>
              <a:rPr lang="en-US" sz="900" dirty="0" smtClean="0">
                <a:solidFill>
                  <a:schemeClr val="tx1"/>
                </a:solidFill>
              </a:rPr>
              <a:t>Taylor, TX</a:t>
            </a:r>
          </a:p>
          <a:p>
            <a:endParaRPr lang="en-US" sz="900" dirty="0">
              <a:solidFill>
                <a:schemeClr val="tx1"/>
              </a:solidFill>
            </a:endParaRPr>
          </a:p>
          <a:p>
            <a:pPr>
              <a:tabLst>
                <a:tab pos="112713" algn="l"/>
              </a:tabLst>
            </a:pPr>
            <a:r>
              <a:rPr lang="en-US" sz="800" dirty="0" smtClean="0">
                <a:solidFill>
                  <a:schemeClr val="tx1"/>
                </a:solidFill>
              </a:rPr>
              <a:t>	Great MP</a:t>
            </a:r>
          </a:p>
          <a:p>
            <a:pPr>
              <a:tabLst>
                <a:tab pos="112713" algn="l"/>
              </a:tabLst>
            </a:pPr>
            <a:r>
              <a:rPr lang="en-US" sz="800" dirty="0" smtClean="0">
                <a:solidFill>
                  <a:schemeClr val="tx1"/>
                </a:solidFill>
              </a:rPr>
              <a:t>	Somewhere, TX</a:t>
            </a:r>
            <a:endParaRPr lang="en-US" sz="800" dirty="0">
              <a:solidFill>
                <a:schemeClr val="tx1"/>
              </a:solidFill>
            </a:endParaRPr>
          </a:p>
        </p:txBody>
      </p:sp>
      <p:sp>
        <p:nvSpPr>
          <p:cNvPr id="65" name="TextBox 64"/>
          <p:cNvSpPr txBox="1"/>
          <p:nvPr/>
        </p:nvSpPr>
        <p:spPr>
          <a:xfrm>
            <a:off x="7239000" y="5894578"/>
            <a:ext cx="583173" cy="369332"/>
          </a:xfrm>
          <a:prstGeom prst="rect">
            <a:avLst/>
          </a:prstGeom>
          <a:noFill/>
        </p:spPr>
        <p:txBody>
          <a:bodyPr wrap="none" rtlCol="0">
            <a:spAutoFit/>
          </a:bodyPr>
          <a:lstStyle/>
          <a:p>
            <a:r>
              <a:rPr lang="en-US" dirty="0" smtClean="0">
                <a:solidFill>
                  <a:schemeClr val="bg1"/>
                </a:solidFill>
              </a:rPr>
              <a:t>DBA</a:t>
            </a:r>
            <a:endParaRPr lang="en-US" dirty="0">
              <a:solidFill>
                <a:schemeClr val="bg1"/>
              </a:solidFill>
            </a:endParaRPr>
          </a:p>
        </p:txBody>
      </p:sp>
      <p:sp>
        <p:nvSpPr>
          <p:cNvPr id="66" name="Rectangle 65"/>
          <p:cNvSpPr/>
          <p:nvPr/>
        </p:nvSpPr>
        <p:spPr>
          <a:xfrm>
            <a:off x="256381" y="2286310"/>
            <a:ext cx="1944687" cy="4190689"/>
          </a:xfrm>
          <a:prstGeom prst="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p:cNvSpPr/>
          <p:nvPr/>
        </p:nvSpPr>
        <p:spPr>
          <a:xfrm>
            <a:off x="6885780" y="2285999"/>
            <a:ext cx="1944687" cy="4190689"/>
          </a:xfrm>
          <a:prstGeom prst="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2286000" y="4267200"/>
            <a:ext cx="4523006" cy="1169551"/>
          </a:xfrm>
          <a:prstGeom prst="rect">
            <a:avLst/>
          </a:prstGeom>
          <a:noFill/>
        </p:spPr>
        <p:txBody>
          <a:bodyPr wrap="square" rtlCol="0">
            <a:spAutoFit/>
          </a:bodyPr>
          <a:lstStyle/>
          <a:p>
            <a:pPr>
              <a:spcAft>
                <a:spcPts val="1200"/>
              </a:spcAft>
            </a:pPr>
            <a:r>
              <a:rPr lang="en-US" sz="2000" b="1" dirty="0" smtClean="0">
                <a:latin typeface="Arial" panose="020B0604020202020204" pitchFamily="34" charset="0"/>
                <a:cs typeface="Arial" panose="020B0604020202020204" pitchFamily="34" charset="0"/>
              </a:rPr>
              <a:t>Packaged in two formats:</a:t>
            </a:r>
          </a:p>
          <a:p>
            <a:pPr marL="342900" indent="-342900">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Comma Separated Value (.csv)</a:t>
            </a:r>
          </a:p>
          <a:p>
            <a:pPr marL="342900" indent="-342900">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Extensible Markup Language (.xml)</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652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7315200" y="1973580"/>
            <a:ext cx="1477645" cy="1005840"/>
          </a:xfrm>
          <a:prstGeom prst="round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Reliability Coordinator</a:t>
            </a:r>
          </a:p>
          <a:p>
            <a:pPr algn="ctr"/>
            <a:r>
              <a:rPr lang="en-US" dirty="0" smtClean="0">
                <a:solidFill>
                  <a:prstClr val="white"/>
                </a:solidFill>
              </a:rPr>
              <a:t>(ERCOT)</a:t>
            </a:r>
            <a:endParaRPr lang="en-US" dirty="0">
              <a:solidFill>
                <a:prstClr val="white"/>
              </a:solidFill>
            </a:endParaRPr>
          </a:p>
        </p:txBody>
      </p:sp>
      <p:sp>
        <p:nvSpPr>
          <p:cNvPr id="3" name="Title 2"/>
          <p:cNvSpPr>
            <a:spLocks noGrp="1"/>
          </p:cNvSpPr>
          <p:nvPr>
            <p:ph type="title"/>
          </p:nvPr>
        </p:nvSpPr>
        <p:spPr/>
        <p:txBody>
          <a:bodyPr/>
          <a:lstStyle/>
          <a:p>
            <a:r>
              <a:rPr lang="en-US" dirty="0"/>
              <a:t>Vertically Integrated Utilities with Wholesale Deregulation</a:t>
            </a:r>
          </a:p>
        </p:txBody>
      </p:sp>
      <p:sp>
        <p:nvSpPr>
          <p:cNvPr id="6" name="Rounded Rectangle 5"/>
          <p:cNvSpPr/>
          <p:nvPr/>
        </p:nvSpPr>
        <p:spPr>
          <a:xfrm>
            <a:off x="2971800" y="22098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Generation</a:t>
            </a:r>
            <a:endParaRPr lang="en-US" dirty="0">
              <a:solidFill>
                <a:prstClr val="white"/>
              </a:solidFill>
            </a:endParaRPr>
          </a:p>
        </p:txBody>
      </p:sp>
      <p:sp>
        <p:nvSpPr>
          <p:cNvPr id="7" name="Rounded Rectangle 6"/>
          <p:cNvSpPr/>
          <p:nvPr/>
        </p:nvSpPr>
        <p:spPr>
          <a:xfrm>
            <a:off x="2971800" y="32004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Transmission</a:t>
            </a:r>
            <a:endParaRPr lang="en-US" dirty="0">
              <a:solidFill>
                <a:prstClr val="white"/>
              </a:solidFill>
            </a:endParaRPr>
          </a:p>
        </p:txBody>
      </p:sp>
      <p:sp>
        <p:nvSpPr>
          <p:cNvPr id="8" name="Rounded Rectangle 7"/>
          <p:cNvSpPr/>
          <p:nvPr/>
        </p:nvSpPr>
        <p:spPr>
          <a:xfrm>
            <a:off x="2971800" y="41910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Distribution</a:t>
            </a:r>
            <a:endParaRPr lang="en-US" dirty="0">
              <a:solidFill>
                <a:prstClr val="white"/>
              </a:solidFill>
            </a:endParaRPr>
          </a:p>
        </p:txBody>
      </p:sp>
      <p:sp>
        <p:nvSpPr>
          <p:cNvPr id="10" name="Rounded Rectangle 9"/>
          <p:cNvSpPr/>
          <p:nvPr/>
        </p:nvSpPr>
        <p:spPr>
          <a:xfrm>
            <a:off x="5257800" y="2114932"/>
            <a:ext cx="1355092" cy="7239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System Operations</a:t>
            </a:r>
          </a:p>
        </p:txBody>
      </p:sp>
      <p:sp>
        <p:nvSpPr>
          <p:cNvPr id="11" name="Rounded Rectangle 10"/>
          <p:cNvSpPr/>
          <p:nvPr/>
        </p:nvSpPr>
        <p:spPr>
          <a:xfrm>
            <a:off x="2667000" y="1828800"/>
            <a:ext cx="4250692" cy="3124200"/>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Arrow Connector 12"/>
          <p:cNvCxnSpPr>
            <a:stCxn id="10" idx="1"/>
            <a:endCxn id="6" idx="3"/>
          </p:cNvCxnSpPr>
          <p:nvPr/>
        </p:nvCxnSpPr>
        <p:spPr>
          <a:xfrm flipH="1" flipV="1">
            <a:off x="4724400" y="2476500"/>
            <a:ext cx="533400" cy="382"/>
          </a:xfrm>
          <a:prstGeom prst="straightConnector1">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2"/>
            <a:endCxn id="7" idx="0"/>
          </p:cNvCxnSpPr>
          <p:nvPr/>
        </p:nvCxnSpPr>
        <p:spPr>
          <a:xfrm>
            <a:off x="3848100" y="2743200"/>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2"/>
            <a:endCxn id="8" idx="0"/>
          </p:cNvCxnSpPr>
          <p:nvPr/>
        </p:nvCxnSpPr>
        <p:spPr>
          <a:xfrm>
            <a:off x="3848100" y="3733800"/>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971800" y="5543550"/>
            <a:ext cx="1752600" cy="533400"/>
          </a:xfrm>
          <a:prstGeom prst="round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Customers</a:t>
            </a:r>
          </a:p>
        </p:txBody>
      </p:sp>
      <p:cxnSp>
        <p:nvCxnSpPr>
          <p:cNvPr id="23" name="Straight Arrow Connector 22"/>
          <p:cNvCxnSpPr>
            <a:stCxn id="8" idx="2"/>
            <a:endCxn id="21" idx="0"/>
          </p:cNvCxnSpPr>
          <p:nvPr/>
        </p:nvCxnSpPr>
        <p:spPr>
          <a:xfrm>
            <a:off x="3848100" y="4724400"/>
            <a:ext cx="0" cy="8191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713890" y="3673366"/>
            <a:ext cx="1219200" cy="461665"/>
          </a:xfrm>
          <a:prstGeom prst="rect">
            <a:avLst/>
          </a:prstGeom>
          <a:noFill/>
        </p:spPr>
        <p:txBody>
          <a:bodyPr wrap="square" rtlCol="0">
            <a:spAutoFit/>
          </a:bodyPr>
          <a:lstStyle/>
          <a:p>
            <a:pPr algn="ctr"/>
            <a:r>
              <a:rPr lang="en-US" sz="2400" u="sng" dirty="0" smtClean="0">
                <a:solidFill>
                  <a:srgbClr val="2A507E"/>
                </a:solidFill>
              </a:rPr>
              <a:t>Utility </a:t>
            </a:r>
            <a:endParaRPr lang="en-US" sz="2400" u="sng" dirty="0">
              <a:solidFill>
                <a:srgbClr val="2A507E"/>
              </a:solidFill>
            </a:endParaRPr>
          </a:p>
        </p:txBody>
      </p:sp>
      <p:sp>
        <p:nvSpPr>
          <p:cNvPr id="26" name="Rounded Rectangle 25"/>
          <p:cNvSpPr/>
          <p:nvPr/>
        </p:nvSpPr>
        <p:spPr>
          <a:xfrm>
            <a:off x="381000" y="4072486"/>
            <a:ext cx="1545336" cy="762000"/>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Wholesale</a:t>
            </a:r>
          </a:p>
          <a:p>
            <a:pPr algn="ctr"/>
            <a:r>
              <a:rPr lang="en-US" dirty="0" smtClean="0">
                <a:solidFill>
                  <a:prstClr val="white"/>
                </a:solidFill>
              </a:rPr>
              <a:t>Marketers</a:t>
            </a:r>
            <a:endParaRPr lang="en-US" dirty="0">
              <a:solidFill>
                <a:prstClr val="white"/>
              </a:solidFill>
            </a:endParaRPr>
          </a:p>
        </p:txBody>
      </p:sp>
      <p:cxnSp>
        <p:nvCxnSpPr>
          <p:cNvPr id="29" name="Elbow Connector 28"/>
          <p:cNvCxnSpPr>
            <a:stCxn id="46" idx="1"/>
          </p:cNvCxnSpPr>
          <p:nvPr/>
        </p:nvCxnSpPr>
        <p:spPr>
          <a:xfrm rot="10800000" flipV="1">
            <a:off x="641604" y="2476500"/>
            <a:ext cx="2330196" cy="1595986"/>
          </a:xfrm>
          <a:prstGeom prst="bentConnector3">
            <a:avLst>
              <a:gd name="adj1" fmla="val 100029"/>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6" idx="2"/>
          </p:cNvCxnSpPr>
          <p:nvPr/>
        </p:nvCxnSpPr>
        <p:spPr>
          <a:xfrm flipH="1">
            <a:off x="1153667" y="4834486"/>
            <a:ext cx="1" cy="609600"/>
          </a:xfrm>
          <a:prstGeom prst="straightConnector1">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10" idx="2"/>
            <a:endCxn id="7" idx="3"/>
          </p:cNvCxnSpPr>
          <p:nvPr/>
        </p:nvCxnSpPr>
        <p:spPr>
          <a:xfrm rot="5400000">
            <a:off x="5015739" y="2547493"/>
            <a:ext cx="628268" cy="1210946"/>
          </a:xfrm>
          <a:prstGeom prst="bentConnector2">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010400" y="5334000"/>
            <a:ext cx="1981200" cy="307777"/>
          </a:xfrm>
          <a:prstGeom prst="rect">
            <a:avLst/>
          </a:prstGeom>
          <a:noFill/>
        </p:spPr>
        <p:txBody>
          <a:bodyPr wrap="square" rtlCol="0">
            <a:spAutoFit/>
          </a:bodyPr>
          <a:lstStyle/>
          <a:p>
            <a:r>
              <a:rPr lang="en-US" sz="1400" dirty="0" smtClean="0">
                <a:solidFill>
                  <a:prstClr val="black"/>
                </a:solidFill>
              </a:rPr>
              <a:t>Physical Power Flow</a:t>
            </a:r>
            <a:endParaRPr lang="en-US" sz="1400" dirty="0">
              <a:solidFill>
                <a:prstClr val="black"/>
              </a:solidFill>
            </a:endParaRPr>
          </a:p>
        </p:txBody>
      </p:sp>
      <p:sp>
        <p:nvSpPr>
          <p:cNvPr id="54" name="TextBox 53"/>
          <p:cNvSpPr txBox="1"/>
          <p:nvPr/>
        </p:nvSpPr>
        <p:spPr>
          <a:xfrm>
            <a:off x="7010400" y="5656361"/>
            <a:ext cx="1981200" cy="307777"/>
          </a:xfrm>
          <a:prstGeom prst="rect">
            <a:avLst/>
          </a:prstGeom>
          <a:noFill/>
        </p:spPr>
        <p:txBody>
          <a:bodyPr wrap="square" rtlCol="0">
            <a:spAutoFit/>
          </a:bodyPr>
          <a:lstStyle/>
          <a:p>
            <a:r>
              <a:rPr lang="en-US" sz="1400" dirty="0" smtClean="0">
                <a:solidFill>
                  <a:prstClr val="black"/>
                </a:solidFill>
              </a:rPr>
              <a:t>Scheduling and Dispatch</a:t>
            </a:r>
            <a:endParaRPr lang="en-US" sz="1400" dirty="0">
              <a:solidFill>
                <a:prstClr val="black"/>
              </a:solidFill>
            </a:endParaRPr>
          </a:p>
        </p:txBody>
      </p:sp>
      <p:cxnSp>
        <p:nvCxnSpPr>
          <p:cNvPr id="57" name="Straight Arrow Connector 56"/>
          <p:cNvCxnSpPr>
            <a:stCxn id="53" idx="1"/>
          </p:cNvCxnSpPr>
          <p:nvPr/>
        </p:nvCxnSpPr>
        <p:spPr>
          <a:xfrm flipH="1" flipV="1">
            <a:off x="6542690" y="5486400"/>
            <a:ext cx="467710" cy="14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54" idx="1"/>
          </p:cNvCxnSpPr>
          <p:nvPr/>
        </p:nvCxnSpPr>
        <p:spPr>
          <a:xfrm flipH="1">
            <a:off x="6553200" y="5810250"/>
            <a:ext cx="457200" cy="0"/>
          </a:xfrm>
          <a:prstGeom prst="straightConnector1">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010400" y="5964657"/>
            <a:ext cx="1981200" cy="307777"/>
          </a:xfrm>
          <a:prstGeom prst="rect">
            <a:avLst/>
          </a:prstGeom>
          <a:noFill/>
        </p:spPr>
        <p:txBody>
          <a:bodyPr wrap="square" rtlCol="0">
            <a:spAutoFit/>
          </a:bodyPr>
          <a:lstStyle/>
          <a:p>
            <a:r>
              <a:rPr lang="en-US" sz="1400" dirty="0" smtClean="0">
                <a:solidFill>
                  <a:prstClr val="black"/>
                </a:solidFill>
              </a:rPr>
              <a:t>Financial Relationships</a:t>
            </a:r>
            <a:endParaRPr lang="en-US" sz="1400" dirty="0">
              <a:solidFill>
                <a:prstClr val="black"/>
              </a:solidFill>
            </a:endParaRPr>
          </a:p>
        </p:txBody>
      </p:sp>
      <p:cxnSp>
        <p:nvCxnSpPr>
          <p:cNvPr id="68" name="Straight Arrow Connector 67"/>
          <p:cNvCxnSpPr>
            <a:stCxn id="67" idx="1"/>
          </p:cNvCxnSpPr>
          <p:nvPr/>
        </p:nvCxnSpPr>
        <p:spPr>
          <a:xfrm flipH="1">
            <a:off x="6553200" y="6118546"/>
            <a:ext cx="457200" cy="0"/>
          </a:xfrm>
          <a:prstGeom prst="straightConnector1">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44067" y="5410956"/>
            <a:ext cx="1219200" cy="830997"/>
          </a:xfrm>
          <a:prstGeom prst="rect">
            <a:avLst/>
          </a:prstGeom>
          <a:noFill/>
        </p:spPr>
        <p:txBody>
          <a:bodyPr wrap="square" rtlCol="0">
            <a:spAutoFit/>
          </a:bodyPr>
          <a:lstStyle/>
          <a:p>
            <a:pPr algn="ctr"/>
            <a:r>
              <a:rPr lang="en-US" sz="2400" u="sng" dirty="0" smtClean="0">
                <a:solidFill>
                  <a:srgbClr val="2A507E"/>
                </a:solidFill>
              </a:rPr>
              <a:t>Other</a:t>
            </a:r>
          </a:p>
          <a:p>
            <a:pPr algn="ctr"/>
            <a:r>
              <a:rPr lang="en-US" sz="2400" u="sng" dirty="0" smtClean="0">
                <a:solidFill>
                  <a:srgbClr val="2A507E"/>
                </a:solidFill>
              </a:rPr>
              <a:t>Utilities </a:t>
            </a:r>
            <a:endParaRPr lang="en-US" sz="2400" u="sng" dirty="0">
              <a:solidFill>
                <a:srgbClr val="2A507E"/>
              </a:solidFill>
            </a:endParaRPr>
          </a:p>
        </p:txBody>
      </p:sp>
      <p:sp>
        <p:nvSpPr>
          <p:cNvPr id="39" name="Rounded Rectangle 38"/>
          <p:cNvSpPr/>
          <p:nvPr/>
        </p:nvSpPr>
        <p:spPr>
          <a:xfrm>
            <a:off x="7315200" y="1973580"/>
            <a:ext cx="1477645" cy="1005840"/>
          </a:xfrm>
          <a:prstGeom prst="round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ISO</a:t>
            </a:r>
          </a:p>
          <a:p>
            <a:pPr algn="ctr"/>
            <a:r>
              <a:rPr lang="en-US" dirty="0" smtClean="0">
                <a:solidFill>
                  <a:prstClr val="white"/>
                </a:solidFill>
              </a:rPr>
              <a:t>(ERCOT)</a:t>
            </a:r>
            <a:endParaRPr lang="en-US" dirty="0">
              <a:solidFill>
                <a:prstClr val="white"/>
              </a:solidFill>
            </a:endParaRPr>
          </a:p>
        </p:txBody>
      </p:sp>
      <p:sp>
        <p:nvSpPr>
          <p:cNvPr id="45" name="Rounded Rectangle 44"/>
          <p:cNvSpPr/>
          <p:nvPr/>
        </p:nvSpPr>
        <p:spPr>
          <a:xfrm>
            <a:off x="831375" y="2667000"/>
            <a:ext cx="1752600" cy="609599"/>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Merchant Generation</a:t>
            </a:r>
            <a:endParaRPr lang="en-US" dirty="0">
              <a:solidFill>
                <a:prstClr val="white"/>
              </a:solidFill>
            </a:endParaRPr>
          </a:p>
        </p:txBody>
      </p:sp>
      <p:sp>
        <p:nvSpPr>
          <p:cNvPr id="46" name="Rounded Rectangle 45"/>
          <p:cNvSpPr/>
          <p:nvPr/>
        </p:nvSpPr>
        <p:spPr>
          <a:xfrm>
            <a:off x="2971800" y="22098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Generation</a:t>
            </a:r>
            <a:endParaRPr lang="en-US" dirty="0">
              <a:solidFill>
                <a:prstClr val="white"/>
              </a:solidFill>
            </a:endParaRPr>
          </a:p>
        </p:txBody>
      </p:sp>
      <p:cxnSp>
        <p:nvCxnSpPr>
          <p:cNvPr id="58" name="Straight Arrow Connector 57"/>
          <p:cNvCxnSpPr/>
          <p:nvPr/>
        </p:nvCxnSpPr>
        <p:spPr>
          <a:xfrm flipH="1">
            <a:off x="1151812" y="3274493"/>
            <a:ext cx="1855" cy="797992"/>
          </a:xfrm>
          <a:prstGeom prst="straightConnector1">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61"/>
          <p:cNvCxnSpPr>
            <a:stCxn id="45" idx="2"/>
            <a:endCxn id="7" idx="1"/>
          </p:cNvCxnSpPr>
          <p:nvPr/>
        </p:nvCxnSpPr>
        <p:spPr>
          <a:xfrm rot="16200000" flipH="1">
            <a:off x="2244487" y="2739786"/>
            <a:ext cx="190501" cy="126412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836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1.11111E-6 L -0.23402 0.07338 " pathEditMode="relative" rAng="0" ptsTypes="AA">
                                      <p:cBhvr>
                                        <p:cTn id="6" dur="2000" fill="hold"/>
                                        <p:tgtEl>
                                          <p:spTgt spid="46"/>
                                        </p:tgtEl>
                                        <p:attrNameLst>
                                          <p:attrName>ppt_x</p:attrName>
                                          <p:attrName>ppt_y</p:attrName>
                                        </p:attrNameLst>
                                      </p:cBhvr>
                                      <p:rCtr x="-11701" y="3657"/>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46"/>
                                        </p:tgtEl>
                                      </p:cBhvr>
                                    </p:animEffect>
                                    <p:set>
                                      <p:cBhvr>
                                        <p:cTn id="10" dur="1" fill="hold">
                                          <p:stCondLst>
                                            <p:cond delay="499"/>
                                          </p:stCondLst>
                                        </p:cTn>
                                        <p:tgtEl>
                                          <p:spTgt spid="46"/>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2500"/>
                            </p:stCondLst>
                            <p:childTnLst>
                              <p:par>
                                <p:cTn id="15" presetID="22" presetClass="entr" presetSubtype="8" fill="hold" nodeType="after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ipe(left)">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fade">
                                      <p:cBhvr>
                                        <p:cTn id="36" dur="500"/>
                                        <p:tgtEl>
                                          <p:spTgt spid="67"/>
                                        </p:tgtEl>
                                      </p:cBhvr>
                                    </p:animEffect>
                                  </p:childTnLst>
                                </p:cTn>
                              </p:par>
                              <p:par>
                                <p:cTn id="37" presetID="10" presetClass="entr" presetSubtype="0" fill="hold"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5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7" grpId="0"/>
      <p:bldP spid="38" grpId="0"/>
      <p:bldP spid="39" grpId="0" animBg="1"/>
      <p:bldP spid="45" grpId="0" animBg="1"/>
      <p:bldP spid="46" grpId="0" animBg="1"/>
      <p:bldP spid="46" grpId="1"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p:cNvSpPr>
            <a:spLocks noGrp="1"/>
          </p:cNvSpPr>
          <p:nvPr>
            <p:ph type="title"/>
          </p:nvPr>
        </p:nvSpPr>
        <p:spPr/>
        <p:txBody>
          <a:bodyPr/>
          <a:lstStyle/>
          <a:p>
            <a:r>
              <a:rPr lang="en-US" dirty="0"/>
              <a:t>Data Extracts – The Big Picture</a:t>
            </a:r>
          </a:p>
        </p:txBody>
      </p:sp>
      <p:sp>
        <p:nvSpPr>
          <p:cNvPr id="60" name="Content Placeholder 59"/>
          <p:cNvSpPr>
            <a:spLocks noGrp="1"/>
          </p:cNvSpPr>
          <p:nvPr>
            <p:ph idx="1"/>
          </p:nvPr>
        </p:nvSpPr>
        <p:spPr/>
        <p:txBody>
          <a:bodyPr/>
          <a:lstStyle/>
          <a:p>
            <a:r>
              <a:rPr lang="en-US" dirty="0" smtClean="0"/>
              <a:t>Transport data from ERCOT database to your database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2590800"/>
            <a:ext cx="1238250" cy="152400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6777" y="4953000"/>
            <a:ext cx="1282695" cy="1358644"/>
          </a:xfrm>
          <a:prstGeom prst="rect">
            <a:avLst/>
          </a:prstGeom>
        </p:spPr>
      </p:pic>
      <p:sp>
        <p:nvSpPr>
          <p:cNvPr id="16" name="TextBox 15"/>
          <p:cNvSpPr txBox="1"/>
          <p:nvPr/>
        </p:nvSpPr>
        <p:spPr>
          <a:xfrm>
            <a:off x="7239000" y="5894578"/>
            <a:ext cx="583173" cy="369332"/>
          </a:xfrm>
          <a:prstGeom prst="rect">
            <a:avLst/>
          </a:prstGeom>
          <a:noFill/>
        </p:spPr>
        <p:txBody>
          <a:bodyPr wrap="none" rtlCol="0">
            <a:spAutoFit/>
          </a:bodyPr>
          <a:lstStyle/>
          <a:p>
            <a:r>
              <a:rPr lang="en-US" dirty="0" smtClean="0">
                <a:solidFill>
                  <a:schemeClr val="bg1"/>
                </a:solidFill>
              </a:rPr>
              <a:t>DBA</a:t>
            </a:r>
            <a:endParaRPr lang="en-US" dirty="0">
              <a:solidFill>
                <a:schemeClr val="bg1"/>
              </a:solidFill>
            </a:endParaRPr>
          </a:p>
        </p:txBody>
      </p:sp>
      <p:sp>
        <p:nvSpPr>
          <p:cNvPr id="18" name="Rectangle 17"/>
          <p:cNvSpPr/>
          <p:nvPr/>
        </p:nvSpPr>
        <p:spPr>
          <a:xfrm>
            <a:off x="6885780" y="2285999"/>
            <a:ext cx="1944687" cy="4190689"/>
          </a:xfrm>
          <a:prstGeom prst="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8602" y="2589944"/>
            <a:ext cx="684453" cy="62800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431" y="3591674"/>
            <a:ext cx="684453" cy="628003"/>
          </a:xfrm>
          <a:prstGeom prst="rect">
            <a:avLst/>
          </a:prstGeom>
        </p:spPr>
      </p:pic>
      <p:sp>
        <p:nvSpPr>
          <p:cNvPr id="22" name="Content Placeholder 59"/>
          <p:cNvSpPr txBox="1">
            <a:spLocks/>
          </p:cNvSpPr>
          <p:nvPr/>
        </p:nvSpPr>
        <p:spPr bwMode="auto">
          <a:xfrm>
            <a:off x="265114" y="2123927"/>
            <a:ext cx="4459286" cy="41877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smtClean="0"/>
              <a:t>Database must be structured properly to receive ERCOT Data</a:t>
            </a:r>
          </a:p>
          <a:p>
            <a:pPr lvl="1"/>
            <a:r>
              <a:rPr lang="en-US" dirty="0" smtClean="0"/>
              <a:t>ERCOT provides structural files for Market Participant use</a:t>
            </a:r>
          </a:p>
          <a:p>
            <a:pPr lvl="2"/>
            <a:r>
              <a:rPr lang="en-US" dirty="0" smtClean="0"/>
              <a:t>Data Definition Language (DDL) for .csv files</a:t>
            </a:r>
          </a:p>
          <a:p>
            <a:pPr lvl="2"/>
            <a:r>
              <a:rPr lang="en-US" dirty="0" smtClean="0"/>
              <a:t>XML Schema Definition (XSD) for .xml files</a:t>
            </a:r>
          </a:p>
        </p:txBody>
      </p:sp>
      <p:pic>
        <p:nvPicPr>
          <p:cNvPr id="9" name="Picture 8"/>
          <p:cNvPicPr>
            <a:picLocks noChangeAspect="1"/>
          </p:cNvPicPr>
          <p:nvPr/>
        </p:nvPicPr>
        <p:blipFill>
          <a:blip r:embed="rId7"/>
          <a:stretch>
            <a:fillRect/>
          </a:stretch>
        </p:blipFill>
        <p:spPr>
          <a:xfrm rot="16200000">
            <a:off x="6009030" y="2854644"/>
            <a:ext cx="1225402" cy="1146147"/>
          </a:xfrm>
          <a:prstGeom prst="rect">
            <a:avLst/>
          </a:prstGeom>
        </p:spPr>
      </p:pic>
    </p:spTree>
    <p:extLst>
      <p:ext uri="{BB962C8B-B14F-4D97-AF65-F5344CB8AC3E}">
        <p14:creationId xmlns:p14="http://schemas.microsoft.com/office/powerpoint/2010/main" val="44470583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fade">
                                      <p:cBhvr>
                                        <p:cTn id="7" dur="500"/>
                                        <p:tgtEl>
                                          <p:spTgt spid="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fade">
                                      <p:cBhvr>
                                        <p:cTn id="12" dur="500"/>
                                        <p:tgtEl>
                                          <p:spTgt spid="2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fade">
                                      <p:cBhvr>
                                        <p:cTn id="15" dur="500"/>
                                        <p:tgtEl>
                                          <p:spTgt spid="2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DDLs, XSDs and User Guides</a:t>
            </a:r>
            <a:endParaRPr lang="en-US" dirty="0"/>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9997" y="1219199"/>
            <a:ext cx="8420640" cy="5281973"/>
          </a:xfrm>
        </p:spPr>
      </p:pic>
    </p:spTree>
    <p:extLst>
      <p:ext uri="{BB962C8B-B14F-4D97-AF65-F5344CB8AC3E}">
        <p14:creationId xmlns:p14="http://schemas.microsoft.com/office/powerpoint/2010/main" val="4202455844"/>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 Subscriber</a:t>
            </a:r>
            <a:endParaRPr lang="en-US" dirty="0"/>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6261" y="1371600"/>
            <a:ext cx="9024606" cy="47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3585519" y="2971800"/>
            <a:ext cx="1291281"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1887589"/>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ESIID Service History and Usage Extract (a.k.a 727 Extract)</a:t>
            </a:r>
            <a:endParaRPr lang="en-US" dirty="0"/>
          </a:p>
        </p:txBody>
      </p:sp>
      <p:sp>
        <p:nvSpPr>
          <p:cNvPr id="19" name="Content Placeholder 18"/>
          <p:cNvSpPr>
            <a:spLocks noGrp="1"/>
          </p:cNvSpPr>
          <p:nvPr>
            <p:ph idx="1"/>
          </p:nvPr>
        </p:nvSpPr>
        <p:spPr/>
        <p:txBody>
          <a:bodyPr/>
          <a:lstStyle/>
          <a:p>
            <a:pPr>
              <a:spcAft>
                <a:spcPts val="1200"/>
              </a:spcAft>
            </a:pPr>
            <a:r>
              <a:rPr lang="en-US" dirty="0" smtClean="0"/>
              <a:t>Provides Service History Information</a:t>
            </a:r>
          </a:p>
          <a:p>
            <a:pPr lvl="1"/>
            <a:r>
              <a:rPr lang="en-US" dirty="0" smtClean="0"/>
              <a:t>Start/Stop time for ESIID to REP relationship</a:t>
            </a:r>
          </a:p>
          <a:p>
            <a:pPr lvl="1"/>
            <a:r>
              <a:rPr lang="en-US" dirty="0" smtClean="0"/>
              <a:t>Other ESIID-level data</a:t>
            </a:r>
          </a:p>
          <a:p>
            <a:pPr lvl="2"/>
            <a:r>
              <a:rPr lang="en-US" dirty="0" smtClean="0"/>
              <a:t>Load Zone</a:t>
            </a:r>
          </a:p>
          <a:p>
            <a:pPr lvl="2"/>
            <a:r>
              <a:rPr lang="en-US" dirty="0" smtClean="0"/>
              <a:t>Servicing TDSP </a:t>
            </a:r>
          </a:p>
          <a:p>
            <a:pPr lvl="2"/>
            <a:r>
              <a:rPr lang="en-US" dirty="0" smtClean="0"/>
              <a:t>Profile Class</a:t>
            </a:r>
          </a:p>
          <a:p>
            <a:pPr marL="347663" lvl="2" indent="0">
              <a:buNone/>
            </a:pPr>
            <a:endParaRPr lang="en-US" dirty="0" smtClean="0"/>
          </a:p>
          <a:p>
            <a:pPr lvl="2"/>
            <a:endParaRPr lang="en-US" dirty="0" smtClean="0"/>
          </a:p>
          <a:p>
            <a:endParaRPr lang="en-US" dirty="0"/>
          </a:p>
        </p:txBody>
      </p:sp>
      <p:sp>
        <p:nvSpPr>
          <p:cNvPr id="3" name="Rectangle 4"/>
          <p:cNvSpPr/>
          <p:nvPr/>
        </p:nvSpPr>
        <p:spPr>
          <a:xfrm>
            <a:off x="3713956" y="5769748"/>
            <a:ext cx="5260563" cy="672408"/>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717985" y="3276600"/>
            <a:ext cx="3443490" cy="722539"/>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smtClean="0">
                <a:solidFill>
                  <a:prstClr val="white"/>
                </a:solidFill>
              </a:rPr>
              <a:t>Retail Electric Provider (REP)</a:t>
            </a:r>
            <a:endParaRPr lang="en-US" sz="1800" b="0" dirty="0">
              <a:solidFill>
                <a:prstClr val="white"/>
              </a:solidFill>
            </a:endParaRPr>
          </a:p>
        </p:txBody>
      </p:sp>
      <p:pic>
        <p:nvPicPr>
          <p:cNvPr id="5" name="Picture 45" descr="house.png"/>
          <p:cNvPicPr>
            <a:picLocks noChangeAspect="1"/>
          </p:cNvPicPr>
          <p:nvPr/>
        </p:nvPicPr>
        <p:blipFill>
          <a:blip r:embed="rId2" cstate="print"/>
          <a:srcRect/>
          <a:stretch>
            <a:fillRect/>
          </a:stretch>
        </p:blipFill>
        <p:spPr bwMode="auto">
          <a:xfrm>
            <a:off x="4231386" y="5609116"/>
            <a:ext cx="989237" cy="820893"/>
          </a:xfrm>
          <a:prstGeom prst="rect">
            <a:avLst/>
          </a:prstGeom>
          <a:ln>
            <a:noFill/>
          </a:ln>
          <a:effectLst>
            <a:outerShdw blurRad="38100" dist="50800" dir="12600000" algn="tr" rotWithShape="0">
              <a:prstClr val="black">
                <a:alpha val="40000"/>
              </a:prstClr>
            </a:outerShdw>
          </a:effectLst>
        </p:spPr>
      </p:pic>
      <p:pic>
        <p:nvPicPr>
          <p:cNvPr id="6" name="Picture 45" descr="house.png"/>
          <p:cNvPicPr>
            <a:picLocks noChangeAspect="1"/>
          </p:cNvPicPr>
          <p:nvPr/>
        </p:nvPicPr>
        <p:blipFill>
          <a:blip r:embed="rId2" cstate="print"/>
          <a:srcRect/>
          <a:stretch>
            <a:fillRect/>
          </a:stretch>
        </p:blipFill>
        <p:spPr bwMode="auto">
          <a:xfrm>
            <a:off x="5953131" y="5609116"/>
            <a:ext cx="989237" cy="820893"/>
          </a:xfrm>
          <a:prstGeom prst="rect">
            <a:avLst/>
          </a:prstGeom>
          <a:ln>
            <a:noFill/>
          </a:ln>
          <a:effectLst>
            <a:outerShdw blurRad="50800" dist="50800" dir="13200000" algn="tl" rotWithShape="0">
              <a:srgbClr val="333333">
                <a:alpha val="65000"/>
              </a:srgbClr>
            </a:outerShdw>
          </a:effectLst>
        </p:spPr>
      </p:pic>
      <p:sp>
        <p:nvSpPr>
          <p:cNvPr id="7" name="Up Arrow 2"/>
          <p:cNvSpPr/>
          <p:nvPr/>
        </p:nvSpPr>
        <p:spPr>
          <a:xfrm>
            <a:off x="4714571"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Up Arrow 7"/>
          <p:cNvSpPr/>
          <p:nvPr/>
        </p:nvSpPr>
        <p:spPr>
          <a:xfrm>
            <a:off x="6303288" y="4026337"/>
            <a:ext cx="249912" cy="15693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Up Arrow 2"/>
          <p:cNvSpPr/>
          <p:nvPr/>
        </p:nvSpPr>
        <p:spPr>
          <a:xfrm flipH="1">
            <a:off x="7391738"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45" descr="house.png"/>
          <p:cNvPicPr>
            <a:picLocks noChangeAspect="1"/>
          </p:cNvPicPr>
          <p:nvPr/>
        </p:nvPicPr>
        <p:blipFill>
          <a:blip r:embed="rId2" cstate="print"/>
          <a:srcRect/>
          <a:stretch>
            <a:fillRect/>
          </a:stretch>
        </p:blipFill>
        <p:spPr bwMode="auto">
          <a:xfrm>
            <a:off x="7615864" y="5609116"/>
            <a:ext cx="989237" cy="820893"/>
          </a:xfrm>
          <a:prstGeom prst="rect">
            <a:avLst/>
          </a:prstGeom>
          <a:ln>
            <a:noFill/>
          </a:ln>
          <a:effectLst>
            <a:outerShdw blurRad="50800" dist="50800" dir="13200000" algn="tl" rotWithShape="0">
              <a:srgbClr val="333333">
                <a:alpha val="65000"/>
              </a:srgbClr>
            </a:outerShdw>
          </a:effectLst>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8588" y="4436123"/>
            <a:ext cx="2444925" cy="1773573"/>
          </a:xfrm>
          <a:prstGeom prst="rect">
            <a:avLst/>
          </a:prstGeom>
        </p:spPr>
      </p:pic>
    </p:spTree>
    <p:extLst>
      <p:ext uri="{BB962C8B-B14F-4D97-AF65-F5344CB8AC3E}">
        <p14:creationId xmlns:p14="http://schemas.microsoft.com/office/powerpoint/2010/main" val="1126400778"/>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ESIID Service History and Usage Extract (a.k.a 727 Extract)</a:t>
            </a:r>
          </a:p>
        </p:txBody>
      </p:sp>
      <p:sp>
        <p:nvSpPr>
          <p:cNvPr id="19" name="Content Placeholder 18"/>
          <p:cNvSpPr>
            <a:spLocks noGrp="1"/>
          </p:cNvSpPr>
          <p:nvPr>
            <p:ph idx="1"/>
          </p:nvPr>
        </p:nvSpPr>
        <p:spPr/>
        <p:txBody>
          <a:bodyPr/>
          <a:lstStyle/>
          <a:p>
            <a:pPr>
              <a:spcAft>
                <a:spcPts val="1200"/>
              </a:spcAft>
            </a:pPr>
            <a:r>
              <a:rPr lang="en-US" dirty="0" smtClean="0"/>
              <a:t>Provides Usage Data by ESIID</a:t>
            </a:r>
          </a:p>
          <a:p>
            <a:pPr lvl="1"/>
            <a:r>
              <a:rPr lang="en-US" dirty="0" smtClean="0"/>
              <a:t>Monthly Meter Data</a:t>
            </a:r>
          </a:p>
          <a:p>
            <a:pPr lvl="1"/>
            <a:r>
              <a:rPr lang="en-US" dirty="0" smtClean="0"/>
              <a:t>Available three days after data posts with ERCOT</a:t>
            </a:r>
          </a:p>
          <a:p>
            <a:pPr marL="347663" lvl="2" indent="0">
              <a:buNone/>
            </a:pPr>
            <a:endParaRPr lang="en-US" dirty="0" smtClean="0"/>
          </a:p>
          <a:p>
            <a:pPr lvl="2"/>
            <a:endParaRPr lang="en-US" dirty="0" smtClean="0"/>
          </a:p>
          <a:p>
            <a:endParaRPr lang="en-US" dirty="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769" y="3505200"/>
            <a:ext cx="2417600" cy="2448799"/>
          </a:xfrm>
          <a:prstGeom prst="rect">
            <a:avLst/>
          </a:prstGeom>
        </p:spPr>
      </p:pic>
      <p:sp>
        <p:nvSpPr>
          <p:cNvPr id="13" name="Rectangle 4"/>
          <p:cNvSpPr/>
          <p:nvPr/>
        </p:nvSpPr>
        <p:spPr>
          <a:xfrm>
            <a:off x="3713956" y="5769748"/>
            <a:ext cx="5260563" cy="672408"/>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717985" y="3276600"/>
            <a:ext cx="3443490" cy="722539"/>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smtClean="0">
                <a:solidFill>
                  <a:prstClr val="white"/>
                </a:solidFill>
              </a:rPr>
              <a:t>Retail Electric Provider (REP)</a:t>
            </a:r>
            <a:endParaRPr lang="en-US" sz="1800" b="0" dirty="0">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1650" y="5613139"/>
            <a:ext cx="785812" cy="777766"/>
          </a:xfrm>
          <a:prstGeom prst="rect">
            <a:avLst/>
          </a:prstGeom>
        </p:spPr>
      </p:pic>
      <p:pic>
        <p:nvPicPr>
          <p:cNvPr id="16" name="Picture 45" descr="house.png" hidden="1"/>
          <p:cNvPicPr>
            <a:picLocks noChangeAspect="1"/>
          </p:cNvPicPr>
          <p:nvPr/>
        </p:nvPicPr>
        <p:blipFill>
          <a:blip r:embed="rId4" cstate="print"/>
          <a:srcRect/>
          <a:stretch>
            <a:fillRect/>
          </a:stretch>
        </p:blipFill>
        <p:spPr bwMode="auto">
          <a:xfrm>
            <a:off x="4231386" y="5609116"/>
            <a:ext cx="989237" cy="820893"/>
          </a:xfrm>
          <a:prstGeom prst="rect">
            <a:avLst/>
          </a:prstGeom>
          <a:ln>
            <a:noFill/>
          </a:ln>
          <a:effectLst>
            <a:outerShdw blurRad="38100" dist="50800" dir="12600000" algn="tr" rotWithShape="0">
              <a:prstClr val="black">
                <a:alpha val="40000"/>
              </a:prstClr>
            </a:outerShdw>
          </a:effec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338" y="5614856"/>
            <a:ext cx="785812" cy="777766"/>
          </a:xfrm>
          <a:prstGeom prst="rect">
            <a:avLst/>
          </a:prstGeom>
        </p:spPr>
      </p:pic>
      <p:pic>
        <p:nvPicPr>
          <p:cNvPr id="18" name="Picture 45" descr="house.png" hidden="1"/>
          <p:cNvPicPr>
            <a:picLocks noChangeAspect="1"/>
          </p:cNvPicPr>
          <p:nvPr/>
        </p:nvPicPr>
        <p:blipFill>
          <a:blip r:embed="rId4" cstate="print"/>
          <a:srcRect/>
          <a:stretch>
            <a:fillRect/>
          </a:stretch>
        </p:blipFill>
        <p:spPr bwMode="auto">
          <a:xfrm>
            <a:off x="5953131" y="5609116"/>
            <a:ext cx="989237" cy="820893"/>
          </a:xfrm>
          <a:prstGeom prst="rect">
            <a:avLst/>
          </a:prstGeom>
          <a:ln>
            <a:noFill/>
          </a:ln>
          <a:effectLst>
            <a:outerShdw blurRad="50800" dist="50800" dir="13200000" algn="tl" rotWithShape="0">
              <a:srgbClr val="333333">
                <a:alpha val="65000"/>
              </a:srgbClr>
            </a:outerShdw>
          </a:effectLst>
        </p:spPr>
      </p:pic>
      <p:sp>
        <p:nvSpPr>
          <p:cNvPr id="20" name="Up Arrow 2"/>
          <p:cNvSpPr/>
          <p:nvPr/>
        </p:nvSpPr>
        <p:spPr>
          <a:xfrm>
            <a:off x="4714571"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p Arrow 21"/>
          <p:cNvSpPr/>
          <p:nvPr/>
        </p:nvSpPr>
        <p:spPr>
          <a:xfrm>
            <a:off x="6303288" y="4026337"/>
            <a:ext cx="249912" cy="15693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p Arrow 2"/>
          <p:cNvSpPr/>
          <p:nvPr/>
        </p:nvSpPr>
        <p:spPr>
          <a:xfrm flipH="1">
            <a:off x="7391738"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1670" y="5613139"/>
            <a:ext cx="785812" cy="777766"/>
          </a:xfrm>
          <a:prstGeom prst="rect">
            <a:avLst/>
          </a:prstGeom>
        </p:spPr>
      </p:pic>
      <p:pic>
        <p:nvPicPr>
          <p:cNvPr id="25" name="Picture 45" descr="house.png" hidden="1"/>
          <p:cNvPicPr>
            <a:picLocks noChangeAspect="1"/>
          </p:cNvPicPr>
          <p:nvPr/>
        </p:nvPicPr>
        <p:blipFill>
          <a:blip r:embed="rId4" cstate="print"/>
          <a:srcRect/>
          <a:stretch>
            <a:fillRect/>
          </a:stretch>
        </p:blipFill>
        <p:spPr bwMode="auto">
          <a:xfrm>
            <a:off x="7615864" y="5609116"/>
            <a:ext cx="989237" cy="820893"/>
          </a:xfrm>
          <a:prstGeom prst="rect">
            <a:avLst/>
          </a:prstGeom>
          <a:ln>
            <a:noFill/>
          </a:ln>
          <a:effectLst>
            <a:outerShdw blurRad="50800" dist="50800" dir="13200000" algn="tl" rotWithShape="0">
              <a:srgbClr val="333333">
                <a:alpha val="65000"/>
              </a:srgbClr>
            </a:outerShdw>
          </a:effectLst>
        </p:spPr>
      </p:pic>
    </p:spTree>
    <p:extLst>
      <p:ext uri="{BB962C8B-B14F-4D97-AF65-F5344CB8AC3E}">
        <p14:creationId xmlns:p14="http://schemas.microsoft.com/office/powerpoint/2010/main" val="1780870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idx="1"/>
          </p:nvPr>
        </p:nvSpPr>
        <p:spPr/>
        <p:txBody>
          <a:bodyPr/>
          <a:lstStyle/>
          <a:p>
            <a:pPr>
              <a:spcAft>
                <a:spcPts val="1200"/>
              </a:spcAft>
            </a:pPr>
            <a:r>
              <a:rPr lang="en-US" dirty="0" smtClean="0"/>
              <a:t>Provides Interval Usage Data by ESIID</a:t>
            </a:r>
          </a:p>
          <a:p>
            <a:pPr lvl="1"/>
            <a:r>
              <a:rPr lang="en-US" dirty="0" smtClean="0"/>
              <a:t>Daily Meter Data by 15-minute settlement interval</a:t>
            </a:r>
          </a:p>
          <a:p>
            <a:pPr lvl="1"/>
            <a:r>
              <a:rPr lang="en-US" dirty="0" smtClean="0"/>
              <a:t>Available three days after data posts with ERCOT</a:t>
            </a:r>
          </a:p>
          <a:p>
            <a:pPr marL="347663" lvl="2" indent="0">
              <a:buNone/>
            </a:pPr>
            <a:endParaRPr lang="en-US" dirty="0" smtClean="0"/>
          </a:p>
          <a:p>
            <a:pPr lvl="2"/>
            <a:endParaRPr lang="en-US" dirty="0" smtClean="0"/>
          </a:p>
          <a:p>
            <a:endParaRPr lang="en-US" dirty="0"/>
          </a:p>
        </p:txBody>
      </p:sp>
      <p:sp>
        <p:nvSpPr>
          <p:cNvPr id="2" name="Title 1"/>
          <p:cNvSpPr>
            <a:spLocks noGrp="1"/>
          </p:cNvSpPr>
          <p:nvPr>
            <p:ph type="title"/>
          </p:nvPr>
        </p:nvSpPr>
        <p:spPr/>
        <p:txBody>
          <a:bodyPr/>
          <a:lstStyle/>
          <a:p>
            <a:r>
              <a:rPr lang="en-US" dirty="0" smtClean="0"/>
              <a:t>Supplemental AMS Interval Data Extract</a:t>
            </a:r>
            <a:endParaRPr lang="en-US" dirty="0"/>
          </a:p>
        </p:txBody>
      </p:sp>
      <p:sp>
        <p:nvSpPr>
          <p:cNvPr id="13" name="Rectangle 4"/>
          <p:cNvSpPr/>
          <p:nvPr/>
        </p:nvSpPr>
        <p:spPr>
          <a:xfrm>
            <a:off x="3713956" y="5769748"/>
            <a:ext cx="5260563" cy="672408"/>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717985" y="3276600"/>
            <a:ext cx="3443490" cy="722539"/>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smtClean="0">
                <a:solidFill>
                  <a:prstClr val="white"/>
                </a:solidFill>
              </a:rPr>
              <a:t>Retail Electric Provider (REP)</a:t>
            </a:r>
            <a:endParaRPr lang="en-US" sz="1800" b="0" dirty="0">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1650" y="5613139"/>
            <a:ext cx="785812" cy="777766"/>
          </a:xfrm>
          <a:prstGeom prst="rect">
            <a:avLst/>
          </a:prstGeom>
        </p:spPr>
      </p:pic>
      <p:pic>
        <p:nvPicPr>
          <p:cNvPr id="16" name="Picture 45" descr="house.png" hidden="1"/>
          <p:cNvPicPr>
            <a:picLocks noChangeAspect="1"/>
          </p:cNvPicPr>
          <p:nvPr/>
        </p:nvPicPr>
        <p:blipFill>
          <a:blip r:embed="rId4" cstate="print"/>
          <a:srcRect/>
          <a:stretch>
            <a:fillRect/>
          </a:stretch>
        </p:blipFill>
        <p:spPr bwMode="auto">
          <a:xfrm>
            <a:off x="4231386" y="5609116"/>
            <a:ext cx="989237" cy="820893"/>
          </a:xfrm>
          <a:prstGeom prst="rect">
            <a:avLst/>
          </a:prstGeom>
          <a:ln>
            <a:noFill/>
          </a:ln>
          <a:effectLst>
            <a:outerShdw blurRad="38100" dist="50800" dir="12600000" algn="tr" rotWithShape="0">
              <a:prstClr val="black">
                <a:alpha val="40000"/>
              </a:prstClr>
            </a:outerShdw>
          </a:effec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338" y="5614856"/>
            <a:ext cx="785812" cy="777766"/>
          </a:xfrm>
          <a:prstGeom prst="rect">
            <a:avLst/>
          </a:prstGeom>
        </p:spPr>
      </p:pic>
      <p:pic>
        <p:nvPicPr>
          <p:cNvPr id="18" name="Picture 45" descr="house.png" hidden="1"/>
          <p:cNvPicPr>
            <a:picLocks noChangeAspect="1"/>
          </p:cNvPicPr>
          <p:nvPr/>
        </p:nvPicPr>
        <p:blipFill>
          <a:blip r:embed="rId4" cstate="print"/>
          <a:srcRect/>
          <a:stretch>
            <a:fillRect/>
          </a:stretch>
        </p:blipFill>
        <p:spPr bwMode="auto">
          <a:xfrm>
            <a:off x="5953131" y="5609116"/>
            <a:ext cx="989237" cy="820893"/>
          </a:xfrm>
          <a:prstGeom prst="rect">
            <a:avLst/>
          </a:prstGeom>
          <a:ln>
            <a:noFill/>
          </a:ln>
          <a:effectLst>
            <a:outerShdw blurRad="50800" dist="50800" dir="13200000" algn="tl" rotWithShape="0">
              <a:srgbClr val="333333">
                <a:alpha val="65000"/>
              </a:srgbClr>
            </a:outerShdw>
          </a:effectLst>
        </p:spPr>
      </p:pic>
      <p:sp>
        <p:nvSpPr>
          <p:cNvPr id="20" name="Up Arrow 2"/>
          <p:cNvSpPr/>
          <p:nvPr/>
        </p:nvSpPr>
        <p:spPr>
          <a:xfrm>
            <a:off x="4714571"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p Arrow 21"/>
          <p:cNvSpPr/>
          <p:nvPr/>
        </p:nvSpPr>
        <p:spPr>
          <a:xfrm>
            <a:off x="6303288" y="4026337"/>
            <a:ext cx="249912" cy="15693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p Arrow 2"/>
          <p:cNvSpPr/>
          <p:nvPr/>
        </p:nvSpPr>
        <p:spPr>
          <a:xfrm flipH="1">
            <a:off x="7391738"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1670" y="5613139"/>
            <a:ext cx="785812" cy="777766"/>
          </a:xfrm>
          <a:prstGeom prst="rect">
            <a:avLst/>
          </a:prstGeom>
        </p:spPr>
      </p:pic>
      <p:pic>
        <p:nvPicPr>
          <p:cNvPr id="25" name="Picture 45" descr="house.png" hidden="1"/>
          <p:cNvPicPr>
            <a:picLocks noChangeAspect="1"/>
          </p:cNvPicPr>
          <p:nvPr/>
        </p:nvPicPr>
        <p:blipFill>
          <a:blip r:embed="rId4" cstate="print"/>
          <a:srcRect/>
          <a:stretch>
            <a:fillRect/>
          </a:stretch>
        </p:blipFill>
        <p:spPr bwMode="auto">
          <a:xfrm>
            <a:off x="7615864" y="5609116"/>
            <a:ext cx="989237" cy="820893"/>
          </a:xfrm>
          <a:prstGeom prst="rect">
            <a:avLst/>
          </a:prstGeom>
          <a:ln>
            <a:noFill/>
          </a:ln>
          <a:effectLst>
            <a:outerShdw blurRad="50800" dist="50800" dir="13200000" algn="tl" rotWithShape="0">
              <a:srgbClr val="333333">
                <a:alpha val="65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9964" y="3160334"/>
            <a:ext cx="1677609" cy="1677609"/>
          </a:xfrm>
          <a:prstGeom prst="rect">
            <a:avLst/>
          </a:prstGeom>
        </p:spPr>
      </p:pic>
      <p:grpSp>
        <p:nvGrpSpPr>
          <p:cNvPr id="5" name="Group 4"/>
          <p:cNvGrpSpPr/>
          <p:nvPr/>
        </p:nvGrpSpPr>
        <p:grpSpPr>
          <a:xfrm>
            <a:off x="856398" y="3999139"/>
            <a:ext cx="2342371" cy="2372599"/>
            <a:chOff x="1027066" y="3704382"/>
            <a:chExt cx="2342371" cy="2372599"/>
          </a:xfrm>
        </p:grpSpPr>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066" y="3704382"/>
              <a:ext cx="2342371" cy="2372599"/>
            </a:xfrm>
            <a:prstGeom prst="rect">
              <a:avLst/>
            </a:prstGeom>
          </p:spPr>
        </p:pic>
        <p:sp>
          <p:nvSpPr>
            <p:cNvPr id="21" name="Rectangle 20"/>
            <p:cNvSpPr>
              <a:spLocks noChangeAspect="1"/>
            </p:cNvSpPr>
            <p:nvPr/>
          </p:nvSpPr>
          <p:spPr>
            <a:xfrm>
              <a:off x="1867746" y="4853177"/>
              <a:ext cx="168435" cy="168435"/>
            </a:xfrm>
            <a:prstGeom prst="rect">
              <a:avLst/>
            </a:prstGeom>
            <a:solidFill>
              <a:srgbClr val="FFFF0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78196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Market Data Transparency Web Service</a:t>
            </a:r>
            <a:endParaRPr lang="en-US" dirty="0"/>
          </a:p>
        </p:txBody>
      </p:sp>
      <p:sp>
        <p:nvSpPr>
          <p:cNvPr id="8" name="Content Placeholder 7"/>
          <p:cNvSpPr>
            <a:spLocks noGrp="1"/>
          </p:cNvSpPr>
          <p:nvPr>
            <p:ph idx="1"/>
          </p:nvPr>
        </p:nvSpPr>
        <p:spPr/>
        <p:txBody>
          <a:bodyPr/>
          <a:lstStyle/>
          <a:p>
            <a:r>
              <a:rPr lang="en-US" dirty="0" smtClean="0"/>
              <a:t>Provides similar information on ad hoc basis</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629" y="1905000"/>
            <a:ext cx="6368472" cy="4267200"/>
          </a:xfrm>
          <a:prstGeom prst="rect">
            <a:avLst/>
          </a:prstGeom>
        </p:spPr>
      </p:pic>
    </p:spTree>
    <p:extLst>
      <p:ext uri="{BB962C8B-B14F-4D97-AF65-F5344CB8AC3E}">
        <p14:creationId xmlns:p14="http://schemas.microsoft.com/office/powerpoint/2010/main" val="330811682"/>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Data Transparency Web Service</a:t>
            </a: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6261" y="1371600"/>
            <a:ext cx="9024606" cy="47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585519" y="5538603"/>
            <a:ext cx="17526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1174451"/>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1321479" y="5346446"/>
            <a:ext cx="1168205" cy="1168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Data Extracts</a:t>
            </a:r>
            <a:endParaRPr lang="en-US" dirty="0"/>
          </a:p>
        </p:txBody>
      </p:sp>
      <p:sp>
        <p:nvSpPr>
          <p:cNvPr id="4" name="Content Placeholder 3"/>
          <p:cNvSpPr>
            <a:spLocks noGrp="1"/>
          </p:cNvSpPr>
          <p:nvPr>
            <p:ph idx="1"/>
          </p:nvPr>
        </p:nvSpPr>
        <p:spPr/>
        <p:txBody>
          <a:bodyPr/>
          <a:lstStyle/>
          <a:p>
            <a:pPr>
              <a:spcAft>
                <a:spcPts val="1200"/>
              </a:spcAft>
            </a:pPr>
            <a:r>
              <a:rPr lang="en-US" dirty="0" smtClean="0"/>
              <a:t>So, what does a vigilant REP do with all this data?</a:t>
            </a:r>
          </a:p>
          <a:p>
            <a:pPr lvl="1"/>
            <a:r>
              <a:rPr lang="en-US" dirty="0" smtClean="0"/>
              <a:t>Settlement reconciliation</a:t>
            </a:r>
          </a:p>
          <a:p>
            <a:pPr lvl="1"/>
            <a:r>
              <a:rPr lang="en-US" dirty="0" smtClean="0"/>
              <a:t>Planning and forecasting</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0777" y="3274777"/>
            <a:ext cx="1487760" cy="194409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580" y="3217302"/>
            <a:ext cx="1488295" cy="1941510"/>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983092" y="3274777"/>
            <a:ext cx="1487760" cy="1944090"/>
          </a:xfrm>
          <a:prstGeom prst="rect">
            <a:avLst/>
          </a:prstGeom>
        </p:spPr>
      </p:pic>
      <p:sp>
        <p:nvSpPr>
          <p:cNvPr id="17" name="Rectangle 16"/>
          <p:cNvSpPr/>
          <p:nvPr/>
        </p:nvSpPr>
        <p:spPr>
          <a:xfrm>
            <a:off x="5340078" y="3670741"/>
            <a:ext cx="786497" cy="707886"/>
          </a:xfrm>
          <a:prstGeom prst="rect">
            <a:avLst/>
          </a:prstGeom>
          <a:noFill/>
        </p:spPr>
        <p:txBody>
          <a:bodyPr wrap="none" lIns="91440" tIns="45720" rIns="91440" bIns="45720">
            <a:spAutoFit/>
            <a:scene3d>
              <a:camera prst="perspectiveContrastingRightFacing">
                <a:rot lat="623785" lon="18963666" rev="21513211"/>
              </a:camera>
              <a:lightRig rig="threePt" dir="t"/>
            </a:scene3d>
          </a:bodyPr>
          <a:lstStyle/>
          <a:p>
            <a:pPr algn="ctr"/>
            <a:r>
              <a:rPr lang="en-US" sz="2000" b="1" cap="none" spc="0" dirty="0" smtClean="0">
                <a:ln w="6600">
                  <a:solidFill>
                    <a:schemeClr val="accent2"/>
                  </a:solidFill>
                  <a:prstDash val="solid"/>
                </a:ln>
                <a:effectLst>
                  <a:outerShdw dist="38100" dir="2700000" algn="tl" rotWithShape="0">
                    <a:schemeClr val="accent2"/>
                  </a:outerShdw>
                </a:effectLst>
              </a:rPr>
              <a:t>ESIID </a:t>
            </a:r>
            <a:br>
              <a:rPr lang="en-US" sz="2000" b="1" cap="none" spc="0" dirty="0" smtClean="0">
                <a:ln w="6600">
                  <a:solidFill>
                    <a:schemeClr val="accent2"/>
                  </a:solidFill>
                  <a:prstDash val="solid"/>
                </a:ln>
                <a:effectLst>
                  <a:outerShdw dist="38100" dir="2700000" algn="tl" rotWithShape="0">
                    <a:schemeClr val="accent2"/>
                  </a:outerShdw>
                </a:effectLst>
              </a:rPr>
            </a:br>
            <a:r>
              <a:rPr lang="en-US" sz="2000" b="1" cap="none" spc="0" dirty="0" smtClean="0">
                <a:ln w="6600">
                  <a:solidFill>
                    <a:schemeClr val="accent2"/>
                  </a:solidFill>
                  <a:prstDash val="solid"/>
                </a:ln>
                <a:effectLst>
                  <a:outerShdw dist="38100" dir="2700000" algn="tl" rotWithShape="0">
                    <a:schemeClr val="accent2"/>
                  </a:outerShdw>
                </a:effectLst>
              </a:rPr>
              <a:t>Data</a:t>
            </a:r>
            <a:endParaRPr lang="en-US" sz="2000" b="1" cap="none" spc="0" dirty="0">
              <a:ln w="6600">
                <a:solidFill>
                  <a:schemeClr val="accent2"/>
                </a:solidFill>
                <a:prstDash val="solid"/>
              </a:ln>
              <a:effectLst>
                <a:outerShdw dist="38100" dir="2700000" algn="tl" rotWithShape="0">
                  <a:schemeClr val="accent2"/>
                </a:outerShdw>
              </a:effectLst>
            </a:endParaRPr>
          </a:p>
        </p:txBody>
      </p:sp>
      <p:sp>
        <p:nvSpPr>
          <p:cNvPr id="10" name="Rectangle 9"/>
          <p:cNvSpPr/>
          <p:nvPr/>
        </p:nvSpPr>
        <p:spPr>
          <a:xfrm>
            <a:off x="3008028" y="3670741"/>
            <a:ext cx="786497" cy="707886"/>
          </a:xfrm>
          <a:prstGeom prst="rect">
            <a:avLst/>
          </a:prstGeom>
          <a:noFill/>
        </p:spPr>
        <p:txBody>
          <a:bodyPr wrap="none" lIns="91440" tIns="45720" rIns="91440" bIns="45720">
            <a:spAutoFit/>
            <a:scene3d>
              <a:camera prst="perspectiveContrastingRightFacing" fov="2700000">
                <a:rot lat="911286" lon="18875750" rev="20293720"/>
              </a:camera>
              <a:lightRig rig="threePt" dir="t"/>
            </a:scene3d>
          </a:bodyPr>
          <a:lstStyle/>
          <a:p>
            <a:pPr algn="ctr"/>
            <a:r>
              <a:rPr lang="en-US" sz="2000" b="1" dirty="0">
                <a:ln w="6600">
                  <a:solidFill>
                    <a:schemeClr val="accent2"/>
                  </a:solidFill>
                  <a:prstDash val="solid"/>
                </a:ln>
                <a:effectLst>
                  <a:outerShdw dist="38100" dir="2700000" algn="tl" rotWithShape="0">
                    <a:schemeClr val="accent2"/>
                  </a:outerShdw>
                </a:effectLst>
              </a:rPr>
              <a:t>ESIID </a:t>
            </a:r>
            <a:br>
              <a:rPr lang="en-US" sz="2000" b="1" dirty="0">
                <a:ln w="6600">
                  <a:solidFill>
                    <a:schemeClr val="accent2"/>
                  </a:solidFill>
                  <a:prstDash val="solid"/>
                </a:ln>
                <a:effectLst>
                  <a:outerShdw dist="38100" dir="2700000" algn="tl" rotWithShape="0">
                    <a:schemeClr val="accent2"/>
                  </a:outerShdw>
                </a:effectLst>
              </a:rPr>
            </a:br>
            <a:r>
              <a:rPr lang="en-US" sz="2000" b="1" dirty="0">
                <a:ln w="6600">
                  <a:solidFill>
                    <a:schemeClr val="accent2"/>
                  </a:solidFill>
                  <a:prstDash val="solid"/>
                </a:ln>
                <a:effectLst>
                  <a:outerShdw dist="38100" dir="2700000" algn="tl" rotWithShape="0">
                    <a:schemeClr val="accent2"/>
                  </a:outerShdw>
                </a:effectLst>
              </a:rPr>
              <a:t>Data</a:t>
            </a:r>
          </a:p>
        </p:txBody>
      </p:sp>
      <p:sp>
        <p:nvSpPr>
          <p:cNvPr id="5" name="Rectangle 4"/>
          <p:cNvSpPr/>
          <p:nvPr/>
        </p:nvSpPr>
        <p:spPr>
          <a:xfrm>
            <a:off x="5127822" y="3362955"/>
            <a:ext cx="1354851" cy="1216235"/>
          </a:xfrm>
          <a:custGeom>
            <a:avLst/>
            <a:gdLst>
              <a:gd name="connsiteX0" fmla="*/ 0 w 1112909"/>
              <a:gd name="connsiteY0" fmla="*/ 0 h 1066800"/>
              <a:gd name="connsiteX1" fmla="*/ 1112909 w 1112909"/>
              <a:gd name="connsiteY1" fmla="*/ 0 h 1066800"/>
              <a:gd name="connsiteX2" fmla="*/ 1112909 w 1112909"/>
              <a:gd name="connsiteY2" fmla="*/ 1066800 h 1066800"/>
              <a:gd name="connsiteX3" fmla="*/ 0 w 1112909"/>
              <a:gd name="connsiteY3" fmla="*/ 1066800 h 1066800"/>
              <a:gd name="connsiteX4" fmla="*/ 0 w 1112909"/>
              <a:gd name="connsiteY4" fmla="*/ 0 h 1066800"/>
              <a:gd name="connsiteX0" fmla="*/ 0 w 1112909"/>
              <a:gd name="connsiteY0" fmla="*/ 0 h 1255372"/>
              <a:gd name="connsiteX1" fmla="*/ 1112909 w 1112909"/>
              <a:gd name="connsiteY1" fmla="*/ 0 h 1255372"/>
              <a:gd name="connsiteX2" fmla="*/ 1112909 w 1112909"/>
              <a:gd name="connsiteY2" fmla="*/ 1066800 h 1255372"/>
              <a:gd name="connsiteX3" fmla="*/ 273964 w 1112909"/>
              <a:gd name="connsiteY3" fmla="*/ 1255372 h 1255372"/>
              <a:gd name="connsiteX4" fmla="*/ 0 w 1112909"/>
              <a:gd name="connsiteY4" fmla="*/ 0 h 1255372"/>
              <a:gd name="connsiteX0" fmla="*/ 0 w 1112909"/>
              <a:gd name="connsiteY0" fmla="*/ 0 h 1248257"/>
              <a:gd name="connsiteX1" fmla="*/ 1112909 w 1112909"/>
              <a:gd name="connsiteY1" fmla="*/ 0 h 1248257"/>
              <a:gd name="connsiteX2" fmla="*/ 1112909 w 1112909"/>
              <a:gd name="connsiteY2" fmla="*/ 1066800 h 1248257"/>
              <a:gd name="connsiteX3" fmla="*/ 185015 w 1112909"/>
              <a:gd name="connsiteY3" fmla="*/ 1248257 h 1248257"/>
              <a:gd name="connsiteX4" fmla="*/ 0 w 1112909"/>
              <a:gd name="connsiteY4" fmla="*/ 0 h 1248257"/>
              <a:gd name="connsiteX0" fmla="*/ 0 w 1112909"/>
              <a:gd name="connsiteY0" fmla="*/ 0 h 1205561"/>
              <a:gd name="connsiteX1" fmla="*/ 1112909 w 1112909"/>
              <a:gd name="connsiteY1" fmla="*/ 0 h 1205561"/>
              <a:gd name="connsiteX2" fmla="*/ 1112909 w 1112909"/>
              <a:gd name="connsiteY2" fmla="*/ 1066800 h 1205561"/>
              <a:gd name="connsiteX3" fmla="*/ 138761 w 1112909"/>
              <a:gd name="connsiteY3" fmla="*/ 1205561 h 1205561"/>
              <a:gd name="connsiteX4" fmla="*/ 0 w 1112909"/>
              <a:gd name="connsiteY4" fmla="*/ 0 h 1205561"/>
              <a:gd name="connsiteX0" fmla="*/ 0 w 1112909"/>
              <a:gd name="connsiteY0" fmla="*/ 0 h 1155749"/>
              <a:gd name="connsiteX1" fmla="*/ 1112909 w 1112909"/>
              <a:gd name="connsiteY1" fmla="*/ 0 h 1155749"/>
              <a:gd name="connsiteX2" fmla="*/ 1112909 w 1112909"/>
              <a:gd name="connsiteY2" fmla="*/ 1066800 h 1155749"/>
              <a:gd name="connsiteX3" fmla="*/ 128087 w 1112909"/>
              <a:gd name="connsiteY3" fmla="*/ 1155749 h 1155749"/>
              <a:gd name="connsiteX4" fmla="*/ 0 w 1112909"/>
              <a:gd name="connsiteY4" fmla="*/ 0 h 1155749"/>
              <a:gd name="connsiteX0" fmla="*/ 0 w 1112909"/>
              <a:gd name="connsiteY0" fmla="*/ 0 h 1173539"/>
              <a:gd name="connsiteX1" fmla="*/ 1112909 w 1112909"/>
              <a:gd name="connsiteY1" fmla="*/ 0 h 1173539"/>
              <a:gd name="connsiteX2" fmla="*/ 1112909 w 1112909"/>
              <a:gd name="connsiteY2" fmla="*/ 1066800 h 1173539"/>
              <a:gd name="connsiteX3" fmla="*/ 106739 w 1112909"/>
              <a:gd name="connsiteY3" fmla="*/ 1173539 h 1173539"/>
              <a:gd name="connsiteX4" fmla="*/ 0 w 1112909"/>
              <a:gd name="connsiteY4" fmla="*/ 0 h 1173539"/>
              <a:gd name="connsiteX0" fmla="*/ 0 w 1134257"/>
              <a:gd name="connsiteY0" fmla="*/ 0 h 1212677"/>
              <a:gd name="connsiteX1" fmla="*/ 1134257 w 1134257"/>
              <a:gd name="connsiteY1" fmla="*/ 39138 h 1212677"/>
              <a:gd name="connsiteX2" fmla="*/ 1134257 w 1134257"/>
              <a:gd name="connsiteY2" fmla="*/ 1105938 h 1212677"/>
              <a:gd name="connsiteX3" fmla="*/ 128087 w 1134257"/>
              <a:gd name="connsiteY3" fmla="*/ 1212677 h 1212677"/>
              <a:gd name="connsiteX4" fmla="*/ 0 w 1134257"/>
              <a:gd name="connsiteY4" fmla="*/ 0 h 1212677"/>
              <a:gd name="connsiteX0" fmla="*/ 0 w 1152047"/>
              <a:gd name="connsiteY0" fmla="*/ 0 h 1216235"/>
              <a:gd name="connsiteX1" fmla="*/ 1152047 w 1152047"/>
              <a:gd name="connsiteY1" fmla="*/ 42696 h 1216235"/>
              <a:gd name="connsiteX2" fmla="*/ 1152047 w 1152047"/>
              <a:gd name="connsiteY2" fmla="*/ 1109496 h 1216235"/>
              <a:gd name="connsiteX3" fmla="*/ 145877 w 1152047"/>
              <a:gd name="connsiteY3" fmla="*/ 1216235 h 1216235"/>
              <a:gd name="connsiteX4" fmla="*/ 0 w 1152047"/>
              <a:gd name="connsiteY4" fmla="*/ 0 h 1216235"/>
              <a:gd name="connsiteX0" fmla="*/ 0 w 1208974"/>
              <a:gd name="connsiteY0" fmla="*/ 0 h 1216235"/>
              <a:gd name="connsiteX1" fmla="*/ 1208974 w 1208974"/>
              <a:gd name="connsiteY1" fmla="*/ 39138 h 1216235"/>
              <a:gd name="connsiteX2" fmla="*/ 1152047 w 1208974"/>
              <a:gd name="connsiteY2" fmla="*/ 1109496 h 1216235"/>
              <a:gd name="connsiteX3" fmla="*/ 145877 w 1208974"/>
              <a:gd name="connsiteY3" fmla="*/ 1216235 h 1216235"/>
              <a:gd name="connsiteX4" fmla="*/ 0 w 1208974"/>
              <a:gd name="connsiteY4" fmla="*/ 0 h 1216235"/>
              <a:gd name="connsiteX0" fmla="*/ 0 w 1240996"/>
              <a:gd name="connsiteY0" fmla="*/ 0 h 1216235"/>
              <a:gd name="connsiteX1" fmla="*/ 1240996 w 1240996"/>
              <a:gd name="connsiteY1" fmla="*/ 39138 h 1216235"/>
              <a:gd name="connsiteX2" fmla="*/ 1152047 w 1240996"/>
              <a:gd name="connsiteY2" fmla="*/ 1109496 h 1216235"/>
              <a:gd name="connsiteX3" fmla="*/ 145877 w 1240996"/>
              <a:gd name="connsiteY3" fmla="*/ 1216235 h 1216235"/>
              <a:gd name="connsiteX4" fmla="*/ 0 w 1240996"/>
              <a:gd name="connsiteY4" fmla="*/ 0 h 1216235"/>
              <a:gd name="connsiteX0" fmla="*/ 0 w 1397547"/>
              <a:gd name="connsiteY0" fmla="*/ 0 h 1216235"/>
              <a:gd name="connsiteX1" fmla="*/ 1240996 w 1397547"/>
              <a:gd name="connsiteY1" fmla="*/ 39138 h 1216235"/>
              <a:gd name="connsiteX2" fmla="*/ 1397547 w 1397547"/>
              <a:gd name="connsiteY2" fmla="*/ 1020546 h 1216235"/>
              <a:gd name="connsiteX3" fmla="*/ 145877 w 1397547"/>
              <a:gd name="connsiteY3" fmla="*/ 1216235 h 1216235"/>
              <a:gd name="connsiteX4" fmla="*/ 0 w 1397547"/>
              <a:gd name="connsiteY4" fmla="*/ 0 h 1216235"/>
              <a:gd name="connsiteX0" fmla="*/ 0 w 1358409"/>
              <a:gd name="connsiteY0" fmla="*/ 0 h 1216235"/>
              <a:gd name="connsiteX1" fmla="*/ 1240996 w 1358409"/>
              <a:gd name="connsiteY1" fmla="*/ 39138 h 1216235"/>
              <a:gd name="connsiteX2" fmla="*/ 1358409 w 1358409"/>
              <a:gd name="connsiteY2" fmla="*/ 1034778 h 1216235"/>
              <a:gd name="connsiteX3" fmla="*/ 145877 w 1358409"/>
              <a:gd name="connsiteY3" fmla="*/ 1216235 h 1216235"/>
              <a:gd name="connsiteX4" fmla="*/ 0 w 1358409"/>
              <a:gd name="connsiteY4" fmla="*/ 0 h 1216235"/>
              <a:gd name="connsiteX0" fmla="*/ 0 w 1365525"/>
              <a:gd name="connsiteY0" fmla="*/ 0 h 1216235"/>
              <a:gd name="connsiteX1" fmla="*/ 1240996 w 1365525"/>
              <a:gd name="connsiteY1" fmla="*/ 39138 h 1216235"/>
              <a:gd name="connsiteX2" fmla="*/ 1365525 w 1365525"/>
              <a:gd name="connsiteY2" fmla="*/ 1070358 h 1216235"/>
              <a:gd name="connsiteX3" fmla="*/ 145877 w 1365525"/>
              <a:gd name="connsiteY3" fmla="*/ 1216235 h 1216235"/>
              <a:gd name="connsiteX4" fmla="*/ 0 w 1365525"/>
              <a:gd name="connsiteY4" fmla="*/ 0 h 1216235"/>
              <a:gd name="connsiteX0" fmla="*/ 0 w 1369083"/>
              <a:gd name="connsiteY0" fmla="*/ 0 h 1216235"/>
              <a:gd name="connsiteX1" fmla="*/ 1240996 w 1369083"/>
              <a:gd name="connsiteY1" fmla="*/ 39138 h 1216235"/>
              <a:gd name="connsiteX2" fmla="*/ 1369083 w 1369083"/>
              <a:gd name="connsiteY2" fmla="*/ 1091706 h 1216235"/>
              <a:gd name="connsiteX3" fmla="*/ 145877 w 1369083"/>
              <a:gd name="connsiteY3" fmla="*/ 1216235 h 1216235"/>
              <a:gd name="connsiteX4" fmla="*/ 0 w 1369083"/>
              <a:gd name="connsiteY4" fmla="*/ 0 h 1216235"/>
              <a:gd name="connsiteX0" fmla="*/ 0 w 1376199"/>
              <a:gd name="connsiteY0" fmla="*/ 0 h 1216235"/>
              <a:gd name="connsiteX1" fmla="*/ 1240996 w 1376199"/>
              <a:gd name="connsiteY1" fmla="*/ 39138 h 1216235"/>
              <a:gd name="connsiteX2" fmla="*/ 1376199 w 1376199"/>
              <a:gd name="connsiteY2" fmla="*/ 1105938 h 1216235"/>
              <a:gd name="connsiteX3" fmla="*/ 145877 w 1376199"/>
              <a:gd name="connsiteY3" fmla="*/ 1216235 h 1216235"/>
              <a:gd name="connsiteX4" fmla="*/ 0 w 1376199"/>
              <a:gd name="connsiteY4" fmla="*/ 0 h 1216235"/>
              <a:gd name="connsiteX0" fmla="*/ 0 w 1376199"/>
              <a:gd name="connsiteY0" fmla="*/ 0 h 1223351"/>
              <a:gd name="connsiteX1" fmla="*/ 1240996 w 1376199"/>
              <a:gd name="connsiteY1" fmla="*/ 39138 h 1223351"/>
              <a:gd name="connsiteX2" fmla="*/ 1376199 w 1376199"/>
              <a:gd name="connsiteY2" fmla="*/ 1105938 h 1223351"/>
              <a:gd name="connsiteX3" fmla="*/ 138761 w 1376199"/>
              <a:gd name="connsiteY3" fmla="*/ 1223351 h 1223351"/>
              <a:gd name="connsiteX4" fmla="*/ 0 w 1376199"/>
              <a:gd name="connsiteY4" fmla="*/ 0 h 1223351"/>
              <a:gd name="connsiteX0" fmla="*/ 0 w 1376199"/>
              <a:gd name="connsiteY0" fmla="*/ 0 h 1226909"/>
              <a:gd name="connsiteX1" fmla="*/ 1240996 w 1376199"/>
              <a:gd name="connsiteY1" fmla="*/ 39138 h 1226909"/>
              <a:gd name="connsiteX2" fmla="*/ 1376199 w 1376199"/>
              <a:gd name="connsiteY2" fmla="*/ 1105938 h 1226909"/>
              <a:gd name="connsiteX3" fmla="*/ 131645 w 1376199"/>
              <a:gd name="connsiteY3" fmla="*/ 1226909 h 1226909"/>
              <a:gd name="connsiteX4" fmla="*/ 0 w 1376199"/>
              <a:gd name="connsiteY4" fmla="*/ 0 h 1226909"/>
              <a:gd name="connsiteX0" fmla="*/ 0 w 1372641"/>
              <a:gd name="connsiteY0" fmla="*/ 0 h 1230467"/>
              <a:gd name="connsiteX1" fmla="*/ 1237438 w 1372641"/>
              <a:gd name="connsiteY1" fmla="*/ 42696 h 1230467"/>
              <a:gd name="connsiteX2" fmla="*/ 1372641 w 1372641"/>
              <a:gd name="connsiteY2" fmla="*/ 1109496 h 1230467"/>
              <a:gd name="connsiteX3" fmla="*/ 128087 w 1372641"/>
              <a:gd name="connsiteY3" fmla="*/ 1230467 h 1230467"/>
              <a:gd name="connsiteX4" fmla="*/ 0 w 1372641"/>
              <a:gd name="connsiteY4" fmla="*/ 0 h 1230467"/>
              <a:gd name="connsiteX0" fmla="*/ 0 w 1372641"/>
              <a:gd name="connsiteY0" fmla="*/ 0 h 1230467"/>
              <a:gd name="connsiteX1" fmla="*/ 1216090 w 1372641"/>
              <a:gd name="connsiteY1" fmla="*/ 39138 h 1230467"/>
              <a:gd name="connsiteX2" fmla="*/ 1372641 w 1372641"/>
              <a:gd name="connsiteY2" fmla="*/ 1109496 h 1230467"/>
              <a:gd name="connsiteX3" fmla="*/ 128087 w 1372641"/>
              <a:gd name="connsiteY3" fmla="*/ 1230467 h 1230467"/>
              <a:gd name="connsiteX4" fmla="*/ 0 w 1372641"/>
              <a:gd name="connsiteY4" fmla="*/ 0 h 1230467"/>
              <a:gd name="connsiteX0" fmla="*/ 0 w 1354851"/>
              <a:gd name="connsiteY0" fmla="*/ 0 h 1230467"/>
              <a:gd name="connsiteX1" fmla="*/ 1216090 w 1354851"/>
              <a:gd name="connsiteY1" fmla="*/ 39138 h 1230467"/>
              <a:gd name="connsiteX2" fmla="*/ 1354851 w 1354851"/>
              <a:gd name="connsiteY2" fmla="*/ 1109496 h 1230467"/>
              <a:gd name="connsiteX3" fmla="*/ 128087 w 1354851"/>
              <a:gd name="connsiteY3" fmla="*/ 1230467 h 1230467"/>
              <a:gd name="connsiteX4" fmla="*/ 0 w 1354851"/>
              <a:gd name="connsiteY4" fmla="*/ 0 h 1230467"/>
              <a:gd name="connsiteX0" fmla="*/ 0 w 1354851"/>
              <a:gd name="connsiteY0" fmla="*/ 0 h 1223351"/>
              <a:gd name="connsiteX1" fmla="*/ 1216090 w 1354851"/>
              <a:gd name="connsiteY1" fmla="*/ 39138 h 1223351"/>
              <a:gd name="connsiteX2" fmla="*/ 1354851 w 1354851"/>
              <a:gd name="connsiteY2" fmla="*/ 1109496 h 1223351"/>
              <a:gd name="connsiteX3" fmla="*/ 142319 w 1354851"/>
              <a:gd name="connsiteY3" fmla="*/ 1223351 h 1223351"/>
              <a:gd name="connsiteX4" fmla="*/ 0 w 1354851"/>
              <a:gd name="connsiteY4" fmla="*/ 0 h 1223351"/>
              <a:gd name="connsiteX0" fmla="*/ 0 w 1354851"/>
              <a:gd name="connsiteY0" fmla="*/ 0 h 1205561"/>
              <a:gd name="connsiteX1" fmla="*/ 1216090 w 1354851"/>
              <a:gd name="connsiteY1" fmla="*/ 39138 h 1205561"/>
              <a:gd name="connsiteX2" fmla="*/ 1354851 w 1354851"/>
              <a:gd name="connsiteY2" fmla="*/ 1109496 h 1205561"/>
              <a:gd name="connsiteX3" fmla="*/ 124529 w 1354851"/>
              <a:gd name="connsiteY3" fmla="*/ 1205561 h 1205561"/>
              <a:gd name="connsiteX4" fmla="*/ 0 w 1354851"/>
              <a:gd name="connsiteY4" fmla="*/ 0 h 1205561"/>
              <a:gd name="connsiteX0" fmla="*/ 0 w 1347735"/>
              <a:gd name="connsiteY0" fmla="*/ 0 h 1205561"/>
              <a:gd name="connsiteX1" fmla="*/ 1216090 w 1347735"/>
              <a:gd name="connsiteY1" fmla="*/ 39138 h 1205561"/>
              <a:gd name="connsiteX2" fmla="*/ 1347735 w 1347735"/>
              <a:gd name="connsiteY2" fmla="*/ 1098822 h 1205561"/>
              <a:gd name="connsiteX3" fmla="*/ 124529 w 1347735"/>
              <a:gd name="connsiteY3" fmla="*/ 1205561 h 1205561"/>
              <a:gd name="connsiteX4" fmla="*/ 0 w 1347735"/>
              <a:gd name="connsiteY4" fmla="*/ 0 h 1205561"/>
              <a:gd name="connsiteX0" fmla="*/ 0 w 1354851"/>
              <a:gd name="connsiteY0" fmla="*/ 0 h 1216235"/>
              <a:gd name="connsiteX1" fmla="*/ 1223206 w 1354851"/>
              <a:gd name="connsiteY1" fmla="*/ 49812 h 1216235"/>
              <a:gd name="connsiteX2" fmla="*/ 1354851 w 1354851"/>
              <a:gd name="connsiteY2" fmla="*/ 1109496 h 1216235"/>
              <a:gd name="connsiteX3" fmla="*/ 131645 w 1354851"/>
              <a:gd name="connsiteY3" fmla="*/ 1216235 h 1216235"/>
              <a:gd name="connsiteX4" fmla="*/ 0 w 1354851"/>
              <a:gd name="connsiteY4" fmla="*/ 0 h 1216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51" h="1216235">
                <a:moveTo>
                  <a:pt x="0" y="0"/>
                </a:moveTo>
                <a:lnTo>
                  <a:pt x="1223206" y="49812"/>
                </a:lnTo>
                <a:lnTo>
                  <a:pt x="1354851" y="1109496"/>
                </a:lnTo>
                <a:lnTo>
                  <a:pt x="131645" y="1216235"/>
                </a:lnTo>
                <a:lnTo>
                  <a:pt x="0" y="0"/>
                </a:lnTo>
                <a:close/>
              </a:path>
            </a:pathLst>
          </a:custGeom>
          <a:solidFill>
            <a:schemeClr val="accent5">
              <a:lumMod val="40000"/>
              <a:lumOff val="60000"/>
            </a:schemeClr>
          </a:solidFill>
          <a:ln>
            <a:noFill/>
          </a:ln>
          <a:scene3d>
            <a:camera prst="perspectiveHeroicExtremeRightFacing">
              <a:rot lat="200904" lon="19218079" rev="42995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tx1"/>
              </a:solidFill>
            </a:endParaRPr>
          </a:p>
          <a:p>
            <a:pPr algn="ctr"/>
            <a:r>
              <a:rPr lang="en-US" sz="1600" dirty="0" smtClean="0">
                <a:solidFill>
                  <a:schemeClr val="tx1"/>
                </a:solidFill>
              </a:rPr>
              <a:t>Move-ins</a:t>
            </a:r>
          </a:p>
          <a:p>
            <a:pPr algn="ctr"/>
            <a:r>
              <a:rPr lang="en-US" sz="1600" dirty="0" smtClean="0">
                <a:solidFill>
                  <a:schemeClr val="tx1"/>
                </a:solidFill>
              </a:rPr>
              <a:t>Switches Meter Reads</a:t>
            </a:r>
          </a:p>
          <a:p>
            <a:pPr algn="ctr"/>
            <a:endParaRPr lang="en-US" sz="1600" dirty="0">
              <a:solidFill>
                <a:schemeClr val="tx1"/>
              </a:solidFill>
            </a:endParaRPr>
          </a:p>
        </p:txBody>
      </p:sp>
      <p:sp>
        <p:nvSpPr>
          <p:cNvPr id="6" name="Rectangle 5"/>
          <p:cNvSpPr/>
          <p:nvPr/>
        </p:nvSpPr>
        <p:spPr>
          <a:xfrm>
            <a:off x="2613327" y="3365847"/>
            <a:ext cx="1370446" cy="1236491"/>
          </a:xfrm>
          <a:custGeom>
            <a:avLst/>
            <a:gdLst>
              <a:gd name="connsiteX0" fmla="*/ 0 w 1112909"/>
              <a:gd name="connsiteY0" fmla="*/ 0 h 1216235"/>
              <a:gd name="connsiteX1" fmla="*/ 1112909 w 1112909"/>
              <a:gd name="connsiteY1" fmla="*/ 0 h 1216235"/>
              <a:gd name="connsiteX2" fmla="*/ 1112909 w 1112909"/>
              <a:gd name="connsiteY2" fmla="*/ 1216235 h 1216235"/>
              <a:gd name="connsiteX3" fmla="*/ 0 w 1112909"/>
              <a:gd name="connsiteY3" fmla="*/ 1216235 h 1216235"/>
              <a:gd name="connsiteX4" fmla="*/ 0 w 1112909"/>
              <a:gd name="connsiteY4" fmla="*/ 0 h 1216235"/>
              <a:gd name="connsiteX0" fmla="*/ 133109 w 1246018"/>
              <a:gd name="connsiteY0" fmla="*/ 0 h 1216235"/>
              <a:gd name="connsiteX1" fmla="*/ 1246018 w 1246018"/>
              <a:gd name="connsiteY1" fmla="*/ 0 h 1216235"/>
              <a:gd name="connsiteX2" fmla="*/ 1246018 w 1246018"/>
              <a:gd name="connsiteY2" fmla="*/ 1216235 h 1216235"/>
              <a:gd name="connsiteX3" fmla="*/ 0 w 1246018"/>
              <a:gd name="connsiteY3" fmla="*/ 1010784 h 1216235"/>
              <a:gd name="connsiteX4" fmla="*/ 133109 w 1246018"/>
              <a:gd name="connsiteY4" fmla="*/ 0 h 1216235"/>
              <a:gd name="connsiteX0" fmla="*/ 222813 w 1335722"/>
              <a:gd name="connsiteY0" fmla="*/ 0 h 1216235"/>
              <a:gd name="connsiteX1" fmla="*/ 1335722 w 1335722"/>
              <a:gd name="connsiteY1" fmla="*/ 0 h 1216235"/>
              <a:gd name="connsiteX2" fmla="*/ 1335722 w 1335722"/>
              <a:gd name="connsiteY2" fmla="*/ 1216235 h 1216235"/>
              <a:gd name="connsiteX3" fmla="*/ 0 w 1335722"/>
              <a:gd name="connsiteY3" fmla="*/ 1065764 h 1216235"/>
              <a:gd name="connsiteX4" fmla="*/ 222813 w 1335722"/>
              <a:gd name="connsiteY4" fmla="*/ 0 h 1216235"/>
              <a:gd name="connsiteX0" fmla="*/ 225707 w 1338616"/>
              <a:gd name="connsiteY0" fmla="*/ 0 h 1216235"/>
              <a:gd name="connsiteX1" fmla="*/ 1338616 w 1338616"/>
              <a:gd name="connsiteY1" fmla="*/ 0 h 1216235"/>
              <a:gd name="connsiteX2" fmla="*/ 1338616 w 1338616"/>
              <a:gd name="connsiteY2" fmla="*/ 1216235 h 1216235"/>
              <a:gd name="connsiteX3" fmla="*/ 0 w 1338616"/>
              <a:gd name="connsiteY3" fmla="*/ 1080232 h 1216235"/>
              <a:gd name="connsiteX4" fmla="*/ 225707 w 1338616"/>
              <a:gd name="connsiteY4" fmla="*/ 0 h 1216235"/>
              <a:gd name="connsiteX0" fmla="*/ 225707 w 1338616"/>
              <a:gd name="connsiteY0" fmla="*/ 0 h 1216235"/>
              <a:gd name="connsiteX1" fmla="*/ 1338616 w 1338616"/>
              <a:gd name="connsiteY1" fmla="*/ 0 h 1216235"/>
              <a:gd name="connsiteX2" fmla="*/ 1338616 w 1338616"/>
              <a:gd name="connsiteY2" fmla="*/ 1216235 h 1216235"/>
              <a:gd name="connsiteX3" fmla="*/ 0 w 1338616"/>
              <a:gd name="connsiteY3" fmla="*/ 1091807 h 1216235"/>
              <a:gd name="connsiteX4" fmla="*/ 225707 w 1338616"/>
              <a:gd name="connsiteY4" fmla="*/ 0 h 1216235"/>
              <a:gd name="connsiteX0" fmla="*/ 228600 w 1341509"/>
              <a:gd name="connsiteY0" fmla="*/ 0 h 1216235"/>
              <a:gd name="connsiteX1" fmla="*/ 1341509 w 1341509"/>
              <a:gd name="connsiteY1" fmla="*/ 0 h 1216235"/>
              <a:gd name="connsiteX2" fmla="*/ 1341509 w 1341509"/>
              <a:gd name="connsiteY2" fmla="*/ 1216235 h 1216235"/>
              <a:gd name="connsiteX3" fmla="*/ 0 w 1341509"/>
              <a:gd name="connsiteY3" fmla="*/ 1094701 h 1216235"/>
              <a:gd name="connsiteX4" fmla="*/ 228600 w 1341509"/>
              <a:gd name="connsiteY4" fmla="*/ 0 h 1216235"/>
              <a:gd name="connsiteX0" fmla="*/ 228600 w 1341509"/>
              <a:gd name="connsiteY0" fmla="*/ 0 h 1216235"/>
              <a:gd name="connsiteX1" fmla="*/ 1341509 w 1341509"/>
              <a:gd name="connsiteY1" fmla="*/ 0 h 1216235"/>
              <a:gd name="connsiteX2" fmla="*/ 1341509 w 1341509"/>
              <a:gd name="connsiteY2" fmla="*/ 1216235 h 1216235"/>
              <a:gd name="connsiteX3" fmla="*/ 0 w 1341509"/>
              <a:gd name="connsiteY3" fmla="*/ 1106276 h 1216235"/>
              <a:gd name="connsiteX4" fmla="*/ 228600 w 1341509"/>
              <a:gd name="connsiteY4" fmla="*/ 0 h 1216235"/>
              <a:gd name="connsiteX0" fmla="*/ 231494 w 1344403"/>
              <a:gd name="connsiteY0" fmla="*/ 0 h 1216235"/>
              <a:gd name="connsiteX1" fmla="*/ 1344403 w 1344403"/>
              <a:gd name="connsiteY1" fmla="*/ 0 h 1216235"/>
              <a:gd name="connsiteX2" fmla="*/ 1344403 w 1344403"/>
              <a:gd name="connsiteY2" fmla="*/ 1216235 h 1216235"/>
              <a:gd name="connsiteX3" fmla="*/ 0 w 1344403"/>
              <a:gd name="connsiteY3" fmla="*/ 1100489 h 1216235"/>
              <a:gd name="connsiteX4" fmla="*/ 231494 w 1344403"/>
              <a:gd name="connsiteY4" fmla="*/ 0 h 1216235"/>
              <a:gd name="connsiteX0" fmla="*/ 231494 w 1344403"/>
              <a:gd name="connsiteY0" fmla="*/ 0 h 1410111"/>
              <a:gd name="connsiteX1" fmla="*/ 1344403 w 1344403"/>
              <a:gd name="connsiteY1" fmla="*/ 0 h 1410111"/>
              <a:gd name="connsiteX2" fmla="*/ 1164996 w 1344403"/>
              <a:gd name="connsiteY2" fmla="*/ 1410111 h 1410111"/>
              <a:gd name="connsiteX3" fmla="*/ 0 w 1344403"/>
              <a:gd name="connsiteY3" fmla="*/ 1100489 h 1410111"/>
              <a:gd name="connsiteX4" fmla="*/ 231494 w 1344403"/>
              <a:gd name="connsiteY4" fmla="*/ 0 h 1410111"/>
              <a:gd name="connsiteX0" fmla="*/ 231494 w 1344403"/>
              <a:gd name="connsiteY0" fmla="*/ 0 h 1337770"/>
              <a:gd name="connsiteX1" fmla="*/ 1344403 w 1344403"/>
              <a:gd name="connsiteY1" fmla="*/ 0 h 1337770"/>
              <a:gd name="connsiteX2" fmla="*/ 1159209 w 1344403"/>
              <a:gd name="connsiteY2" fmla="*/ 1337770 h 1337770"/>
              <a:gd name="connsiteX3" fmla="*/ 0 w 1344403"/>
              <a:gd name="connsiteY3" fmla="*/ 1100489 h 1337770"/>
              <a:gd name="connsiteX4" fmla="*/ 231494 w 1344403"/>
              <a:gd name="connsiteY4" fmla="*/ 0 h 1337770"/>
              <a:gd name="connsiteX0" fmla="*/ 231494 w 1344403"/>
              <a:gd name="connsiteY0" fmla="*/ 0 h 1291471"/>
              <a:gd name="connsiteX1" fmla="*/ 1344403 w 1344403"/>
              <a:gd name="connsiteY1" fmla="*/ 0 h 1291471"/>
              <a:gd name="connsiteX2" fmla="*/ 1121591 w 1344403"/>
              <a:gd name="connsiteY2" fmla="*/ 1291471 h 1291471"/>
              <a:gd name="connsiteX3" fmla="*/ 0 w 1344403"/>
              <a:gd name="connsiteY3" fmla="*/ 1100489 h 1291471"/>
              <a:gd name="connsiteX4" fmla="*/ 231494 w 1344403"/>
              <a:gd name="connsiteY4" fmla="*/ 0 h 1291471"/>
              <a:gd name="connsiteX0" fmla="*/ 231494 w 1344403"/>
              <a:gd name="connsiteY0" fmla="*/ 0 h 1277003"/>
              <a:gd name="connsiteX1" fmla="*/ 1344403 w 1344403"/>
              <a:gd name="connsiteY1" fmla="*/ 0 h 1277003"/>
              <a:gd name="connsiteX2" fmla="*/ 1136059 w 1344403"/>
              <a:gd name="connsiteY2" fmla="*/ 1277003 h 1277003"/>
              <a:gd name="connsiteX3" fmla="*/ 0 w 1344403"/>
              <a:gd name="connsiteY3" fmla="*/ 1100489 h 1277003"/>
              <a:gd name="connsiteX4" fmla="*/ 231494 w 1344403"/>
              <a:gd name="connsiteY4" fmla="*/ 0 h 1277003"/>
              <a:gd name="connsiteX0" fmla="*/ 231494 w 1344403"/>
              <a:gd name="connsiteY0" fmla="*/ 0 h 1245172"/>
              <a:gd name="connsiteX1" fmla="*/ 1344403 w 1344403"/>
              <a:gd name="connsiteY1" fmla="*/ 0 h 1245172"/>
              <a:gd name="connsiteX2" fmla="*/ 1144740 w 1344403"/>
              <a:gd name="connsiteY2" fmla="*/ 1245172 h 1245172"/>
              <a:gd name="connsiteX3" fmla="*/ 0 w 1344403"/>
              <a:gd name="connsiteY3" fmla="*/ 1100489 h 1245172"/>
              <a:gd name="connsiteX4" fmla="*/ 231494 w 1344403"/>
              <a:gd name="connsiteY4" fmla="*/ 0 h 1245172"/>
              <a:gd name="connsiteX0" fmla="*/ 231494 w 1344403"/>
              <a:gd name="connsiteY0" fmla="*/ 0 h 1242279"/>
              <a:gd name="connsiteX1" fmla="*/ 1344403 w 1344403"/>
              <a:gd name="connsiteY1" fmla="*/ 0 h 1242279"/>
              <a:gd name="connsiteX2" fmla="*/ 1147634 w 1344403"/>
              <a:gd name="connsiteY2" fmla="*/ 1242279 h 1242279"/>
              <a:gd name="connsiteX3" fmla="*/ 0 w 1344403"/>
              <a:gd name="connsiteY3" fmla="*/ 1100489 h 1242279"/>
              <a:gd name="connsiteX4" fmla="*/ 231494 w 1344403"/>
              <a:gd name="connsiteY4" fmla="*/ 0 h 1242279"/>
              <a:gd name="connsiteX0" fmla="*/ 231494 w 1344403"/>
              <a:gd name="connsiteY0" fmla="*/ 0 h 1242279"/>
              <a:gd name="connsiteX1" fmla="*/ 1344403 w 1344403"/>
              <a:gd name="connsiteY1" fmla="*/ 0 h 1242279"/>
              <a:gd name="connsiteX2" fmla="*/ 1147634 w 1344403"/>
              <a:gd name="connsiteY2" fmla="*/ 1242279 h 1242279"/>
              <a:gd name="connsiteX3" fmla="*/ 0 w 1344403"/>
              <a:gd name="connsiteY3" fmla="*/ 1097596 h 1242279"/>
              <a:gd name="connsiteX4" fmla="*/ 231494 w 1344403"/>
              <a:gd name="connsiteY4" fmla="*/ 0 h 1242279"/>
              <a:gd name="connsiteX0" fmla="*/ 231494 w 1361765"/>
              <a:gd name="connsiteY0" fmla="*/ 0 h 1242279"/>
              <a:gd name="connsiteX1" fmla="*/ 1361765 w 1361765"/>
              <a:gd name="connsiteY1" fmla="*/ 14469 h 1242279"/>
              <a:gd name="connsiteX2" fmla="*/ 1147634 w 1361765"/>
              <a:gd name="connsiteY2" fmla="*/ 1242279 h 1242279"/>
              <a:gd name="connsiteX3" fmla="*/ 0 w 1361765"/>
              <a:gd name="connsiteY3" fmla="*/ 1097596 h 1242279"/>
              <a:gd name="connsiteX4" fmla="*/ 231494 w 1361765"/>
              <a:gd name="connsiteY4" fmla="*/ 0 h 1242279"/>
              <a:gd name="connsiteX0" fmla="*/ 231494 w 1373340"/>
              <a:gd name="connsiteY0" fmla="*/ 0 h 1242279"/>
              <a:gd name="connsiteX1" fmla="*/ 1373340 w 1373340"/>
              <a:gd name="connsiteY1" fmla="*/ 8681 h 1242279"/>
              <a:gd name="connsiteX2" fmla="*/ 1147634 w 1373340"/>
              <a:gd name="connsiteY2" fmla="*/ 1242279 h 1242279"/>
              <a:gd name="connsiteX3" fmla="*/ 0 w 1373340"/>
              <a:gd name="connsiteY3" fmla="*/ 1097596 h 1242279"/>
              <a:gd name="connsiteX4" fmla="*/ 231494 w 1373340"/>
              <a:gd name="connsiteY4" fmla="*/ 0 h 1242279"/>
              <a:gd name="connsiteX0" fmla="*/ 231494 w 1364659"/>
              <a:gd name="connsiteY0" fmla="*/ 0 h 1242279"/>
              <a:gd name="connsiteX1" fmla="*/ 1364659 w 1364659"/>
              <a:gd name="connsiteY1" fmla="*/ 2894 h 1242279"/>
              <a:gd name="connsiteX2" fmla="*/ 1147634 w 1364659"/>
              <a:gd name="connsiteY2" fmla="*/ 1242279 h 1242279"/>
              <a:gd name="connsiteX3" fmla="*/ 0 w 1364659"/>
              <a:gd name="connsiteY3" fmla="*/ 1097596 h 1242279"/>
              <a:gd name="connsiteX4" fmla="*/ 231494 w 1364659"/>
              <a:gd name="connsiteY4" fmla="*/ 0 h 1242279"/>
              <a:gd name="connsiteX0" fmla="*/ 231494 w 1370446"/>
              <a:gd name="connsiteY0" fmla="*/ 0 h 1242279"/>
              <a:gd name="connsiteX1" fmla="*/ 1370446 w 1370446"/>
              <a:gd name="connsiteY1" fmla="*/ 2894 h 1242279"/>
              <a:gd name="connsiteX2" fmla="*/ 1147634 w 1370446"/>
              <a:gd name="connsiteY2" fmla="*/ 1242279 h 1242279"/>
              <a:gd name="connsiteX3" fmla="*/ 0 w 1370446"/>
              <a:gd name="connsiteY3" fmla="*/ 1097596 h 1242279"/>
              <a:gd name="connsiteX4" fmla="*/ 231494 w 1370446"/>
              <a:gd name="connsiteY4" fmla="*/ 0 h 1242279"/>
              <a:gd name="connsiteX0" fmla="*/ 245962 w 1370446"/>
              <a:gd name="connsiteY0" fmla="*/ 2894 h 1239385"/>
              <a:gd name="connsiteX1" fmla="*/ 1370446 w 1370446"/>
              <a:gd name="connsiteY1" fmla="*/ 0 h 1239385"/>
              <a:gd name="connsiteX2" fmla="*/ 1147634 w 1370446"/>
              <a:gd name="connsiteY2" fmla="*/ 1239385 h 1239385"/>
              <a:gd name="connsiteX3" fmla="*/ 0 w 1370446"/>
              <a:gd name="connsiteY3" fmla="*/ 1094702 h 1239385"/>
              <a:gd name="connsiteX4" fmla="*/ 245962 w 1370446"/>
              <a:gd name="connsiteY4" fmla="*/ 2894 h 1239385"/>
              <a:gd name="connsiteX0" fmla="*/ 257537 w 1370446"/>
              <a:gd name="connsiteY0" fmla="*/ 11575 h 1239385"/>
              <a:gd name="connsiteX1" fmla="*/ 1370446 w 1370446"/>
              <a:gd name="connsiteY1" fmla="*/ 0 h 1239385"/>
              <a:gd name="connsiteX2" fmla="*/ 1147634 w 1370446"/>
              <a:gd name="connsiteY2" fmla="*/ 1239385 h 1239385"/>
              <a:gd name="connsiteX3" fmla="*/ 0 w 1370446"/>
              <a:gd name="connsiteY3" fmla="*/ 1094702 h 1239385"/>
              <a:gd name="connsiteX4" fmla="*/ 257537 w 1370446"/>
              <a:gd name="connsiteY4" fmla="*/ 11575 h 1239385"/>
              <a:gd name="connsiteX0" fmla="*/ 243068 w 1370446"/>
              <a:gd name="connsiteY0" fmla="*/ 28937 h 1239385"/>
              <a:gd name="connsiteX1" fmla="*/ 1370446 w 1370446"/>
              <a:gd name="connsiteY1" fmla="*/ 0 h 1239385"/>
              <a:gd name="connsiteX2" fmla="*/ 1147634 w 1370446"/>
              <a:gd name="connsiteY2" fmla="*/ 1239385 h 1239385"/>
              <a:gd name="connsiteX3" fmla="*/ 0 w 1370446"/>
              <a:gd name="connsiteY3" fmla="*/ 1094702 h 1239385"/>
              <a:gd name="connsiteX4" fmla="*/ 243068 w 1370446"/>
              <a:gd name="connsiteY4" fmla="*/ 28937 h 1239385"/>
              <a:gd name="connsiteX0" fmla="*/ 237281 w 1370446"/>
              <a:gd name="connsiteY0" fmla="*/ 31830 h 1239385"/>
              <a:gd name="connsiteX1" fmla="*/ 1370446 w 1370446"/>
              <a:gd name="connsiteY1" fmla="*/ 0 h 1239385"/>
              <a:gd name="connsiteX2" fmla="*/ 1147634 w 1370446"/>
              <a:gd name="connsiteY2" fmla="*/ 1239385 h 1239385"/>
              <a:gd name="connsiteX3" fmla="*/ 0 w 1370446"/>
              <a:gd name="connsiteY3" fmla="*/ 1094702 h 1239385"/>
              <a:gd name="connsiteX4" fmla="*/ 237281 w 1370446"/>
              <a:gd name="connsiteY4" fmla="*/ 31830 h 1239385"/>
              <a:gd name="connsiteX0" fmla="*/ 237281 w 1370446"/>
              <a:gd name="connsiteY0" fmla="*/ 31830 h 1239385"/>
              <a:gd name="connsiteX1" fmla="*/ 1370446 w 1370446"/>
              <a:gd name="connsiteY1" fmla="*/ 0 h 1239385"/>
              <a:gd name="connsiteX2" fmla="*/ 1147634 w 1370446"/>
              <a:gd name="connsiteY2" fmla="*/ 1239385 h 1239385"/>
              <a:gd name="connsiteX3" fmla="*/ 0 w 1370446"/>
              <a:gd name="connsiteY3" fmla="*/ 1094702 h 1239385"/>
              <a:gd name="connsiteX4" fmla="*/ 237281 w 1370446"/>
              <a:gd name="connsiteY4" fmla="*/ 31830 h 1239385"/>
              <a:gd name="connsiteX0" fmla="*/ 237281 w 1370446"/>
              <a:gd name="connsiteY0" fmla="*/ 31830 h 1242279"/>
              <a:gd name="connsiteX1" fmla="*/ 1370446 w 1370446"/>
              <a:gd name="connsiteY1" fmla="*/ 0 h 1242279"/>
              <a:gd name="connsiteX2" fmla="*/ 1141847 w 1370446"/>
              <a:gd name="connsiteY2" fmla="*/ 1242279 h 1242279"/>
              <a:gd name="connsiteX3" fmla="*/ 0 w 1370446"/>
              <a:gd name="connsiteY3" fmla="*/ 1094702 h 1242279"/>
              <a:gd name="connsiteX4" fmla="*/ 237281 w 1370446"/>
              <a:gd name="connsiteY4" fmla="*/ 31830 h 1242279"/>
              <a:gd name="connsiteX0" fmla="*/ 237281 w 1370446"/>
              <a:gd name="connsiteY0" fmla="*/ 31830 h 1236491"/>
              <a:gd name="connsiteX1" fmla="*/ 1370446 w 1370446"/>
              <a:gd name="connsiteY1" fmla="*/ 0 h 1236491"/>
              <a:gd name="connsiteX2" fmla="*/ 1144740 w 1370446"/>
              <a:gd name="connsiteY2" fmla="*/ 1236491 h 1236491"/>
              <a:gd name="connsiteX3" fmla="*/ 0 w 1370446"/>
              <a:gd name="connsiteY3" fmla="*/ 1094702 h 1236491"/>
              <a:gd name="connsiteX4" fmla="*/ 237281 w 1370446"/>
              <a:gd name="connsiteY4" fmla="*/ 31830 h 1236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446" h="1236491">
                <a:moveTo>
                  <a:pt x="237281" y="31830"/>
                </a:moveTo>
                <a:lnTo>
                  <a:pt x="1370446" y="0"/>
                </a:lnTo>
                <a:lnTo>
                  <a:pt x="1144740" y="1236491"/>
                </a:lnTo>
                <a:lnTo>
                  <a:pt x="0" y="1094702"/>
                </a:lnTo>
                <a:lnTo>
                  <a:pt x="237281" y="31830"/>
                </a:lnTo>
                <a:close/>
              </a:path>
            </a:pathLst>
          </a:custGeom>
          <a:solidFill>
            <a:schemeClr val="accent5">
              <a:lumMod val="40000"/>
              <a:lumOff val="60000"/>
            </a:schemeClr>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US" sz="1600" dirty="0" smtClean="0">
                <a:solidFill>
                  <a:schemeClr val="tx1"/>
                </a:solidFill>
              </a:rPr>
              <a:t>Service History</a:t>
            </a:r>
          </a:p>
          <a:p>
            <a:pPr algn="ctr">
              <a:spcBef>
                <a:spcPts val="600"/>
              </a:spcBef>
            </a:pPr>
            <a:r>
              <a:rPr lang="en-US" sz="1600" dirty="0" smtClean="0">
                <a:solidFill>
                  <a:schemeClr val="tx1"/>
                </a:solidFill>
              </a:rPr>
              <a:t>Usage</a:t>
            </a:r>
            <a:endParaRPr lang="en-US" sz="1600" dirty="0">
              <a:solidFill>
                <a:schemeClr val="tx1"/>
              </a:solidFill>
            </a:endParaRPr>
          </a:p>
        </p:txBody>
      </p:sp>
      <p:sp>
        <p:nvSpPr>
          <p:cNvPr id="13" name="AutoShape 44"/>
          <p:cNvSpPr>
            <a:spLocks noChangeArrowheads="1"/>
          </p:cNvSpPr>
          <p:nvPr/>
        </p:nvSpPr>
        <p:spPr bwMode="auto">
          <a:xfrm>
            <a:off x="2230138" y="5709213"/>
            <a:ext cx="5334000" cy="442674"/>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r>
              <a:rPr lang="en-US" sz="2000" dirty="0" smtClean="0"/>
              <a:t>Because sometimes things don’t go as planned</a:t>
            </a:r>
            <a:endParaRPr lang="en-US" sz="2000" dirty="0"/>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3124200"/>
            <a:ext cx="1710944" cy="215873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825" y="5384995"/>
            <a:ext cx="881280" cy="1091108"/>
          </a:xfrm>
          <a:prstGeom prst="rect">
            <a:avLst/>
          </a:prstGeom>
        </p:spPr>
      </p:pic>
    </p:spTree>
    <p:extLst>
      <p:ext uri="{BB962C8B-B14F-4D97-AF65-F5344CB8AC3E}">
        <p14:creationId xmlns:p14="http://schemas.microsoft.com/office/powerpoint/2010/main" val="940477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Title 6"/>
          <p:cNvSpPr>
            <a:spLocks noGrp="1"/>
          </p:cNvSpPr>
          <p:nvPr>
            <p:ph type="ctrTitle"/>
          </p:nvPr>
        </p:nvSpPr>
        <p:spPr/>
        <p:txBody>
          <a:bodyPr/>
          <a:lstStyle/>
          <a:p>
            <a:r>
              <a:rPr lang="en-US" dirty="0" smtClean="0"/>
              <a:t>Course Conclusion</a:t>
            </a:r>
          </a:p>
        </p:txBody>
      </p:sp>
      <p:sp>
        <p:nvSpPr>
          <p:cNvPr id="2" name="Subtitle 1"/>
          <p:cNvSpPr>
            <a:spLocks noGrp="1"/>
          </p:cNvSpPr>
          <p:nvPr>
            <p:ph type="subTitle" idx="1"/>
          </p:nvPr>
        </p:nvSpPr>
        <p:spPr/>
        <p:txBody>
          <a:bodyPr/>
          <a:lstStyle/>
          <a:p>
            <a:endParaRPr lang="en-US" dirty="0"/>
          </a:p>
        </p:txBody>
      </p:sp>
    </p:spTree>
    <p:custDataLst>
      <p:tags r:id="rId1"/>
    </p:custDataLst>
    <p:extLst>
      <p:ext uri="{BB962C8B-B14F-4D97-AF65-F5344CB8AC3E}">
        <p14:creationId xmlns:p14="http://schemas.microsoft.com/office/powerpoint/2010/main" val="233081436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Late 1990s – Restructuring</a:t>
            </a:r>
          </a:p>
        </p:txBody>
      </p:sp>
      <p:sp>
        <p:nvSpPr>
          <p:cNvPr id="7" name="Text Placeholder 6"/>
          <p:cNvSpPr>
            <a:spLocks noGrp="1"/>
          </p:cNvSpPr>
          <p:nvPr>
            <p:ph type="body" sz="half" idx="1"/>
          </p:nvPr>
        </p:nvSpPr>
        <p:spPr>
          <a:xfrm>
            <a:off x="266699" y="1276350"/>
            <a:ext cx="8647114" cy="5124450"/>
          </a:xfrm>
        </p:spPr>
        <p:txBody>
          <a:bodyPr/>
          <a:lstStyle/>
          <a:p>
            <a:r>
              <a:rPr lang="en-US" dirty="0"/>
              <a:t>Texas Legislature </a:t>
            </a:r>
            <a:r>
              <a:rPr lang="en-US" dirty="0" smtClean="0"/>
              <a:t>passed Senate </a:t>
            </a:r>
            <a:r>
              <a:rPr lang="en-US" dirty="0"/>
              <a:t>Bill </a:t>
            </a:r>
            <a:r>
              <a:rPr lang="en-US" dirty="0" smtClean="0"/>
              <a:t>7 (SB7)</a:t>
            </a:r>
          </a:p>
          <a:p>
            <a:pPr lvl="1"/>
            <a:r>
              <a:rPr lang="en-US" dirty="0" smtClean="0"/>
              <a:t>Called for “the establishment of a </a:t>
            </a:r>
            <a:br>
              <a:rPr lang="en-US" dirty="0" smtClean="0"/>
            </a:br>
            <a:r>
              <a:rPr lang="en-US" dirty="0" smtClean="0"/>
              <a:t>fully competitive electric power industry”</a:t>
            </a:r>
          </a:p>
          <a:p>
            <a:pPr lvl="1"/>
            <a:r>
              <a:rPr lang="en-US" dirty="0" smtClean="0"/>
              <a:t>Ordered functional unbundling of </a:t>
            </a:r>
            <a:br>
              <a:rPr lang="en-US" dirty="0" smtClean="0"/>
            </a:br>
            <a:r>
              <a:rPr lang="en-US" dirty="0" smtClean="0"/>
              <a:t>Investor-Owned</a:t>
            </a:r>
            <a:r>
              <a:rPr lang="en-US" dirty="0"/>
              <a:t> </a:t>
            </a:r>
            <a:r>
              <a:rPr lang="en-US" dirty="0" smtClean="0"/>
              <a:t>Utilities </a:t>
            </a:r>
          </a:p>
          <a:p>
            <a:pPr lvl="2"/>
            <a:r>
              <a:rPr lang="en-US" dirty="0" smtClean="0"/>
              <a:t>Generation companies sell into the </a:t>
            </a:r>
            <a:br>
              <a:rPr lang="en-US" dirty="0" smtClean="0"/>
            </a:br>
            <a:r>
              <a:rPr lang="en-US" dirty="0" smtClean="0"/>
              <a:t>competitive wholesale market</a:t>
            </a:r>
          </a:p>
          <a:p>
            <a:pPr lvl="2"/>
            <a:r>
              <a:rPr lang="en-US" dirty="0" smtClean="0"/>
              <a:t>Retail Electric Providers buy wholesale </a:t>
            </a:r>
            <a:br>
              <a:rPr lang="en-US" dirty="0" smtClean="0"/>
            </a:br>
            <a:r>
              <a:rPr lang="en-US" dirty="0" smtClean="0"/>
              <a:t>power and re-sell to retail customers</a:t>
            </a:r>
          </a:p>
          <a:p>
            <a:pPr lvl="2"/>
            <a:r>
              <a:rPr lang="en-US" dirty="0" smtClean="0"/>
              <a:t>Transmission and Distribution companies move power from generation to customer and remain regulated</a:t>
            </a:r>
            <a:endParaRPr lang="en-US" dirty="0"/>
          </a:p>
          <a:p>
            <a:endParaRPr lang="en-US" dirty="0"/>
          </a:p>
        </p:txBody>
      </p:sp>
      <p:pic>
        <p:nvPicPr>
          <p:cNvPr id="9" name="Content Placeholder 8"/>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477000" y="2286000"/>
            <a:ext cx="2025969" cy="2025969"/>
          </a:xfrm>
        </p:spPr>
      </p:pic>
    </p:spTree>
    <p:extLst>
      <p:ext uri="{BB962C8B-B14F-4D97-AF65-F5344CB8AC3E}">
        <p14:creationId xmlns:p14="http://schemas.microsoft.com/office/powerpoint/2010/main" val="2662735762"/>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8"/>
          <p:cNvSpPr>
            <a:spLocks noGrp="1" noChangeArrowheads="1"/>
          </p:cNvSpPr>
          <p:nvPr>
            <p:ph type="title"/>
          </p:nvPr>
        </p:nvSpPr>
        <p:spPr/>
        <p:txBody>
          <a:bodyPr/>
          <a:lstStyle/>
          <a:p>
            <a:r>
              <a:rPr lang="en-US" dirty="0" smtClean="0"/>
              <a:t>Additional Resources</a:t>
            </a:r>
          </a:p>
        </p:txBody>
      </p:sp>
      <p:sp>
        <p:nvSpPr>
          <p:cNvPr id="329729" name="Rectangle 2"/>
          <p:cNvSpPr>
            <a:spLocks noGrp="1" noChangeArrowheads="1"/>
          </p:cNvSpPr>
          <p:nvPr>
            <p:ph idx="1"/>
          </p:nvPr>
        </p:nvSpPr>
        <p:spPr>
          <a:xfrm>
            <a:off x="265113" y="1279524"/>
            <a:ext cx="8686800" cy="5121275"/>
          </a:xfrm>
        </p:spPr>
        <p:txBody>
          <a:bodyPr/>
          <a:lstStyle/>
          <a:p>
            <a:pPr marL="0" lvl="1" indent="0">
              <a:spcAft>
                <a:spcPts val="1800"/>
              </a:spcAft>
              <a:buNone/>
            </a:pPr>
            <a:r>
              <a:rPr lang="en-US" dirty="0">
                <a:latin typeface="Arial" charset="0"/>
                <a:cs typeface="Arial" charset="0"/>
              </a:rPr>
              <a:t>ERCOT Client </a:t>
            </a:r>
            <a:r>
              <a:rPr lang="en-US" dirty="0" smtClean="0">
                <a:latin typeface="Arial" charset="0"/>
                <a:cs typeface="Arial" charset="0"/>
              </a:rPr>
              <a:t>Services</a:t>
            </a:r>
            <a:br>
              <a:rPr lang="en-US" dirty="0" smtClean="0">
                <a:latin typeface="Arial" charset="0"/>
                <a:cs typeface="Arial" charset="0"/>
              </a:rPr>
            </a:br>
            <a:r>
              <a:rPr lang="en-US" dirty="0" smtClean="0">
                <a:latin typeface="Arial" charset="0"/>
                <a:cs typeface="Arial" charset="0"/>
                <a:hlinkClick r:id="rId4"/>
              </a:rPr>
              <a:t>Clientservices@ercot.com</a:t>
            </a:r>
            <a:r>
              <a:rPr lang="en-US" dirty="0" smtClean="0">
                <a:latin typeface="Arial" charset="0"/>
                <a:cs typeface="Arial" charset="0"/>
              </a:rPr>
              <a:t> </a:t>
            </a:r>
            <a:endParaRPr lang="en-US" dirty="0">
              <a:latin typeface="Arial" charset="0"/>
              <a:cs typeface="Arial" charset="0"/>
            </a:endParaRPr>
          </a:p>
          <a:p>
            <a:pPr marL="0" lvl="1" indent="0">
              <a:spcAft>
                <a:spcPts val="1800"/>
              </a:spcAft>
              <a:buNone/>
            </a:pPr>
            <a:r>
              <a:rPr lang="en-US" dirty="0" smtClean="0">
                <a:latin typeface="Arial" charset="0"/>
                <a:cs typeface="Arial" charset="0"/>
              </a:rPr>
              <a:t>ERCOT Mailing Lists</a:t>
            </a:r>
            <a:r>
              <a:rPr lang="en-US" dirty="0">
                <a:latin typeface="Arial" charset="0"/>
                <a:cs typeface="Arial" charset="0"/>
              </a:rPr>
              <a:t/>
            </a:r>
            <a:br>
              <a:rPr lang="en-US" dirty="0">
                <a:latin typeface="Arial" charset="0"/>
                <a:cs typeface="Arial" charset="0"/>
              </a:rPr>
            </a:br>
            <a:r>
              <a:rPr lang="en-US" dirty="0" smtClean="0">
                <a:latin typeface="Arial" charset="0"/>
                <a:cs typeface="Arial" charset="0"/>
                <a:hlinkClick r:id="rId5"/>
              </a:rPr>
              <a:t>http</a:t>
            </a:r>
            <a:r>
              <a:rPr lang="en-US" dirty="0">
                <a:latin typeface="Arial" charset="0"/>
                <a:cs typeface="Arial" charset="0"/>
                <a:hlinkClick r:id="rId5"/>
              </a:rPr>
              <a:t>://lists.ercot.com/</a:t>
            </a:r>
            <a:endParaRPr lang="en-US" dirty="0">
              <a:latin typeface="Arial" charset="0"/>
              <a:cs typeface="Arial" charset="0"/>
            </a:endParaRPr>
          </a:p>
          <a:p>
            <a:pPr marL="0" lvl="1" indent="0">
              <a:spcAft>
                <a:spcPts val="1800"/>
              </a:spcAft>
              <a:buNone/>
            </a:pPr>
            <a:r>
              <a:rPr lang="en-US" dirty="0" smtClean="0">
                <a:latin typeface="Arial" charset="0"/>
                <a:cs typeface="Arial" charset="0"/>
              </a:rPr>
              <a:t>Smart Meter Texas</a:t>
            </a:r>
            <a:br>
              <a:rPr lang="en-US" dirty="0" smtClean="0">
                <a:latin typeface="Arial" charset="0"/>
                <a:cs typeface="Arial" charset="0"/>
              </a:rPr>
            </a:br>
            <a:r>
              <a:rPr lang="en-US" dirty="0" smtClean="0">
                <a:latin typeface="Arial" charset="0"/>
                <a:cs typeface="Arial" charset="0"/>
                <a:hlinkClick r:id="rId5"/>
              </a:rPr>
              <a:t>http</a:t>
            </a:r>
            <a:r>
              <a:rPr lang="en-US" dirty="0">
                <a:latin typeface="Arial" charset="0"/>
                <a:cs typeface="Arial" charset="0"/>
                <a:hlinkClick r:id="rId5"/>
              </a:rPr>
              <a:t>://lists.ercot.com/</a:t>
            </a:r>
            <a:endParaRPr lang="en-US" dirty="0">
              <a:latin typeface="Arial" charset="0"/>
              <a:cs typeface="Arial" charset="0"/>
            </a:endParaRPr>
          </a:p>
          <a:p>
            <a:pPr marL="0" lvl="1" indent="0">
              <a:spcAft>
                <a:spcPts val="1800"/>
              </a:spcAft>
              <a:buNone/>
            </a:pPr>
            <a:r>
              <a:rPr lang="en-US" dirty="0" smtClean="0">
                <a:latin typeface="Arial" charset="0"/>
                <a:cs typeface="Arial" charset="0"/>
              </a:rPr>
              <a:t>ERCOT Training</a:t>
            </a:r>
            <a:br>
              <a:rPr lang="en-US" dirty="0" smtClean="0">
                <a:latin typeface="Arial" charset="0"/>
                <a:cs typeface="Arial" charset="0"/>
              </a:rPr>
            </a:br>
            <a:r>
              <a:rPr lang="en-US" dirty="0" smtClean="0">
                <a:latin typeface="Arial" charset="0"/>
                <a:cs typeface="Arial" charset="0"/>
                <a:hlinkClick r:id="rId6"/>
              </a:rPr>
              <a:t>http://www.ercot.com/services/training/</a:t>
            </a:r>
            <a:r>
              <a:rPr lang="en-US" dirty="0" smtClean="0">
                <a:latin typeface="Arial" charset="0"/>
                <a:cs typeface="Arial" charset="0"/>
              </a:rPr>
              <a:t> </a:t>
            </a:r>
          </a:p>
          <a:p>
            <a:pPr marL="0" lvl="1" indent="0">
              <a:spcAft>
                <a:spcPts val="1800"/>
              </a:spcAft>
              <a:buNone/>
            </a:pPr>
            <a:r>
              <a:rPr lang="en-US" dirty="0" smtClean="0">
                <a:latin typeface="Arial" charset="0"/>
                <a:cs typeface="Arial" charset="0"/>
              </a:rPr>
              <a:t>Market Education Contact</a:t>
            </a:r>
            <a:br>
              <a:rPr lang="en-US" dirty="0" smtClean="0">
                <a:latin typeface="Arial" charset="0"/>
                <a:cs typeface="Arial" charset="0"/>
              </a:rPr>
            </a:br>
            <a:r>
              <a:rPr lang="en-US" dirty="0" smtClean="0">
                <a:latin typeface="Arial" charset="0"/>
                <a:cs typeface="Arial" charset="0"/>
                <a:hlinkClick r:id="rId7"/>
              </a:rPr>
              <a:t>Training@ercot.com</a:t>
            </a:r>
            <a:r>
              <a:rPr lang="en-US" dirty="0" smtClean="0">
                <a:latin typeface="Arial" charset="0"/>
                <a:cs typeface="Arial" charset="0"/>
              </a:rPr>
              <a:t> </a:t>
            </a:r>
          </a:p>
          <a:p>
            <a:pPr marL="0" lvl="1" indent="0">
              <a:buNone/>
            </a:pPr>
            <a:endParaRPr lang="en-US" dirty="0" smtClean="0">
              <a:latin typeface="Arial" charset="0"/>
              <a:cs typeface="Arial" charset="0"/>
            </a:endParaRPr>
          </a:p>
        </p:txBody>
      </p:sp>
    </p:spTree>
    <p:custDataLst>
      <p:tags r:id="rId1"/>
    </p:custDataLst>
    <p:extLst>
      <p:ext uri="{BB962C8B-B14F-4D97-AF65-F5344CB8AC3E}">
        <p14:creationId xmlns:p14="http://schemas.microsoft.com/office/powerpoint/2010/main" val="262185089"/>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Title 6"/>
          <p:cNvSpPr>
            <a:spLocks noGrp="1"/>
          </p:cNvSpPr>
          <p:nvPr>
            <p:ph type="ctrTitle"/>
          </p:nvPr>
        </p:nvSpPr>
        <p:spPr/>
        <p:txBody>
          <a:bodyPr/>
          <a:lstStyle/>
          <a:p>
            <a:r>
              <a:rPr lang="en-US" dirty="0" smtClean="0"/>
              <a:t>Summaries from Move-In, Switch Request, and Move-Out Scenarios in Module 4</a:t>
            </a:r>
            <a:endParaRPr lang="en-US" dirty="0" smtClean="0"/>
          </a:p>
        </p:txBody>
      </p:sp>
      <p:sp>
        <p:nvSpPr>
          <p:cNvPr id="3" name="Subtitle 2"/>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1959879049"/>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Customer Move-In Summary</a:t>
            </a:r>
            <a:endParaRPr lang="en-US" dirty="0"/>
          </a:p>
        </p:txBody>
      </p:sp>
      <p:graphicFrame>
        <p:nvGraphicFramePr>
          <p:cNvPr id="8" name="Table Placeholder 7"/>
          <p:cNvGraphicFramePr>
            <a:graphicFrameLocks noGrp="1"/>
          </p:cNvGraphicFramePr>
          <p:nvPr>
            <p:ph type="tbl" idx="1"/>
            <p:extLst>
              <p:ext uri="{D42A27DB-BD31-4B8C-83A1-F6EECF244321}">
                <p14:modId xmlns:p14="http://schemas.microsoft.com/office/powerpoint/2010/main" val="680523679"/>
              </p:ext>
            </p:extLst>
          </p:nvPr>
        </p:nvGraphicFramePr>
        <p:xfrm>
          <a:off x="266700" y="1276350"/>
          <a:ext cx="8647113" cy="4758690"/>
        </p:xfrm>
        <a:graphic>
          <a:graphicData uri="http://schemas.openxmlformats.org/drawingml/2006/table">
            <a:tbl>
              <a:tblPr firstRow="1" bandRow="1">
                <a:tableStyleId>{5C22544A-7EE6-4342-B048-85BDC9FD1C3A}</a:tableStyleId>
              </a:tblPr>
              <a:tblGrid>
                <a:gridCol w="2628900"/>
                <a:gridCol w="1295400"/>
                <a:gridCol w="4722813"/>
              </a:tblGrid>
              <a:tr h="552450">
                <a:tc gridSpan="2">
                  <a:txBody>
                    <a:bodyPr/>
                    <a:lstStyle/>
                    <a:p>
                      <a:pPr algn="ctr"/>
                      <a:r>
                        <a:rPr lang="en-US" sz="2000" dirty="0" smtClean="0"/>
                        <a:t>Transaction Type</a:t>
                      </a:r>
                      <a:endParaRPr lang="en-US" sz="2000" dirty="0"/>
                    </a:p>
                  </a:txBody>
                  <a:tcPr anchor="ctr"/>
                </a:tc>
                <a:tc hMerge="1">
                  <a:txBody>
                    <a:bodyPr/>
                    <a:lstStyle/>
                    <a:p>
                      <a:endParaRPr lang="en-US" dirty="0"/>
                    </a:p>
                  </a:txBody>
                  <a:tcPr/>
                </a:tc>
                <a:tc>
                  <a:txBody>
                    <a:bodyPr/>
                    <a:lstStyle/>
                    <a:p>
                      <a:pPr algn="ctr"/>
                      <a:r>
                        <a:rPr lang="en-US" sz="2000" dirty="0" smtClean="0"/>
                        <a:t>Purpose</a:t>
                      </a:r>
                      <a:endParaRPr lang="en-US" sz="2000" dirty="0"/>
                    </a:p>
                  </a:txBody>
                  <a:tcPr anchor="ctr"/>
                </a:tc>
              </a:tr>
              <a:tr h="370840">
                <a:tc>
                  <a:txBody>
                    <a:bodyPr/>
                    <a:lstStyle/>
                    <a:p>
                      <a:r>
                        <a:rPr lang="en-US" sz="2000" dirty="0" smtClean="0"/>
                        <a:t>Move-in Request</a:t>
                      </a:r>
                      <a:endParaRPr lang="en-US" sz="2000" dirty="0"/>
                    </a:p>
                  </a:txBody>
                  <a:tcPr/>
                </a:tc>
                <a:tc>
                  <a:txBody>
                    <a:bodyPr/>
                    <a:lstStyle/>
                    <a:p>
                      <a:pPr algn="ctr"/>
                      <a:r>
                        <a:rPr lang="en-US" sz="2000" dirty="0" smtClean="0"/>
                        <a:t>814_16</a:t>
                      </a:r>
                      <a:endParaRPr lang="en-US" sz="2000" dirty="0"/>
                    </a:p>
                  </a:txBody>
                  <a:tcPr/>
                </a:tc>
                <a:tc>
                  <a:txBody>
                    <a:bodyPr/>
                    <a:lstStyle/>
                    <a:p>
                      <a:r>
                        <a:rPr lang="en-US" sz="2000" dirty="0" smtClean="0"/>
                        <a:t>Initiating</a:t>
                      </a:r>
                      <a:r>
                        <a:rPr lang="en-US" sz="2000" baseline="0" dirty="0" smtClean="0"/>
                        <a:t> Transaction</a:t>
                      </a:r>
                      <a:endParaRPr lang="en-US" sz="2000" dirty="0"/>
                    </a:p>
                  </a:txBody>
                  <a:tcPr/>
                </a:tc>
              </a:tr>
              <a:tr h="370840">
                <a:tc>
                  <a:txBody>
                    <a:bodyPr/>
                    <a:lstStyle/>
                    <a:p>
                      <a:r>
                        <a:rPr lang="en-US" sz="2000" dirty="0" smtClean="0"/>
                        <a:t>Enrollment Notification Request</a:t>
                      </a:r>
                      <a:endParaRPr lang="en-US" sz="2000" dirty="0"/>
                    </a:p>
                  </a:txBody>
                  <a:tcPr/>
                </a:tc>
                <a:tc>
                  <a:txBody>
                    <a:bodyPr/>
                    <a:lstStyle/>
                    <a:p>
                      <a:pPr algn="ctr"/>
                      <a:r>
                        <a:rPr lang="en-US" sz="2000" dirty="0" smtClean="0"/>
                        <a:t>814_03</a:t>
                      </a:r>
                      <a:endParaRPr lang="en-US" sz="2000" dirty="0"/>
                    </a:p>
                  </a:txBody>
                  <a:tcPr/>
                </a:tc>
                <a:tc>
                  <a:txBody>
                    <a:bodyPr/>
                    <a:lstStyle/>
                    <a:p>
                      <a:r>
                        <a:rPr lang="en-US" sz="2000" dirty="0" smtClean="0"/>
                        <a:t>Notifies</a:t>
                      </a:r>
                      <a:r>
                        <a:rPr lang="en-US" sz="2000" baseline="0" dirty="0" smtClean="0"/>
                        <a:t> TDSP to schedule meter reads</a:t>
                      </a:r>
                      <a:endParaRPr lang="en-US" sz="2000" dirty="0"/>
                    </a:p>
                  </a:txBody>
                  <a:tcPr/>
                </a:tc>
              </a:tr>
              <a:tr h="370840">
                <a:tc>
                  <a:txBody>
                    <a:bodyPr/>
                    <a:lstStyle/>
                    <a:p>
                      <a:r>
                        <a:rPr lang="en-US" sz="2000" dirty="0" smtClean="0"/>
                        <a:t>Enrollment Notification Response</a:t>
                      </a:r>
                      <a:endParaRPr lang="en-US" sz="2000" dirty="0"/>
                    </a:p>
                  </a:txBody>
                  <a:tcPr/>
                </a:tc>
                <a:tc>
                  <a:txBody>
                    <a:bodyPr/>
                    <a:lstStyle/>
                    <a:p>
                      <a:pPr algn="ctr"/>
                      <a:r>
                        <a:rPr lang="en-US" sz="2000" dirty="0" smtClean="0"/>
                        <a:t>814_04</a:t>
                      </a:r>
                      <a:endParaRPr lang="en-US" sz="2000" dirty="0"/>
                    </a:p>
                  </a:txBody>
                  <a:tcPr/>
                </a:tc>
                <a:tc>
                  <a:txBody>
                    <a:bodyPr/>
                    <a:lstStyle/>
                    <a:p>
                      <a:r>
                        <a:rPr lang="en-US" sz="2000" dirty="0" smtClean="0"/>
                        <a:t>TDSP provides the scheduled meter read date</a:t>
                      </a:r>
                      <a:endParaRPr lang="en-US" sz="2000" dirty="0"/>
                    </a:p>
                  </a:txBody>
                  <a:tcPr/>
                </a:tc>
              </a:tr>
              <a:tr h="370840">
                <a:tc>
                  <a:txBody>
                    <a:bodyPr/>
                    <a:lstStyle/>
                    <a:p>
                      <a:r>
                        <a:rPr lang="en-US" sz="2000" dirty="0" smtClean="0"/>
                        <a:t>CR Enrollment</a:t>
                      </a:r>
                      <a:r>
                        <a:rPr lang="en-US" sz="2000" baseline="0" dirty="0" smtClean="0"/>
                        <a:t> Notification Response</a:t>
                      </a:r>
                      <a:endParaRPr lang="en-US" sz="2000" dirty="0"/>
                    </a:p>
                  </a:txBody>
                  <a:tcPr/>
                </a:tc>
                <a:tc>
                  <a:txBody>
                    <a:bodyPr/>
                    <a:lstStyle/>
                    <a:p>
                      <a:pPr algn="ctr"/>
                      <a:r>
                        <a:rPr lang="en-US" sz="2000" dirty="0" smtClean="0"/>
                        <a:t>814_05</a:t>
                      </a:r>
                      <a:endParaRPr lang="en-US" sz="2000" dirty="0"/>
                    </a:p>
                  </a:txBody>
                  <a:tcPr/>
                </a:tc>
                <a:tc>
                  <a:txBody>
                    <a:bodyPr/>
                    <a:lstStyle/>
                    <a:p>
                      <a:r>
                        <a:rPr lang="en-US" sz="2000" dirty="0" smtClean="0"/>
                        <a:t>Communicates</a:t>
                      </a:r>
                      <a:r>
                        <a:rPr lang="en-US" sz="2000" baseline="0" dirty="0" smtClean="0"/>
                        <a:t> scheduled meter read date to REP</a:t>
                      </a:r>
                      <a:endParaRPr lang="en-US" sz="2000" dirty="0"/>
                    </a:p>
                  </a:txBody>
                  <a:tcPr/>
                </a:tc>
              </a:tr>
              <a:tr h="370840">
                <a:tc>
                  <a:txBody>
                    <a:bodyPr/>
                    <a:lstStyle/>
                    <a:p>
                      <a:r>
                        <a:rPr lang="en-US" sz="2000" dirty="0" smtClean="0"/>
                        <a:t>Historical Usage</a:t>
                      </a:r>
                    </a:p>
                    <a:p>
                      <a:r>
                        <a:rPr lang="en-US" sz="2000" dirty="0" smtClean="0"/>
                        <a:t>(If requested in 814_16)</a:t>
                      </a:r>
                      <a:endParaRPr lang="en-US" sz="2000" dirty="0"/>
                    </a:p>
                  </a:txBody>
                  <a:tcPr/>
                </a:tc>
                <a:tc>
                  <a:txBody>
                    <a:bodyPr/>
                    <a:lstStyle/>
                    <a:p>
                      <a:pPr algn="ctr"/>
                      <a:r>
                        <a:rPr lang="en-US" sz="2000" dirty="0" smtClean="0"/>
                        <a:t>867_02</a:t>
                      </a:r>
                      <a:endParaRPr lang="en-US" sz="2000" dirty="0"/>
                    </a:p>
                  </a:txBody>
                  <a:tcPr/>
                </a:tc>
                <a:tc>
                  <a:txBody>
                    <a:bodyPr/>
                    <a:lstStyle/>
                    <a:p>
                      <a:r>
                        <a:rPr lang="en-US" sz="2000" dirty="0" smtClean="0"/>
                        <a:t>Provides REP</a:t>
                      </a:r>
                      <a:r>
                        <a:rPr lang="en-US" sz="2000" baseline="0" dirty="0" smtClean="0"/>
                        <a:t> a starting point for estimating future usage by customer</a:t>
                      </a:r>
                    </a:p>
                  </a:txBody>
                  <a:tcPr/>
                </a:tc>
              </a:tr>
              <a:tr h="370840">
                <a:tc>
                  <a:txBody>
                    <a:bodyPr/>
                    <a:lstStyle/>
                    <a:p>
                      <a:r>
                        <a:rPr lang="en-US" sz="2000" dirty="0" smtClean="0"/>
                        <a:t>Initial Meter Read</a:t>
                      </a:r>
                      <a:endParaRPr lang="en-US" sz="2000" dirty="0"/>
                    </a:p>
                  </a:txBody>
                  <a:tcPr/>
                </a:tc>
                <a:tc>
                  <a:txBody>
                    <a:bodyPr/>
                    <a:lstStyle/>
                    <a:p>
                      <a:pPr algn="ctr"/>
                      <a:r>
                        <a:rPr lang="en-US" sz="2000" dirty="0" smtClean="0"/>
                        <a:t>867_04</a:t>
                      </a:r>
                      <a:endParaRPr lang="en-US" sz="2000" dirty="0"/>
                    </a:p>
                  </a:txBody>
                  <a:tcPr/>
                </a:tc>
                <a:tc>
                  <a:txBody>
                    <a:bodyPr/>
                    <a:lstStyle/>
                    <a:p>
                      <a:r>
                        <a:rPr lang="en-US" sz="2000" dirty="0" smtClean="0"/>
                        <a:t>Forms the starting point for REP’s service history with customer</a:t>
                      </a:r>
                      <a:endParaRPr lang="en-US" sz="2000" dirty="0"/>
                    </a:p>
                  </a:txBody>
                  <a:tcPr/>
                </a:tc>
              </a:tr>
            </a:tbl>
          </a:graphicData>
        </a:graphic>
      </p:graphicFrame>
    </p:spTree>
    <p:extLst>
      <p:ext uri="{BB962C8B-B14F-4D97-AF65-F5344CB8AC3E}">
        <p14:creationId xmlns:p14="http://schemas.microsoft.com/office/powerpoint/2010/main" val="191079945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Switch Request Summary</a:t>
            </a:r>
            <a:endParaRPr lang="en-US" dirty="0"/>
          </a:p>
        </p:txBody>
      </p:sp>
      <p:graphicFrame>
        <p:nvGraphicFramePr>
          <p:cNvPr id="8" name="Table Placeholder 7"/>
          <p:cNvGraphicFramePr>
            <a:graphicFrameLocks noGrp="1"/>
          </p:cNvGraphicFramePr>
          <p:nvPr>
            <p:ph type="tbl" idx="1"/>
            <p:extLst>
              <p:ext uri="{D42A27DB-BD31-4B8C-83A1-F6EECF244321}">
                <p14:modId xmlns:p14="http://schemas.microsoft.com/office/powerpoint/2010/main" val="270866354"/>
              </p:ext>
            </p:extLst>
          </p:nvPr>
        </p:nvGraphicFramePr>
        <p:xfrm>
          <a:off x="266700" y="1276350"/>
          <a:ext cx="8647113" cy="4850130"/>
        </p:xfrm>
        <a:graphic>
          <a:graphicData uri="http://schemas.openxmlformats.org/drawingml/2006/table">
            <a:tbl>
              <a:tblPr firstRow="1" bandRow="1">
                <a:tableStyleId>{5C22544A-7EE6-4342-B048-85BDC9FD1C3A}</a:tableStyleId>
              </a:tblPr>
              <a:tblGrid>
                <a:gridCol w="2628900"/>
                <a:gridCol w="1295400"/>
                <a:gridCol w="4722813"/>
              </a:tblGrid>
              <a:tr h="552450">
                <a:tc gridSpan="2">
                  <a:txBody>
                    <a:bodyPr/>
                    <a:lstStyle/>
                    <a:p>
                      <a:pPr algn="ctr"/>
                      <a:r>
                        <a:rPr lang="en-US" sz="2000" dirty="0" smtClean="0"/>
                        <a:t>Transaction Type</a:t>
                      </a:r>
                      <a:endParaRPr lang="en-US" sz="2000" dirty="0"/>
                    </a:p>
                  </a:txBody>
                  <a:tcPr anchor="ctr"/>
                </a:tc>
                <a:tc hMerge="1">
                  <a:txBody>
                    <a:bodyPr/>
                    <a:lstStyle/>
                    <a:p>
                      <a:endParaRPr lang="en-US" dirty="0"/>
                    </a:p>
                  </a:txBody>
                  <a:tcPr/>
                </a:tc>
                <a:tc>
                  <a:txBody>
                    <a:bodyPr/>
                    <a:lstStyle/>
                    <a:p>
                      <a:pPr algn="ctr"/>
                      <a:r>
                        <a:rPr lang="en-US" sz="2000" dirty="0" smtClean="0"/>
                        <a:t>Purpose</a:t>
                      </a:r>
                      <a:endParaRPr lang="en-US" sz="2000" dirty="0"/>
                    </a:p>
                  </a:txBody>
                  <a:tcPr anchor="ctr"/>
                </a:tc>
              </a:tr>
              <a:tr h="370840">
                <a:tc>
                  <a:txBody>
                    <a:bodyPr/>
                    <a:lstStyle/>
                    <a:p>
                      <a:r>
                        <a:rPr lang="en-US" sz="2000" dirty="0" smtClean="0"/>
                        <a:t>Switch</a:t>
                      </a:r>
                      <a:r>
                        <a:rPr lang="en-US" sz="2000" baseline="0" dirty="0" smtClean="0"/>
                        <a:t> </a:t>
                      </a:r>
                      <a:r>
                        <a:rPr lang="en-US" sz="2000" dirty="0" smtClean="0"/>
                        <a:t>Request</a:t>
                      </a:r>
                      <a:endParaRPr lang="en-US" sz="2000" dirty="0"/>
                    </a:p>
                  </a:txBody>
                  <a:tcPr/>
                </a:tc>
                <a:tc>
                  <a:txBody>
                    <a:bodyPr/>
                    <a:lstStyle/>
                    <a:p>
                      <a:pPr algn="ctr"/>
                      <a:r>
                        <a:rPr lang="en-US" sz="2000" dirty="0" smtClean="0"/>
                        <a:t>814_16</a:t>
                      </a:r>
                      <a:endParaRPr lang="en-US" sz="2000" dirty="0"/>
                    </a:p>
                  </a:txBody>
                  <a:tcPr/>
                </a:tc>
                <a:tc>
                  <a:txBody>
                    <a:bodyPr/>
                    <a:lstStyle/>
                    <a:p>
                      <a:r>
                        <a:rPr lang="en-US" sz="2000" dirty="0" smtClean="0"/>
                        <a:t>Initiating</a:t>
                      </a:r>
                      <a:r>
                        <a:rPr lang="en-US" sz="2000" baseline="0" dirty="0" smtClean="0"/>
                        <a:t> Transaction</a:t>
                      </a:r>
                      <a:endParaRPr lang="en-US" sz="2000" dirty="0"/>
                    </a:p>
                  </a:txBody>
                  <a:tcPr/>
                </a:tc>
              </a:tr>
              <a:tr h="370840">
                <a:tc>
                  <a:txBody>
                    <a:bodyPr/>
                    <a:lstStyle/>
                    <a:p>
                      <a:r>
                        <a:rPr lang="en-US" sz="2000" dirty="0" smtClean="0"/>
                        <a:t>Enrollment Notification Request</a:t>
                      </a:r>
                      <a:endParaRPr lang="en-US" sz="2000" dirty="0"/>
                    </a:p>
                  </a:txBody>
                  <a:tcPr/>
                </a:tc>
                <a:tc>
                  <a:txBody>
                    <a:bodyPr/>
                    <a:lstStyle/>
                    <a:p>
                      <a:pPr algn="ctr"/>
                      <a:r>
                        <a:rPr lang="en-US" sz="2000" dirty="0" smtClean="0"/>
                        <a:t>814_03</a:t>
                      </a:r>
                      <a:endParaRPr lang="en-US" sz="2000" dirty="0"/>
                    </a:p>
                  </a:txBody>
                  <a:tcPr/>
                </a:tc>
                <a:tc>
                  <a:txBody>
                    <a:bodyPr/>
                    <a:lstStyle/>
                    <a:p>
                      <a:r>
                        <a:rPr lang="en-US" sz="2000" dirty="0" smtClean="0"/>
                        <a:t>Notifies</a:t>
                      </a:r>
                      <a:r>
                        <a:rPr lang="en-US" sz="2000" baseline="0" dirty="0" smtClean="0"/>
                        <a:t> TDSP to schedule meter reads</a:t>
                      </a:r>
                      <a:endParaRPr lang="en-US" sz="2000" dirty="0"/>
                    </a:p>
                  </a:txBody>
                  <a:tcPr/>
                </a:tc>
              </a:tr>
              <a:tr h="370840">
                <a:tc>
                  <a:txBody>
                    <a:bodyPr/>
                    <a:lstStyle/>
                    <a:p>
                      <a:r>
                        <a:rPr lang="en-US" sz="2000" dirty="0" smtClean="0"/>
                        <a:t>Enrollment Notification Response</a:t>
                      </a:r>
                      <a:endParaRPr lang="en-US" sz="2000" dirty="0"/>
                    </a:p>
                  </a:txBody>
                  <a:tcPr/>
                </a:tc>
                <a:tc>
                  <a:txBody>
                    <a:bodyPr/>
                    <a:lstStyle/>
                    <a:p>
                      <a:pPr algn="ctr"/>
                      <a:r>
                        <a:rPr lang="en-US" sz="2000" dirty="0" smtClean="0"/>
                        <a:t>814_04</a:t>
                      </a:r>
                      <a:endParaRPr lang="en-US" sz="2000" dirty="0"/>
                    </a:p>
                  </a:txBody>
                  <a:tcPr/>
                </a:tc>
                <a:tc>
                  <a:txBody>
                    <a:bodyPr/>
                    <a:lstStyle/>
                    <a:p>
                      <a:r>
                        <a:rPr lang="en-US" sz="2000" dirty="0" smtClean="0"/>
                        <a:t>TDSP provides the scheduled meter read date</a:t>
                      </a:r>
                      <a:endParaRPr lang="en-US" sz="2000" dirty="0"/>
                    </a:p>
                  </a:txBody>
                  <a:tcPr/>
                </a:tc>
              </a:tr>
              <a:tr h="370840">
                <a:tc>
                  <a:txBody>
                    <a:bodyPr/>
                    <a:lstStyle/>
                    <a:p>
                      <a:r>
                        <a:rPr lang="en-US" sz="2000" dirty="0" smtClean="0"/>
                        <a:t>CR Enrollment</a:t>
                      </a:r>
                      <a:r>
                        <a:rPr lang="en-US" sz="2000" baseline="0" dirty="0" smtClean="0"/>
                        <a:t> Notification Response</a:t>
                      </a:r>
                      <a:endParaRPr lang="en-US" sz="2000" dirty="0"/>
                    </a:p>
                  </a:txBody>
                  <a:tcPr/>
                </a:tc>
                <a:tc>
                  <a:txBody>
                    <a:bodyPr/>
                    <a:lstStyle/>
                    <a:p>
                      <a:pPr algn="ctr"/>
                      <a:r>
                        <a:rPr lang="en-US" sz="2000" dirty="0" smtClean="0"/>
                        <a:t>814_05</a:t>
                      </a:r>
                      <a:endParaRPr lang="en-US" sz="2000" dirty="0"/>
                    </a:p>
                  </a:txBody>
                  <a:tcPr/>
                </a:tc>
                <a:tc>
                  <a:txBody>
                    <a:bodyPr/>
                    <a:lstStyle/>
                    <a:p>
                      <a:r>
                        <a:rPr lang="en-US" sz="2000" dirty="0" smtClean="0"/>
                        <a:t>Communicates</a:t>
                      </a:r>
                      <a:r>
                        <a:rPr lang="en-US" sz="2000" baseline="0" dirty="0" smtClean="0"/>
                        <a:t> scheduled meter read date to new REP</a:t>
                      </a:r>
                      <a:endParaRPr lang="en-US" sz="2000" dirty="0"/>
                    </a:p>
                  </a:txBody>
                  <a:tcPr/>
                </a:tc>
              </a:tr>
              <a:tr h="370840">
                <a:tc>
                  <a:txBody>
                    <a:bodyPr/>
                    <a:lstStyle/>
                    <a:p>
                      <a:r>
                        <a:rPr lang="en-US" sz="2000" dirty="0" smtClean="0"/>
                        <a:t>Loss Notification</a:t>
                      </a:r>
                      <a:endParaRPr lang="en-US" sz="2000" dirty="0"/>
                    </a:p>
                  </a:txBody>
                  <a:tcPr/>
                </a:tc>
                <a:tc>
                  <a:txBody>
                    <a:bodyPr/>
                    <a:lstStyle/>
                    <a:p>
                      <a:pPr algn="ctr"/>
                      <a:r>
                        <a:rPr lang="en-US" sz="2000" dirty="0" smtClean="0"/>
                        <a:t>814-06</a:t>
                      </a:r>
                      <a:endParaRPr lang="en-US" sz="2000" dirty="0"/>
                    </a:p>
                  </a:txBody>
                  <a:tcPr/>
                </a:tc>
                <a:tc>
                  <a:txBody>
                    <a:bodyPr/>
                    <a:lstStyle/>
                    <a:p>
                      <a:r>
                        <a:rPr lang="en-US" sz="2000" baseline="0" dirty="0" smtClean="0"/>
                        <a:t>Notifies old REP of a customer drop</a:t>
                      </a:r>
                    </a:p>
                  </a:txBody>
                  <a:tcPr/>
                </a:tc>
              </a:tr>
              <a:tr h="370840">
                <a:tc>
                  <a:txBody>
                    <a:bodyPr/>
                    <a:lstStyle/>
                    <a:p>
                      <a:r>
                        <a:rPr lang="en-US" sz="2000" dirty="0" smtClean="0"/>
                        <a:t>Final Meter</a:t>
                      </a:r>
                      <a:r>
                        <a:rPr lang="en-US" sz="2000" baseline="0" dirty="0" smtClean="0"/>
                        <a:t> Read</a:t>
                      </a:r>
                      <a:endParaRPr lang="en-US" sz="2000" dirty="0" smtClean="0"/>
                    </a:p>
                  </a:txBody>
                  <a:tcPr/>
                </a:tc>
                <a:tc>
                  <a:txBody>
                    <a:bodyPr/>
                    <a:lstStyle/>
                    <a:p>
                      <a:pPr algn="ctr"/>
                      <a:r>
                        <a:rPr lang="en-US" sz="2000" dirty="0" smtClean="0"/>
                        <a:t>867_03</a:t>
                      </a:r>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Forms the ending point for old </a:t>
                      </a:r>
                      <a:r>
                        <a:rPr lang="en-US" sz="2000" dirty="0" smtClean="0"/>
                        <a:t>REP’s service history with customer</a:t>
                      </a:r>
                    </a:p>
                  </a:txBody>
                  <a:tcPr/>
                </a:tc>
              </a:tr>
              <a:tr h="370840">
                <a:tc>
                  <a:txBody>
                    <a:bodyPr/>
                    <a:lstStyle/>
                    <a:p>
                      <a:r>
                        <a:rPr lang="en-US" sz="2000" dirty="0" smtClean="0"/>
                        <a:t>Initial Meter Read</a:t>
                      </a:r>
                      <a:endParaRPr lang="en-US" sz="2000" dirty="0"/>
                    </a:p>
                  </a:txBody>
                  <a:tcPr/>
                </a:tc>
                <a:tc>
                  <a:txBody>
                    <a:bodyPr/>
                    <a:lstStyle/>
                    <a:p>
                      <a:pPr algn="ctr"/>
                      <a:r>
                        <a:rPr lang="en-US" sz="2000" dirty="0" smtClean="0"/>
                        <a:t>867_04</a:t>
                      </a:r>
                      <a:endParaRPr lang="en-US" sz="2000" dirty="0"/>
                    </a:p>
                  </a:txBody>
                  <a:tcPr/>
                </a:tc>
                <a:tc>
                  <a:txBody>
                    <a:bodyPr/>
                    <a:lstStyle/>
                    <a:p>
                      <a:r>
                        <a:rPr lang="en-US" sz="2000" dirty="0" smtClean="0"/>
                        <a:t>Forms the starting point for new REP’s service history with customer</a:t>
                      </a:r>
                      <a:endParaRPr lang="en-US" sz="2000" dirty="0"/>
                    </a:p>
                  </a:txBody>
                  <a:tcPr/>
                </a:tc>
              </a:tr>
            </a:tbl>
          </a:graphicData>
        </a:graphic>
      </p:graphicFrame>
    </p:spTree>
    <p:extLst>
      <p:ext uri="{BB962C8B-B14F-4D97-AF65-F5344CB8AC3E}">
        <p14:creationId xmlns:p14="http://schemas.microsoft.com/office/powerpoint/2010/main" val="284080465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Customer </a:t>
            </a:r>
            <a:r>
              <a:rPr lang="en-US" dirty="0" smtClean="0"/>
              <a:t>Move-Out Summary</a:t>
            </a:r>
            <a:endParaRPr lang="en-US" dirty="0"/>
          </a:p>
        </p:txBody>
      </p:sp>
      <p:graphicFrame>
        <p:nvGraphicFramePr>
          <p:cNvPr id="8" name="Table Placeholder 7"/>
          <p:cNvGraphicFramePr>
            <a:graphicFrameLocks noGrp="1"/>
          </p:cNvGraphicFramePr>
          <p:nvPr>
            <p:ph type="tbl" idx="1"/>
            <p:extLst>
              <p:ext uri="{D42A27DB-BD31-4B8C-83A1-F6EECF244321}">
                <p14:modId xmlns:p14="http://schemas.microsoft.com/office/powerpoint/2010/main" val="1229818076"/>
              </p:ext>
            </p:extLst>
          </p:nvPr>
        </p:nvGraphicFramePr>
        <p:xfrm>
          <a:off x="266700" y="1276350"/>
          <a:ext cx="8647113" cy="2045970"/>
        </p:xfrm>
        <a:graphic>
          <a:graphicData uri="http://schemas.openxmlformats.org/drawingml/2006/table">
            <a:tbl>
              <a:tblPr firstRow="1" bandRow="1">
                <a:tableStyleId>{5C22544A-7EE6-4342-B048-85BDC9FD1C3A}</a:tableStyleId>
              </a:tblPr>
              <a:tblGrid>
                <a:gridCol w="2628900"/>
                <a:gridCol w="1295400"/>
                <a:gridCol w="4722813"/>
              </a:tblGrid>
              <a:tr h="552450">
                <a:tc gridSpan="2">
                  <a:txBody>
                    <a:bodyPr/>
                    <a:lstStyle/>
                    <a:p>
                      <a:pPr algn="ctr"/>
                      <a:r>
                        <a:rPr lang="en-US" sz="2000" dirty="0" smtClean="0"/>
                        <a:t>Transaction Type</a:t>
                      </a:r>
                      <a:endParaRPr lang="en-US" sz="2000" dirty="0"/>
                    </a:p>
                  </a:txBody>
                  <a:tcPr anchor="ctr"/>
                </a:tc>
                <a:tc hMerge="1">
                  <a:txBody>
                    <a:bodyPr/>
                    <a:lstStyle/>
                    <a:p>
                      <a:endParaRPr lang="en-US" dirty="0"/>
                    </a:p>
                  </a:txBody>
                  <a:tcPr/>
                </a:tc>
                <a:tc>
                  <a:txBody>
                    <a:bodyPr/>
                    <a:lstStyle/>
                    <a:p>
                      <a:pPr algn="ctr"/>
                      <a:r>
                        <a:rPr lang="en-US" sz="2000" dirty="0" smtClean="0"/>
                        <a:t>Purpose</a:t>
                      </a:r>
                      <a:endParaRPr lang="en-US" sz="2000" dirty="0"/>
                    </a:p>
                  </a:txBody>
                  <a:tcPr anchor="ctr"/>
                </a:tc>
              </a:tr>
              <a:tr h="370840">
                <a:tc>
                  <a:txBody>
                    <a:bodyPr/>
                    <a:lstStyle/>
                    <a:p>
                      <a:r>
                        <a:rPr lang="en-US" sz="2000" dirty="0" smtClean="0"/>
                        <a:t>Move</a:t>
                      </a:r>
                      <a:r>
                        <a:rPr lang="en-US" sz="2000" baseline="0" dirty="0" smtClean="0"/>
                        <a:t> Out </a:t>
                      </a:r>
                      <a:r>
                        <a:rPr lang="en-US" sz="2000" dirty="0" smtClean="0"/>
                        <a:t>Request</a:t>
                      </a:r>
                      <a:endParaRPr lang="en-US" sz="2000" dirty="0"/>
                    </a:p>
                  </a:txBody>
                  <a:tcPr/>
                </a:tc>
                <a:tc>
                  <a:txBody>
                    <a:bodyPr/>
                    <a:lstStyle/>
                    <a:p>
                      <a:pPr algn="ctr"/>
                      <a:r>
                        <a:rPr lang="en-US" sz="2000" dirty="0" smtClean="0"/>
                        <a:t>814_24</a:t>
                      </a:r>
                      <a:endParaRPr lang="en-US" sz="2000" dirty="0"/>
                    </a:p>
                  </a:txBody>
                  <a:tcPr/>
                </a:tc>
                <a:tc>
                  <a:txBody>
                    <a:bodyPr/>
                    <a:lstStyle/>
                    <a:p>
                      <a:r>
                        <a:rPr lang="en-US" sz="2000" dirty="0" smtClean="0"/>
                        <a:t>Initiating</a:t>
                      </a:r>
                      <a:r>
                        <a:rPr lang="en-US" sz="2000" baseline="0" dirty="0" smtClean="0"/>
                        <a:t> Transaction</a:t>
                      </a:r>
                      <a:endParaRPr lang="en-US" sz="2000" dirty="0"/>
                    </a:p>
                  </a:txBody>
                  <a:tcPr/>
                </a:tc>
              </a:tr>
              <a:tr h="370840">
                <a:tc>
                  <a:txBody>
                    <a:bodyPr/>
                    <a:lstStyle/>
                    <a:p>
                      <a:r>
                        <a:rPr lang="en-US" sz="2000" dirty="0" smtClean="0"/>
                        <a:t>Move Out Response</a:t>
                      </a:r>
                      <a:endParaRPr lang="en-US" sz="2000" dirty="0"/>
                    </a:p>
                  </a:txBody>
                  <a:tcPr/>
                </a:tc>
                <a:tc>
                  <a:txBody>
                    <a:bodyPr/>
                    <a:lstStyle/>
                    <a:p>
                      <a:pPr algn="ctr"/>
                      <a:r>
                        <a:rPr lang="en-US" sz="2000" dirty="0" smtClean="0"/>
                        <a:t>814_25</a:t>
                      </a:r>
                      <a:endParaRPr lang="en-US" sz="2000" dirty="0"/>
                    </a:p>
                  </a:txBody>
                  <a:tcPr/>
                </a:tc>
                <a:tc>
                  <a:txBody>
                    <a:bodyPr/>
                    <a:lstStyle/>
                    <a:p>
                      <a:r>
                        <a:rPr lang="en-US" sz="2000" dirty="0" smtClean="0"/>
                        <a:t>TDSP confirms the final meter read date</a:t>
                      </a:r>
                      <a:endParaRPr lang="en-US" sz="2000" dirty="0"/>
                    </a:p>
                  </a:txBody>
                  <a:tcPr/>
                </a:tc>
              </a:tr>
              <a:tr h="370840">
                <a:tc>
                  <a:txBody>
                    <a:bodyPr/>
                    <a:lstStyle/>
                    <a:p>
                      <a:r>
                        <a:rPr lang="en-US" sz="2000" dirty="0" smtClean="0"/>
                        <a:t>Final Meter Read</a:t>
                      </a:r>
                    </a:p>
                  </a:txBody>
                  <a:tcPr/>
                </a:tc>
                <a:tc>
                  <a:txBody>
                    <a:bodyPr/>
                    <a:lstStyle/>
                    <a:p>
                      <a:pPr algn="ctr"/>
                      <a:r>
                        <a:rPr lang="en-US" sz="2000" dirty="0" smtClean="0"/>
                        <a:t>867_03</a:t>
                      </a:r>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Forms the ending point for </a:t>
                      </a:r>
                      <a:r>
                        <a:rPr lang="en-US" sz="2000" dirty="0" smtClean="0"/>
                        <a:t>REP’s service history with customer</a:t>
                      </a:r>
                    </a:p>
                  </a:txBody>
                  <a:tcPr/>
                </a:tc>
              </a:tr>
            </a:tbl>
          </a:graphicData>
        </a:graphic>
      </p:graphicFrame>
    </p:spTree>
    <p:extLst>
      <p:ext uri="{BB962C8B-B14F-4D97-AF65-F5344CB8AC3E}">
        <p14:creationId xmlns:p14="http://schemas.microsoft.com/office/powerpoint/2010/main" val="1923195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Late 1990s – Restructuring</a:t>
            </a:r>
          </a:p>
        </p:txBody>
      </p:sp>
      <p:sp>
        <p:nvSpPr>
          <p:cNvPr id="7" name="Text Placeholder 6"/>
          <p:cNvSpPr>
            <a:spLocks noGrp="1"/>
          </p:cNvSpPr>
          <p:nvPr>
            <p:ph type="body" sz="half" idx="1"/>
          </p:nvPr>
        </p:nvSpPr>
        <p:spPr>
          <a:xfrm>
            <a:off x="266699" y="1276350"/>
            <a:ext cx="8647114" cy="5124450"/>
          </a:xfrm>
        </p:spPr>
        <p:txBody>
          <a:bodyPr/>
          <a:lstStyle/>
          <a:p>
            <a:r>
              <a:rPr lang="en-US" dirty="0"/>
              <a:t>Texas Legislature </a:t>
            </a:r>
            <a:r>
              <a:rPr lang="en-US" dirty="0" smtClean="0"/>
              <a:t>passed Senate </a:t>
            </a:r>
            <a:r>
              <a:rPr lang="en-US" dirty="0"/>
              <a:t>Bill </a:t>
            </a:r>
            <a:r>
              <a:rPr lang="en-US" dirty="0" smtClean="0"/>
              <a:t>7 (SB7)</a:t>
            </a:r>
          </a:p>
          <a:p>
            <a:pPr lvl="1"/>
            <a:r>
              <a:rPr lang="en-US" dirty="0" smtClean="0"/>
              <a:t>Retail Market Changes</a:t>
            </a:r>
          </a:p>
          <a:p>
            <a:pPr lvl="2"/>
            <a:r>
              <a:rPr lang="en-US" dirty="0" smtClean="0"/>
              <a:t>Retail Electric Providers responsible for</a:t>
            </a:r>
            <a:br>
              <a:rPr lang="en-US" dirty="0" smtClean="0"/>
            </a:br>
            <a:r>
              <a:rPr lang="en-US" dirty="0" smtClean="0"/>
              <a:t>customer interaction</a:t>
            </a:r>
          </a:p>
          <a:p>
            <a:pPr lvl="2"/>
            <a:r>
              <a:rPr lang="en-US" dirty="0" smtClean="0"/>
              <a:t>Retail customers allowed to choose </a:t>
            </a:r>
            <a:br>
              <a:rPr lang="en-US" dirty="0" smtClean="0"/>
            </a:br>
            <a:r>
              <a:rPr lang="en-US" dirty="0" smtClean="0"/>
              <a:t>between competing providers</a:t>
            </a:r>
          </a:p>
          <a:p>
            <a:pPr lvl="2"/>
            <a:endParaRPr lang="en-US" dirty="0"/>
          </a:p>
          <a:p>
            <a:pPr lvl="1"/>
            <a:r>
              <a:rPr lang="en-US" dirty="0" smtClean="0"/>
              <a:t>System Operational Changes</a:t>
            </a:r>
          </a:p>
          <a:p>
            <a:pPr lvl="2"/>
            <a:r>
              <a:rPr lang="en-US" dirty="0"/>
              <a:t>ERCOT responsible for </a:t>
            </a:r>
            <a:r>
              <a:rPr lang="en-US" dirty="0" smtClean="0"/>
              <a:t>transmission grid </a:t>
            </a:r>
            <a:r>
              <a:rPr lang="en-US" dirty="0"/>
              <a:t>operations</a:t>
            </a:r>
          </a:p>
          <a:p>
            <a:pPr lvl="2"/>
            <a:r>
              <a:rPr lang="en-US" dirty="0" smtClean="0"/>
              <a:t>Establishment of single </a:t>
            </a:r>
            <a:r>
              <a:rPr lang="en-US" dirty="0"/>
              <a:t>control </a:t>
            </a:r>
            <a:r>
              <a:rPr lang="en-US" dirty="0" smtClean="0"/>
              <a:t>area</a:t>
            </a:r>
            <a:endParaRPr lang="en-US" dirty="0"/>
          </a:p>
        </p:txBody>
      </p:sp>
      <p:pic>
        <p:nvPicPr>
          <p:cNvPr id="9" name="Content Placeholder 8"/>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477000" y="2286000"/>
            <a:ext cx="2025969" cy="2025969"/>
          </a:xfrm>
        </p:spPr>
      </p:pic>
    </p:spTree>
    <p:extLst>
      <p:ext uri="{BB962C8B-B14F-4D97-AF65-F5344CB8AC3E}">
        <p14:creationId xmlns:p14="http://schemas.microsoft.com/office/powerpoint/2010/main" val="134337293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Elbow Connector 28"/>
          <p:cNvCxnSpPr>
            <a:endCxn id="26" idx="0"/>
          </p:cNvCxnSpPr>
          <p:nvPr/>
        </p:nvCxnSpPr>
        <p:spPr>
          <a:xfrm rot="10800000" flipV="1">
            <a:off x="1153669" y="2360214"/>
            <a:ext cx="1987039" cy="611585"/>
          </a:xfrm>
          <a:prstGeom prst="bentConnector2">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5400000">
            <a:off x="1731008" y="2933700"/>
            <a:ext cx="1752600" cy="1066800"/>
          </a:xfrm>
          <a:prstGeom prst="bentConnector3">
            <a:avLst>
              <a:gd name="adj1" fmla="val 75"/>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dirty="0" smtClean="0"/>
              <a:t>Retail and Wholesale Competition</a:t>
            </a:r>
            <a:endParaRPr lang="en-US" dirty="0"/>
          </a:p>
        </p:txBody>
      </p:sp>
      <p:sp>
        <p:nvSpPr>
          <p:cNvPr id="6" name="Rounded Rectangle 5"/>
          <p:cNvSpPr/>
          <p:nvPr/>
        </p:nvSpPr>
        <p:spPr>
          <a:xfrm>
            <a:off x="2971800" y="22098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Generation</a:t>
            </a:r>
            <a:endParaRPr lang="en-US" dirty="0"/>
          </a:p>
        </p:txBody>
      </p:sp>
      <p:sp>
        <p:nvSpPr>
          <p:cNvPr id="7" name="Rounded Rectangle 6"/>
          <p:cNvSpPr/>
          <p:nvPr/>
        </p:nvSpPr>
        <p:spPr>
          <a:xfrm>
            <a:off x="2971800" y="32004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Transmission</a:t>
            </a:r>
            <a:endParaRPr lang="en-US" dirty="0"/>
          </a:p>
        </p:txBody>
      </p:sp>
      <p:sp>
        <p:nvSpPr>
          <p:cNvPr id="8" name="Rounded Rectangle 7"/>
          <p:cNvSpPr/>
          <p:nvPr/>
        </p:nvSpPr>
        <p:spPr>
          <a:xfrm>
            <a:off x="2971800" y="41910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Distribution</a:t>
            </a:r>
            <a:endParaRPr lang="en-US" dirty="0"/>
          </a:p>
        </p:txBody>
      </p:sp>
      <p:sp>
        <p:nvSpPr>
          <p:cNvPr id="10" name="Rounded Rectangle 9"/>
          <p:cNvSpPr/>
          <p:nvPr/>
        </p:nvSpPr>
        <p:spPr>
          <a:xfrm>
            <a:off x="6400800" y="1973580"/>
            <a:ext cx="1752600" cy="1005840"/>
          </a:xfrm>
          <a:prstGeom prst="round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System Operations</a:t>
            </a:r>
          </a:p>
          <a:p>
            <a:pPr algn="ctr"/>
            <a:r>
              <a:rPr lang="en-US" dirty="0" smtClean="0"/>
              <a:t>(ERCOT ISO)</a:t>
            </a:r>
            <a:endParaRPr lang="en-US" dirty="0"/>
          </a:p>
        </p:txBody>
      </p:sp>
      <p:sp>
        <p:nvSpPr>
          <p:cNvPr id="11" name="Rounded Rectangle 10"/>
          <p:cNvSpPr/>
          <p:nvPr/>
        </p:nvSpPr>
        <p:spPr>
          <a:xfrm>
            <a:off x="2667000" y="2971800"/>
            <a:ext cx="3276600" cy="1981200"/>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p:cNvCxnSpPr>
            <a:stCxn id="10" idx="1"/>
            <a:endCxn id="6" idx="3"/>
          </p:cNvCxnSpPr>
          <p:nvPr/>
        </p:nvCxnSpPr>
        <p:spPr>
          <a:xfrm flipH="1">
            <a:off x="4724400" y="2476500"/>
            <a:ext cx="1676400" cy="0"/>
          </a:xfrm>
          <a:prstGeom prst="straightConnector1">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2"/>
            <a:endCxn id="7" idx="0"/>
          </p:cNvCxnSpPr>
          <p:nvPr/>
        </p:nvCxnSpPr>
        <p:spPr>
          <a:xfrm>
            <a:off x="3848100" y="2743200"/>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2"/>
            <a:endCxn id="8" idx="0"/>
          </p:cNvCxnSpPr>
          <p:nvPr/>
        </p:nvCxnSpPr>
        <p:spPr>
          <a:xfrm>
            <a:off x="3848100" y="3733800"/>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971800" y="5543550"/>
            <a:ext cx="1752600" cy="533400"/>
          </a:xfrm>
          <a:prstGeom prst="round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Customers</a:t>
            </a:r>
          </a:p>
        </p:txBody>
      </p:sp>
      <p:cxnSp>
        <p:nvCxnSpPr>
          <p:cNvPr id="23" name="Straight Arrow Connector 22"/>
          <p:cNvCxnSpPr>
            <a:stCxn id="8" idx="2"/>
            <a:endCxn id="21" idx="0"/>
          </p:cNvCxnSpPr>
          <p:nvPr/>
        </p:nvCxnSpPr>
        <p:spPr>
          <a:xfrm>
            <a:off x="3848100" y="4724400"/>
            <a:ext cx="0" cy="8191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713890" y="3673366"/>
            <a:ext cx="1219200" cy="461665"/>
          </a:xfrm>
          <a:prstGeom prst="rect">
            <a:avLst/>
          </a:prstGeom>
          <a:noFill/>
        </p:spPr>
        <p:txBody>
          <a:bodyPr wrap="square" rtlCol="0">
            <a:spAutoFit/>
          </a:bodyPr>
          <a:lstStyle/>
          <a:p>
            <a:pPr algn="ctr"/>
            <a:r>
              <a:rPr lang="en-US" sz="2400" u="sng" dirty="0" smtClean="0">
                <a:solidFill>
                  <a:srgbClr val="2A507E"/>
                </a:solidFill>
              </a:rPr>
              <a:t>Utility </a:t>
            </a:r>
            <a:endParaRPr lang="en-US" sz="2400" u="sng" dirty="0">
              <a:solidFill>
                <a:srgbClr val="2A507E"/>
              </a:solidFill>
            </a:endParaRPr>
          </a:p>
        </p:txBody>
      </p:sp>
      <p:sp>
        <p:nvSpPr>
          <p:cNvPr id="25" name="Rounded Rectangle 24"/>
          <p:cNvSpPr/>
          <p:nvPr/>
        </p:nvSpPr>
        <p:spPr>
          <a:xfrm>
            <a:off x="835657" y="4343400"/>
            <a:ext cx="1543051" cy="762000"/>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Retail Electric Providers</a:t>
            </a:r>
            <a:endParaRPr lang="en-US" dirty="0"/>
          </a:p>
        </p:txBody>
      </p:sp>
      <p:sp>
        <p:nvSpPr>
          <p:cNvPr id="26" name="Rounded Rectangle 25"/>
          <p:cNvSpPr/>
          <p:nvPr/>
        </p:nvSpPr>
        <p:spPr>
          <a:xfrm>
            <a:off x="381000" y="2971800"/>
            <a:ext cx="1545336" cy="762000"/>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Wholesale</a:t>
            </a:r>
          </a:p>
          <a:p>
            <a:pPr algn="ctr"/>
            <a:r>
              <a:rPr lang="en-US" dirty="0" smtClean="0"/>
              <a:t>Marketers</a:t>
            </a:r>
            <a:endParaRPr lang="en-US" dirty="0"/>
          </a:p>
        </p:txBody>
      </p:sp>
      <p:cxnSp>
        <p:nvCxnSpPr>
          <p:cNvPr id="41" name="Elbow Connector 40"/>
          <p:cNvCxnSpPr>
            <a:stCxn id="25" idx="2"/>
            <a:endCxn id="21" idx="1"/>
          </p:cNvCxnSpPr>
          <p:nvPr/>
        </p:nvCxnSpPr>
        <p:spPr>
          <a:xfrm rot="16200000" flipH="1">
            <a:off x="1937066" y="4775516"/>
            <a:ext cx="704850" cy="1364617"/>
          </a:xfrm>
          <a:prstGeom prst="bentConnector2">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6" idx="2"/>
          </p:cNvCxnSpPr>
          <p:nvPr/>
        </p:nvCxnSpPr>
        <p:spPr>
          <a:xfrm flipH="1">
            <a:off x="1153667" y="3733800"/>
            <a:ext cx="1" cy="609600"/>
          </a:xfrm>
          <a:prstGeom prst="straightConnector1">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10" idx="2"/>
            <a:endCxn id="7" idx="3"/>
          </p:cNvCxnSpPr>
          <p:nvPr/>
        </p:nvCxnSpPr>
        <p:spPr>
          <a:xfrm rot="5400000">
            <a:off x="5756910" y="1946910"/>
            <a:ext cx="487680" cy="2552700"/>
          </a:xfrm>
          <a:prstGeom prst="bentConnector2">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010400" y="5334000"/>
            <a:ext cx="1981200" cy="307777"/>
          </a:xfrm>
          <a:prstGeom prst="rect">
            <a:avLst/>
          </a:prstGeom>
          <a:noFill/>
        </p:spPr>
        <p:txBody>
          <a:bodyPr wrap="square" rtlCol="0">
            <a:spAutoFit/>
          </a:bodyPr>
          <a:lstStyle/>
          <a:p>
            <a:r>
              <a:rPr lang="en-US" sz="1400" dirty="0" smtClean="0"/>
              <a:t>Physical Power Flow</a:t>
            </a:r>
            <a:endParaRPr lang="en-US" sz="1400" dirty="0"/>
          </a:p>
        </p:txBody>
      </p:sp>
      <p:sp>
        <p:nvSpPr>
          <p:cNvPr id="54" name="TextBox 53"/>
          <p:cNvSpPr txBox="1"/>
          <p:nvPr/>
        </p:nvSpPr>
        <p:spPr>
          <a:xfrm>
            <a:off x="7010400" y="5656361"/>
            <a:ext cx="1981200" cy="307777"/>
          </a:xfrm>
          <a:prstGeom prst="rect">
            <a:avLst/>
          </a:prstGeom>
          <a:noFill/>
        </p:spPr>
        <p:txBody>
          <a:bodyPr wrap="square" rtlCol="0">
            <a:spAutoFit/>
          </a:bodyPr>
          <a:lstStyle/>
          <a:p>
            <a:r>
              <a:rPr lang="en-US" sz="1400" dirty="0" smtClean="0"/>
              <a:t>Scheduling and Dispatch</a:t>
            </a:r>
            <a:endParaRPr lang="en-US" sz="1400" dirty="0"/>
          </a:p>
        </p:txBody>
      </p:sp>
      <p:cxnSp>
        <p:nvCxnSpPr>
          <p:cNvPr id="57" name="Straight Arrow Connector 56"/>
          <p:cNvCxnSpPr>
            <a:stCxn id="53" idx="1"/>
          </p:cNvCxnSpPr>
          <p:nvPr/>
        </p:nvCxnSpPr>
        <p:spPr>
          <a:xfrm flipH="1" flipV="1">
            <a:off x="6542690" y="5486400"/>
            <a:ext cx="467710" cy="14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54" idx="1"/>
          </p:cNvCxnSpPr>
          <p:nvPr/>
        </p:nvCxnSpPr>
        <p:spPr>
          <a:xfrm flipH="1">
            <a:off x="6553200" y="5810250"/>
            <a:ext cx="457200" cy="0"/>
          </a:xfrm>
          <a:prstGeom prst="straightConnector1">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010400" y="5964657"/>
            <a:ext cx="1981200" cy="307777"/>
          </a:xfrm>
          <a:prstGeom prst="rect">
            <a:avLst/>
          </a:prstGeom>
          <a:noFill/>
        </p:spPr>
        <p:txBody>
          <a:bodyPr wrap="square" rtlCol="0">
            <a:spAutoFit/>
          </a:bodyPr>
          <a:lstStyle/>
          <a:p>
            <a:r>
              <a:rPr lang="en-US" sz="1400" dirty="0" smtClean="0"/>
              <a:t>Financial Relationships</a:t>
            </a:r>
            <a:endParaRPr lang="en-US" sz="1400" dirty="0"/>
          </a:p>
        </p:txBody>
      </p:sp>
      <p:cxnSp>
        <p:nvCxnSpPr>
          <p:cNvPr id="68" name="Straight Arrow Connector 67"/>
          <p:cNvCxnSpPr>
            <a:stCxn id="67" idx="1"/>
          </p:cNvCxnSpPr>
          <p:nvPr/>
        </p:nvCxnSpPr>
        <p:spPr>
          <a:xfrm flipH="1">
            <a:off x="6553200" y="6118546"/>
            <a:ext cx="457200" cy="0"/>
          </a:xfrm>
          <a:prstGeom prst="straightConnector1">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97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Retail and Wholesale Competition</a:t>
            </a:r>
          </a:p>
        </p:txBody>
      </p:sp>
      <p:sp>
        <p:nvSpPr>
          <p:cNvPr id="7" name="Text Placeholder 6"/>
          <p:cNvSpPr>
            <a:spLocks noGrp="1"/>
          </p:cNvSpPr>
          <p:nvPr>
            <p:ph type="body" sz="half" idx="1"/>
          </p:nvPr>
        </p:nvSpPr>
        <p:spPr>
          <a:xfrm>
            <a:off x="266699" y="1276350"/>
            <a:ext cx="8647114" cy="4743450"/>
          </a:xfrm>
        </p:spPr>
        <p:txBody>
          <a:bodyPr/>
          <a:lstStyle/>
          <a:p>
            <a:r>
              <a:rPr lang="en-US" dirty="0" smtClean="0"/>
              <a:t>Not all Utilities were required to unbundle</a:t>
            </a:r>
          </a:p>
          <a:p>
            <a:pPr lvl="1"/>
            <a:r>
              <a:rPr lang="en-US" dirty="0" smtClean="0"/>
              <a:t>Not all Utilities were investor-owned</a:t>
            </a:r>
          </a:p>
          <a:p>
            <a:pPr lvl="2"/>
            <a:r>
              <a:rPr lang="en-US" dirty="0" smtClean="0"/>
              <a:t>Municipal Utilities</a:t>
            </a:r>
          </a:p>
          <a:p>
            <a:pPr lvl="2"/>
            <a:r>
              <a:rPr lang="en-US" dirty="0" smtClean="0"/>
              <a:t>Electric Cooperatives</a:t>
            </a:r>
          </a:p>
          <a:p>
            <a:pPr lvl="1"/>
            <a:r>
              <a:rPr lang="en-US" dirty="0" smtClean="0"/>
              <a:t>Exempt from unbundling</a:t>
            </a:r>
          </a:p>
          <a:p>
            <a:pPr lvl="1"/>
            <a:r>
              <a:rPr lang="en-US" dirty="0" smtClean="0"/>
              <a:t>Can choose to opt-in to Retail Deregulation</a:t>
            </a:r>
            <a:endParaRPr lang="en-US" dirty="0"/>
          </a:p>
          <a:p>
            <a:pPr lvl="1"/>
            <a:endParaRPr lang="en-US" dirty="0"/>
          </a:p>
        </p:txBody>
      </p:sp>
      <p:pic>
        <p:nvPicPr>
          <p:cNvPr id="9" name="Content Placeholder 8"/>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477000" y="2286000"/>
            <a:ext cx="2025969" cy="2025969"/>
          </a:xfrm>
        </p:spPr>
      </p:pic>
      <p:sp>
        <p:nvSpPr>
          <p:cNvPr id="5" name="AutoShape 44"/>
          <p:cNvSpPr>
            <a:spLocks noChangeArrowheads="1"/>
          </p:cNvSpPr>
          <p:nvPr/>
        </p:nvSpPr>
        <p:spPr bwMode="auto">
          <a:xfrm>
            <a:off x="2183779" y="5321619"/>
            <a:ext cx="4812953" cy="783193"/>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fontAlgn="auto">
              <a:spcBef>
                <a:spcPts val="0"/>
              </a:spcBef>
              <a:spcAft>
                <a:spcPts val="0"/>
              </a:spcAft>
              <a:defRPr/>
            </a:pPr>
            <a:r>
              <a:rPr lang="en-US" sz="2000" b="0" dirty="0" smtClean="0">
                <a:solidFill>
                  <a:prstClr val="black"/>
                </a:solidFill>
                <a:latin typeface="Calibri"/>
              </a:rPr>
              <a:t>Munis and Co-ops who choose not to opt-in are called Non-Opt-In Entities, or NOIEs</a:t>
            </a:r>
            <a:endParaRPr lang="en-US" sz="2000" b="0" dirty="0">
              <a:solidFill>
                <a:prstClr val="black"/>
              </a:solidFill>
              <a:latin typeface="Calibri"/>
            </a:endParaRPr>
          </a:p>
        </p:txBody>
      </p:sp>
    </p:spTree>
    <p:extLst>
      <p:ext uri="{BB962C8B-B14F-4D97-AF65-F5344CB8AC3E}">
        <p14:creationId xmlns:p14="http://schemas.microsoft.com/office/powerpoint/2010/main" val="20291156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6322" name="Rectangle 2"/>
          <p:cNvSpPr>
            <a:spLocks noGrp="1" noChangeArrowheads="1"/>
          </p:cNvSpPr>
          <p:nvPr>
            <p:ph type="title"/>
          </p:nvPr>
        </p:nvSpPr>
        <p:spPr/>
        <p:txBody>
          <a:bodyPr/>
          <a:lstStyle/>
          <a:p>
            <a:pPr eaLnBrk="1" hangingPunct="1"/>
            <a:r>
              <a:rPr lang="en-US" dirty="0" smtClean="0"/>
              <a:t>Legal Disclaimers and Admonitions</a:t>
            </a:r>
          </a:p>
        </p:txBody>
      </p:sp>
      <p:sp>
        <p:nvSpPr>
          <p:cNvPr id="1844227" name="Rectangle 3"/>
          <p:cNvSpPr>
            <a:spLocks noGrp="1" noChangeArrowheads="1"/>
          </p:cNvSpPr>
          <p:nvPr>
            <p:ph idx="1"/>
          </p:nvPr>
        </p:nvSpPr>
        <p:spPr/>
        <p:txBody>
          <a:bodyPr rtlCol="0"/>
          <a:lstStyle/>
          <a:p>
            <a:pPr eaLnBrk="1" fontAlgn="auto" hangingPunct="1">
              <a:spcBef>
                <a:spcPts val="0"/>
              </a:spcBef>
              <a:spcAft>
                <a:spcPts val="600"/>
              </a:spcAft>
              <a:buFont typeface="Arial" pitchFamily="34" charset="0"/>
              <a:buNone/>
              <a:defRPr/>
            </a:pPr>
            <a:r>
              <a:rPr lang="en-US" sz="2000" dirty="0" smtClean="0"/>
              <a:t>PROTOCOL DISCLAIMER</a:t>
            </a:r>
          </a:p>
          <a:p>
            <a:pPr marL="0" indent="0" eaLnBrk="1" fontAlgn="auto" hangingPunct="1">
              <a:spcBef>
                <a:spcPts val="0"/>
              </a:spcBef>
              <a:spcAft>
                <a:spcPts val="0"/>
              </a:spcAft>
              <a:buFont typeface="Arial" pitchFamily="34" charset="0"/>
              <a:buNone/>
              <a:defRPr/>
            </a:pPr>
            <a:r>
              <a:rPr lang="en-US" sz="1800" b="0" dirty="0" smtClean="0"/>
              <a:t>This presentation provides a general overview of the Texas Nodal Market Implementation and is not intended to be a substitute for the ERCOT Nodal Protocols (available at </a:t>
            </a:r>
            <a:r>
              <a:rPr lang="en-US" sz="1800" b="0" dirty="0" smtClean="0">
                <a:hlinkClick r:id="rId3"/>
              </a:rPr>
              <a:t>http://nodal.ercot.com/protocols/index.html</a:t>
            </a:r>
            <a:r>
              <a:rPr lang="en-US" sz="1800" b="0" dirty="0" smtClean="0"/>
              <a:t>), as amended from time to time. If any conflict exists between this presentation and the ERCOT Nodal Protocols, the ERCOT Nodal Protocols shall control in all respects.</a:t>
            </a:r>
          </a:p>
          <a:p>
            <a:pPr eaLnBrk="1" fontAlgn="auto" hangingPunct="1">
              <a:spcAft>
                <a:spcPts val="0"/>
              </a:spcAft>
              <a:buFont typeface="Arial" pitchFamily="34" charset="0"/>
              <a:buNone/>
              <a:defRPr/>
            </a:pPr>
            <a:endParaRPr lang="en-US" sz="2000" dirty="0" smtClean="0"/>
          </a:p>
          <a:p>
            <a:pPr eaLnBrk="1" fontAlgn="auto" hangingPunct="1">
              <a:spcBef>
                <a:spcPts val="0"/>
              </a:spcBef>
              <a:spcAft>
                <a:spcPts val="600"/>
              </a:spcAft>
              <a:buFont typeface="Arial" pitchFamily="34" charset="0"/>
              <a:buNone/>
              <a:defRPr/>
            </a:pPr>
            <a:r>
              <a:rPr lang="en-US" sz="2000" dirty="0" smtClean="0"/>
              <a:t>ANTITRUST ADMONITION</a:t>
            </a:r>
          </a:p>
          <a:p>
            <a:pPr>
              <a:spcBef>
                <a:spcPts val="0"/>
              </a:spcBef>
            </a:pPr>
            <a:r>
              <a:rPr lang="en-US" sz="1800" b="0" dirty="0"/>
              <a:t>ERCOT strictly prohibits Market Participants and their employees who are participating in ERCOT activities from using their participation in ERCOT activities as a forum for engaging in practices or communications that violate the antitrust laws. The ERCOT Board has approved guidelines for members of ERCOT Committees, Subcommittees and Working Groups to be reviewed and followed by each Market Participant attending ERCOT meetings. If you have not received a copy of these Guidelines, an electronic version is available at </a:t>
            </a:r>
            <a:r>
              <a:rPr lang="en-US" sz="1800" b="0" dirty="0">
                <a:hlinkClick r:id="rId4"/>
              </a:rPr>
              <a:t>http://www.ercot.com/about/governance/index.html</a:t>
            </a:r>
            <a:r>
              <a:rPr lang="en-US" sz="1800" b="0" dirty="0"/>
              <a:t>. Please remember your ongoing obligation to comply with all applicable laws, including the antitrust laws. </a:t>
            </a:r>
          </a:p>
        </p:txBody>
      </p:sp>
    </p:spTree>
    <p:extLst>
      <p:ext uri="{BB962C8B-B14F-4D97-AF65-F5344CB8AC3E}">
        <p14:creationId xmlns:p14="http://schemas.microsoft.com/office/powerpoint/2010/main" val="127750499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6"/>
          <p:cNvSpPr txBox="1">
            <a:spLocks/>
          </p:cNvSpPr>
          <p:nvPr/>
        </p:nvSpPr>
        <p:spPr bwMode="auto">
          <a:xfrm>
            <a:off x="266699" y="1276350"/>
            <a:ext cx="8647114" cy="474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So, what areas have Retail Competition?</a:t>
            </a:r>
          </a:p>
          <a:p>
            <a:pPr marL="0" lvl="1" indent="0">
              <a:buNone/>
            </a:pPr>
            <a:endParaRPr lang="en-US" dirty="0" smtClean="0"/>
          </a:p>
        </p:txBody>
      </p:sp>
      <p:sp>
        <p:nvSpPr>
          <p:cNvPr id="6" name="Title 5"/>
          <p:cNvSpPr>
            <a:spLocks noGrp="1"/>
          </p:cNvSpPr>
          <p:nvPr>
            <p:ph type="title"/>
          </p:nvPr>
        </p:nvSpPr>
        <p:spPr/>
        <p:txBody>
          <a:bodyPr/>
          <a:lstStyle/>
          <a:p>
            <a:r>
              <a:rPr lang="en-US" dirty="0" smtClean="0"/>
              <a:t>Competitive Areas</a:t>
            </a:r>
            <a:endParaRPr lang="en-US" dirty="0"/>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1888525"/>
            <a:ext cx="6990641" cy="4574190"/>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0060028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Retail and Wholesale Competition</a:t>
            </a:r>
          </a:p>
        </p:txBody>
      </p:sp>
      <p:sp>
        <p:nvSpPr>
          <p:cNvPr id="7" name="Text Placeholder 6"/>
          <p:cNvSpPr>
            <a:spLocks noGrp="1"/>
          </p:cNvSpPr>
          <p:nvPr>
            <p:ph type="body" sz="half" idx="1"/>
          </p:nvPr>
        </p:nvSpPr>
        <p:spPr>
          <a:xfrm>
            <a:off x="266699" y="1276350"/>
            <a:ext cx="8647114" cy="5124450"/>
          </a:xfrm>
        </p:spPr>
        <p:txBody>
          <a:bodyPr/>
          <a:lstStyle/>
          <a:p>
            <a:r>
              <a:rPr lang="en-US" dirty="0" smtClean="0"/>
              <a:t>Other provisions of Senate </a:t>
            </a:r>
            <a:r>
              <a:rPr lang="en-US" dirty="0"/>
              <a:t>Bill </a:t>
            </a:r>
            <a:r>
              <a:rPr lang="en-US" dirty="0" smtClean="0"/>
              <a:t>7</a:t>
            </a:r>
          </a:p>
          <a:p>
            <a:pPr lvl="1"/>
            <a:r>
              <a:rPr lang="en-US" dirty="0" smtClean="0"/>
              <a:t>Price to Beat</a:t>
            </a:r>
            <a:endParaRPr lang="en-US" dirty="0"/>
          </a:p>
          <a:p>
            <a:pPr lvl="1"/>
            <a:r>
              <a:rPr lang="en-US" dirty="0" smtClean="0"/>
              <a:t>Renewable Portfolio Standard</a:t>
            </a:r>
          </a:p>
          <a:p>
            <a:pPr lvl="1"/>
            <a:r>
              <a:rPr lang="en-US" dirty="0" smtClean="0"/>
              <a:t>Governance for ERCOT</a:t>
            </a:r>
          </a:p>
        </p:txBody>
      </p:sp>
      <p:pic>
        <p:nvPicPr>
          <p:cNvPr id="9" name="Content Placeholder 8"/>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477000" y="2286000"/>
            <a:ext cx="2025969" cy="2025969"/>
          </a:xfrm>
        </p:spPr>
      </p:pic>
    </p:spTree>
    <p:extLst>
      <p:ext uri="{BB962C8B-B14F-4D97-AF65-F5344CB8AC3E}">
        <p14:creationId xmlns:p14="http://schemas.microsoft.com/office/powerpoint/2010/main" val="51066982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Price to Beat</a:t>
            </a:r>
            <a:endParaRPr lang="en-US" dirty="0"/>
          </a:p>
        </p:txBody>
      </p:sp>
      <p:sp>
        <p:nvSpPr>
          <p:cNvPr id="8" name="Content Placeholder 7"/>
          <p:cNvSpPr>
            <a:spLocks noGrp="1"/>
          </p:cNvSpPr>
          <p:nvPr>
            <p:ph idx="1"/>
          </p:nvPr>
        </p:nvSpPr>
        <p:spPr/>
        <p:txBody>
          <a:bodyPr/>
          <a:lstStyle/>
          <a:p>
            <a:r>
              <a:rPr lang="en-US" dirty="0" smtClean="0"/>
              <a:t>To foster competition, the affiliated REP of each Investor-Owned Utility had to offer a “Price-to-Beat”</a:t>
            </a:r>
          </a:p>
        </p:txBody>
      </p:sp>
      <p:grpSp>
        <p:nvGrpSpPr>
          <p:cNvPr id="13" name="Group 5"/>
          <p:cNvGrpSpPr>
            <a:grpSpLocks/>
          </p:cNvGrpSpPr>
          <p:nvPr>
            <p:custDataLst>
              <p:tags r:id="rId1"/>
            </p:custDataLst>
          </p:nvPr>
        </p:nvGrpSpPr>
        <p:grpSpPr bwMode="auto">
          <a:xfrm>
            <a:off x="4851400" y="3381375"/>
            <a:ext cx="4052888" cy="2959100"/>
            <a:chOff x="4645427" y="3100388"/>
            <a:chExt cx="4052888" cy="2959100"/>
          </a:xfrm>
        </p:grpSpPr>
        <p:pic>
          <p:nvPicPr>
            <p:cNvPr id="14" name="Picture 20" descr="New Image"/>
            <p:cNvPicPr>
              <a:picLocks noChangeAspect="1" noChangeArrowheads="1"/>
            </p:cNvPicPr>
            <p:nvPr/>
          </p:nvPicPr>
          <p:blipFill>
            <a:blip r:embed="rId3" cstate="print"/>
            <a:srcRect/>
            <a:stretch>
              <a:fillRect/>
            </a:stretch>
          </p:blipFill>
          <p:spPr bwMode="auto">
            <a:xfrm>
              <a:off x="4645427" y="3100388"/>
              <a:ext cx="4052888" cy="2959100"/>
            </a:xfrm>
            <a:prstGeom prst="rect">
              <a:avLst/>
            </a:prstGeom>
            <a:noFill/>
            <a:ln w="9525">
              <a:noFill/>
              <a:miter lim="800000"/>
              <a:headEnd/>
              <a:tailEnd/>
            </a:ln>
          </p:spPr>
        </p:pic>
        <p:sp>
          <p:nvSpPr>
            <p:cNvPr id="15" name="Text Box 21"/>
            <p:cNvSpPr txBox="1">
              <a:spLocks noChangeArrowheads="1"/>
            </p:cNvSpPr>
            <p:nvPr/>
          </p:nvSpPr>
          <p:spPr bwMode="auto">
            <a:xfrm>
              <a:off x="5282015" y="3180890"/>
              <a:ext cx="1435100" cy="880241"/>
            </a:xfrm>
            <a:prstGeom prst="rect">
              <a:avLst/>
            </a:prstGeom>
            <a:noFill/>
            <a:ln w="9525" algn="ctr">
              <a:noFill/>
              <a:miter lim="800000"/>
              <a:headEnd/>
              <a:tailEnd/>
            </a:ln>
            <a:effectLst/>
            <a:scene3d>
              <a:camera prst="orthographicFront">
                <a:rot lat="0" lon="600000" rev="120000"/>
              </a:camera>
              <a:lightRig rig="threePt" dir="t"/>
            </a:scene3d>
          </p:spPr>
          <p:txBody>
            <a:bodyPr>
              <a:spAutoFit/>
            </a:bodyPr>
            <a:lstStyle/>
            <a:p>
              <a:pPr algn="ctr" fontAlgn="auto">
                <a:spcBef>
                  <a:spcPct val="10000"/>
                </a:spcBef>
                <a:spcAft>
                  <a:spcPts val="0"/>
                </a:spcAft>
                <a:defRPr/>
              </a:pPr>
              <a:r>
                <a:rPr lang="en-US" sz="1600" dirty="0" smtClean="0">
                  <a:ln>
                    <a:solidFill>
                      <a:prstClr val="black"/>
                    </a:solidFill>
                  </a:ln>
                  <a:solidFill>
                    <a:prstClr val="black"/>
                  </a:solidFill>
                  <a:effectLst>
                    <a:outerShdw blurRad="60007" dist="310007" dir="7680000" sy="30000" kx="1300200" algn="ctr" rotWithShape="0">
                      <a:prstClr val="black">
                        <a:alpha val="32000"/>
                      </a:prstClr>
                    </a:outerShdw>
                  </a:effectLst>
                  <a:latin typeface="Calibri"/>
                </a:rPr>
                <a:t>Price</a:t>
              </a:r>
            </a:p>
            <a:p>
              <a:pPr algn="ctr" fontAlgn="auto">
                <a:spcBef>
                  <a:spcPct val="10000"/>
                </a:spcBef>
                <a:spcAft>
                  <a:spcPts val="0"/>
                </a:spcAft>
                <a:defRPr/>
              </a:pPr>
              <a:r>
                <a:rPr lang="en-US" sz="1600" dirty="0" smtClean="0">
                  <a:ln>
                    <a:solidFill>
                      <a:prstClr val="black"/>
                    </a:solidFill>
                  </a:ln>
                  <a:solidFill>
                    <a:prstClr val="black"/>
                  </a:solidFill>
                  <a:effectLst>
                    <a:outerShdw blurRad="60007" dist="310007" dir="7680000" sy="30000" kx="1300200" algn="ctr" rotWithShape="0">
                      <a:prstClr val="black">
                        <a:alpha val="32000"/>
                      </a:prstClr>
                    </a:outerShdw>
                  </a:effectLst>
                  <a:latin typeface="Calibri"/>
                </a:rPr>
                <a:t>To</a:t>
              </a:r>
            </a:p>
            <a:p>
              <a:pPr algn="ctr" fontAlgn="auto">
                <a:spcBef>
                  <a:spcPct val="10000"/>
                </a:spcBef>
                <a:spcAft>
                  <a:spcPts val="0"/>
                </a:spcAft>
                <a:defRPr/>
              </a:pPr>
              <a:r>
                <a:rPr lang="en-US" sz="1600" dirty="0" smtClean="0">
                  <a:ln>
                    <a:solidFill>
                      <a:prstClr val="black"/>
                    </a:solidFill>
                  </a:ln>
                  <a:solidFill>
                    <a:prstClr val="black"/>
                  </a:solidFill>
                  <a:effectLst>
                    <a:outerShdw blurRad="60007" dist="310007" dir="7680000" sy="30000" kx="1300200" algn="ctr" rotWithShape="0">
                      <a:prstClr val="black">
                        <a:alpha val="32000"/>
                      </a:prstClr>
                    </a:outerShdw>
                  </a:effectLst>
                  <a:latin typeface="Calibri"/>
                </a:rPr>
                <a:t>Beat</a:t>
              </a:r>
              <a:endParaRPr lang="en-US" sz="1600" dirty="0">
                <a:ln>
                  <a:solidFill>
                    <a:prstClr val="black"/>
                  </a:solidFill>
                </a:ln>
                <a:solidFill>
                  <a:prstClr val="black"/>
                </a:solidFill>
                <a:effectLst>
                  <a:outerShdw blurRad="60007" dist="310007" dir="7680000" sy="30000" kx="1300200" algn="ctr" rotWithShape="0">
                    <a:prstClr val="black">
                      <a:alpha val="32000"/>
                    </a:prstClr>
                  </a:outerShdw>
                </a:effectLst>
                <a:latin typeface="Calibri"/>
              </a:endParaRPr>
            </a:p>
          </p:txBody>
        </p:sp>
      </p:grpSp>
      <p:sp>
        <p:nvSpPr>
          <p:cNvPr id="16" name="Content Placeholder 7"/>
          <p:cNvSpPr txBox="1">
            <a:spLocks/>
          </p:cNvSpPr>
          <p:nvPr/>
        </p:nvSpPr>
        <p:spPr bwMode="auto">
          <a:xfrm>
            <a:off x="265113" y="2362200"/>
            <a:ext cx="5222875"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spcAft>
                <a:spcPts val="1200"/>
              </a:spcAft>
            </a:pPr>
            <a:r>
              <a:rPr lang="en-US" dirty="0" smtClean="0"/>
              <a:t>Residential and small commercial customers only</a:t>
            </a:r>
          </a:p>
          <a:p>
            <a:pPr lvl="1">
              <a:spcAft>
                <a:spcPts val="1200"/>
              </a:spcAft>
            </a:pPr>
            <a:r>
              <a:rPr lang="en-US" dirty="0" smtClean="0"/>
              <a:t>Six percent lower than rates</a:t>
            </a:r>
            <a:br>
              <a:rPr lang="en-US" dirty="0" smtClean="0"/>
            </a:br>
            <a:r>
              <a:rPr lang="en-US" dirty="0" smtClean="0"/>
              <a:t>on January 1, 1999.</a:t>
            </a:r>
          </a:p>
          <a:p>
            <a:pPr lvl="1">
              <a:spcAft>
                <a:spcPts val="1200"/>
              </a:spcAft>
            </a:pPr>
            <a:r>
              <a:rPr lang="en-US" dirty="0" smtClean="0"/>
              <a:t>Requirement expired </a:t>
            </a:r>
            <a:br>
              <a:rPr lang="en-US" dirty="0" smtClean="0"/>
            </a:br>
            <a:r>
              <a:rPr lang="en-US" dirty="0" smtClean="0"/>
              <a:t>January 1, 2007</a:t>
            </a:r>
            <a:endParaRPr lang="en-US" dirty="0"/>
          </a:p>
        </p:txBody>
      </p:sp>
    </p:spTree>
    <p:extLst>
      <p:ext uri="{BB962C8B-B14F-4D97-AF65-F5344CB8AC3E}">
        <p14:creationId xmlns:p14="http://schemas.microsoft.com/office/powerpoint/2010/main" val="290674703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Renewable Portfolio Standard</a:t>
            </a:r>
          </a:p>
        </p:txBody>
      </p:sp>
      <p:sp>
        <p:nvSpPr>
          <p:cNvPr id="8" name="Content Placeholder 7"/>
          <p:cNvSpPr>
            <a:spLocks noGrp="1"/>
          </p:cNvSpPr>
          <p:nvPr>
            <p:ph idx="1"/>
          </p:nvPr>
        </p:nvSpPr>
        <p:spPr/>
        <p:txBody>
          <a:bodyPr/>
          <a:lstStyle/>
          <a:p>
            <a:r>
              <a:rPr lang="en-US" dirty="0" smtClean="0"/>
              <a:t>SB7 established mandates </a:t>
            </a:r>
            <a:r>
              <a:rPr lang="en-US" dirty="0"/>
              <a:t>for </a:t>
            </a:r>
            <a:r>
              <a:rPr lang="en-US" dirty="0" smtClean="0"/>
              <a:t>renewable generation</a:t>
            </a:r>
            <a:endParaRPr lang="en-US" b="0" dirty="0">
              <a:solidFill>
                <a:srgbClr val="7F7F7F"/>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588415"/>
            <a:ext cx="3200400" cy="3387842"/>
          </a:xfrm>
          <a:prstGeom prst="rect">
            <a:avLst/>
          </a:prstGeom>
        </p:spPr>
      </p:pic>
      <p:sp>
        <p:nvSpPr>
          <p:cNvPr id="10" name="Content Placeholder 7"/>
          <p:cNvSpPr txBox="1">
            <a:spLocks/>
          </p:cNvSpPr>
          <p:nvPr/>
        </p:nvSpPr>
        <p:spPr bwMode="auto">
          <a:xfrm>
            <a:off x="265113" y="2362200"/>
            <a:ext cx="5222875"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spcAft>
                <a:spcPts val="1200"/>
              </a:spcAft>
            </a:pPr>
            <a:r>
              <a:rPr lang="en-US" dirty="0"/>
              <a:t>Set targets for installed renewable generation capacity</a:t>
            </a:r>
          </a:p>
          <a:p>
            <a:pPr lvl="1">
              <a:spcAft>
                <a:spcPts val="1200"/>
              </a:spcAft>
            </a:pPr>
            <a:r>
              <a:rPr lang="en-US" dirty="0"/>
              <a:t>Established Renewable Energy Credits (REC) program</a:t>
            </a:r>
          </a:p>
          <a:p>
            <a:pPr lvl="1">
              <a:spcAft>
                <a:spcPts val="1200"/>
              </a:spcAft>
            </a:pPr>
            <a:r>
              <a:rPr lang="en-US" dirty="0"/>
              <a:t>Required Retail Electric Providers to purchase RECs </a:t>
            </a:r>
          </a:p>
        </p:txBody>
      </p:sp>
      <p:sp>
        <p:nvSpPr>
          <p:cNvPr id="11" name="AutoShape 44"/>
          <p:cNvSpPr>
            <a:spLocks noChangeArrowheads="1"/>
          </p:cNvSpPr>
          <p:nvPr/>
        </p:nvSpPr>
        <p:spPr bwMode="auto">
          <a:xfrm>
            <a:off x="675035" y="5976257"/>
            <a:ext cx="4812953" cy="442674"/>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fontAlgn="auto">
              <a:spcBef>
                <a:spcPts val="0"/>
              </a:spcBef>
              <a:spcAft>
                <a:spcPts val="0"/>
              </a:spcAft>
              <a:defRPr/>
            </a:pPr>
            <a:r>
              <a:rPr lang="en-US" sz="2000" b="0" dirty="0" smtClean="0">
                <a:solidFill>
                  <a:prstClr val="black"/>
                </a:solidFill>
                <a:latin typeface="Calibri"/>
              </a:rPr>
              <a:t>For more details, see Protocol Section 14</a:t>
            </a:r>
            <a:endParaRPr lang="en-US" sz="2000" b="0" dirty="0">
              <a:solidFill>
                <a:prstClr val="black"/>
              </a:solidFill>
              <a:latin typeface="Calibri"/>
            </a:endParaRPr>
          </a:p>
        </p:txBody>
      </p:sp>
    </p:spTree>
    <p:extLst>
      <p:ext uri="{BB962C8B-B14F-4D97-AF65-F5344CB8AC3E}">
        <p14:creationId xmlns:p14="http://schemas.microsoft.com/office/powerpoint/2010/main" val="2383821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8759" y="2667000"/>
            <a:ext cx="4431841" cy="3925783"/>
          </a:xfrm>
          <a:prstGeom prst="rect">
            <a:avLst/>
          </a:prstGeom>
        </p:spPr>
      </p:pic>
      <p:sp>
        <p:nvSpPr>
          <p:cNvPr id="7" name="Title 6"/>
          <p:cNvSpPr>
            <a:spLocks noGrp="1"/>
          </p:cNvSpPr>
          <p:nvPr>
            <p:ph type="title"/>
          </p:nvPr>
        </p:nvSpPr>
        <p:spPr/>
        <p:txBody>
          <a:bodyPr/>
          <a:lstStyle/>
          <a:p>
            <a:r>
              <a:rPr lang="en-US" dirty="0"/>
              <a:t>Governance</a:t>
            </a:r>
          </a:p>
        </p:txBody>
      </p:sp>
      <p:sp>
        <p:nvSpPr>
          <p:cNvPr id="8" name="Content Placeholder 7"/>
          <p:cNvSpPr>
            <a:spLocks noGrp="1"/>
          </p:cNvSpPr>
          <p:nvPr>
            <p:ph idx="1"/>
          </p:nvPr>
        </p:nvSpPr>
        <p:spPr/>
        <p:txBody>
          <a:bodyPr/>
          <a:lstStyle/>
          <a:p>
            <a:pPr>
              <a:spcAft>
                <a:spcPts val="1200"/>
              </a:spcAft>
            </a:pPr>
            <a:r>
              <a:rPr lang="en-US" dirty="0"/>
              <a:t>SB7 required the ISO to set up a Board of Directors</a:t>
            </a:r>
            <a:endParaRPr lang="en-US" b="0" dirty="0">
              <a:solidFill>
                <a:srgbClr val="7F7F7F"/>
              </a:solidFill>
            </a:endParaRPr>
          </a:p>
          <a:p>
            <a:pPr lvl="1"/>
            <a:r>
              <a:rPr lang="en-US" dirty="0" smtClean="0"/>
              <a:t>Oversee ISO operations</a:t>
            </a:r>
          </a:p>
          <a:p>
            <a:pPr lvl="1"/>
            <a:r>
              <a:rPr lang="en-US" dirty="0" smtClean="0"/>
              <a:t>Approve budget and staffing</a:t>
            </a:r>
          </a:p>
          <a:p>
            <a:pPr lvl="1"/>
            <a:r>
              <a:rPr lang="en-US" dirty="0" smtClean="0"/>
              <a:t>Establish Market Rules and approve </a:t>
            </a:r>
            <a:br>
              <a:rPr lang="en-US" dirty="0" smtClean="0"/>
            </a:br>
            <a:r>
              <a:rPr lang="en-US" dirty="0" smtClean="0"/>
              <a:t>subsequent changes</a:t>
            </a:r>
            <a:endParaRPr lang="en-US" dirty="0"/>
          </a:p>
        </p:txBody>
      </p:sp>
    </p:spTree>
    <p:extLst>
      <p:ext uri="{BB962C8B-B14F-4D97-AF65-F5344CB8AC3E}">
        <p14:creationId xmlns:p14="http://schemas.microsoft.com/office/powerpoint/2010/main" val="161056262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Current structure of </a:t>
            </a:r>
            <a:r>
              <a:rPr lang="en-US" dirty="0" smtClean="0"/>
              <a:t>ERCOT </a:t>
            </a:r>
            <a:r>
              <a:rPr lang="en-US" dirty="0"/>
              <a:t>Board of Directors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219200"/>
            <a:ext cx="7696200" cy="5571944"/>
          </a:xfrm>
          <a:prstGeom prst="rect">
            <a:avLst/>
          </a:prstGeom>
        </p:spPr>
      </p:pic>
    </p:spTree>
    <p:extLst>
      <p:ext uri="{BB962C8B-B14F-4D97-AF65-F5344CB8AC3E}">
        <p14:creationId xmlns:p14="http://schemas.microsoft.com/office/powerpoint/2010/main" val="283998808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ERCOT Board and Stakeholder Groups</a:t>
            </a:r>
            <a:endParaRPr lang="en-US" dirty="0"/>
          </a:p>
        </p:txBody>
      </p:sp>
      <p:sp>
        <p:nvSpPr>
          <p:cNvPr id="10" name="Rounded Rectangle 9"/>
          <p:cNvSpPr/>
          <p:nvPr/>
        </p:nvSpPr>
        <p:spPr>
          <a:xfrm>
            <a:off x="3810000" y="1600200"/>
            <a:ext cx="1676400" cy="1066800"/>
          </a:xfrm>
          <a:prstGeom prst="roundRect">
            <a:avLst>
              <a:gd name="adj" fmla="val 1366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Board</a:t>
            </a:r>
          </a:p>
          <a:p>
            <a:pPr algn="ctr"/>
            <a:r>
              <a:rPr lang="en-US" dirty="0" smtClean="0"/>
              <a:t>Of </a:t>
            </a:r>
            <a:br>
              <a:rPr lang="en-US" dirty="0" smtClean="0"/>
            </a:br>
            <a:r>
              <a:rPr lang="en-US" dirty="0" smtClean="0"/>
              <a:t>Directors</a:t>
            </a:r>
            <a:endParaRPr lang="en-US" dirty="0"/>
          </a:p>
        </p:txBody>
      </p:sp>
      <p:sp>
        <p:nvSpPr>
          <p:cNvPr id="12" name="Rounded Rectangle 11"/>
          <p:cNvSpPr/>
          <p:nvPr/>
        </p:nvSpPr>
        <p:spPr>
          <a:xfrm>
            <a:off x="3810000" y="2844800"/>
            <a:ext cx="1676400" cy="1242596"/>
          </a:xfrm>
          <a:prstGeom prst="roundRect">
            <a:avLst>
              <a:gd name="adj" fmla="val 1366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Technical Advisory</a:t>
            </a:r>
          </a:p>
          <a:p>
            <a:pPr algn="ctr"/>
            <a:r>
              <a:rPr lang="en-US" dirty="0" smtClean="0"/>
              <a:t>Committee </a:t>
            </a:r>
          </a:p>
          <a:p>
            <a:pPr algn="ctr"/>
            <a:r>
              <a:rPr lang="en-US" dirty="0" smtClean="0"/>
              <a:t>(TAC)</a:t>
            </a:r>
            <a:endParaRPr lang="en-US" dirty="0"/>
          </a:p>
        </p:txBody>
      </p:sp>
      <p:sp>
        <p:nvSpPr>
          <p:cNvPr id="13" name="Rounded Rectangle 12"/>
          <p:cNvSpPr/>
          <p:nvPr/>
        </p:nvSpPr>
        <p:spPr>
          <a:xfrm>
            <a:off x="38100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Wholesale Market Subcommittee (WMS)</a:t>
            </a:r>
            <a:endParaRPr lang="en-US" dirty="0"/>
          </a:p>
        </p:txBody>
      </p:sp>
      <p:sp>
        <p:nvSpPr>
          <p:cNvPr id="14" name="Rounded Rectangle 13"/>
          <p:cNvSpPr/>
          <p:nvPr/>
        </p:nvSpPr>
        <p:spPr>
          <a:xfrm>
            <a:off x="20574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Reliability Operations Subcommittee (ROS)</a:t>
            </a:r>
            <a:endParaRPr lang="en-US" dirty="0"/>
          </a:p>
        </p:txBody>
      </p:sp>
      <p:sp>
        <p:nvSpPr>
          <p:cNvPr id="15" name="Rounded Rectangle 14"/>
          <p:cNvSpPr/>
          <p:nvPr/>
        </p:nvSpPr>
        <p:spPr>
          <a:xfrm>
            <a:off x="3048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Retail Market Subcommittee (RMS)</a:t>
            </a:r>
            <a:endParaRPr lang="en-US" dirty="0"/>
          </a:p>
        </p:txBody>
      </p:sp>
      <p:sp>
        <p:nvSpPr>
          <p:cNvPr id="18" name="Rounded Rectangle 17"/>
          <p:cNvSpPr/>
          <p:nvPr/>
        </p:nvSpPr>
        <p:spPr>
          <a:xfrm>
            <a:off x="55626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Commercial Operations Subcommittee (COPS)</a:t>
            </a:r>
            <a:endParaRPr lang="en-US" dirty="0"/>
          </a:p>
        </p:txBody>
      </p:sp>
      <p:sp>
        <p:nvSpPr>
          <p:cNvPr id="19" name="Rounded Rectangle 18"/>
          <p:cNvSpPr/>
          <p:nvPr/>
        </p:nvSpPr>
        <p:spPr>
          <a:xfrm>
            <a:off x="73152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Protocol Revision Subcommittee (PRS)</a:t>
            </a:r>
            <a:endParaRPr lang="en-US" dirty="0"/>
          </a:p>
        </p:txBody>
      </p:sp>
      <p:sp>
        <p:nvSpPr>
          <p:cNvPr id="22" name="TextBox 21"/>
          <p:cNvSpPr txBox="1"/>
          <p:nvPr/>
        </p:nvSpPr>
        <p:spPr>
          <a:xfrm>
            <a:off x="228600" y="1730514"/>
            <a:ext cx="3352800" cy="707886"/>
          </a:xfrm>
          <a:prstGeom prst="rect">
            <a:avLst/>
          </a:prstGeom>
          <a:noFill/>
        </p:spPr>
        <p:txBody>
          <a:bodyPr wrap="square" rtlCol="0">
            <a:spAutoFit/>
          </a:bodyPr>
          <a:lstStyle/>
          <a:p>
            <a:pPr algn="ctr"/>
            <a:r>
              <a:rPr lang="en-US" sz="2000" i="1" dirty="0" smtClean="0">
                <a:solidFill>
                  <a:schemeClr val="tx2"/>
                </a:solidFill>
                <a:latin typeface="Arial" panose="020B0604020202020204" pitchFamily="34" charset="0"/>
                <a:cs typeface="Arial" panose="020B0604020202020204" pitchFamily="34" charset="0"/>
              </a:rPr>
              <a:t>Board is advised by Stakeholder Groups </a:t>
            </a:r>
            <a:endParaRPr lang="en-US" sz="2000" i="1" dirty="0">
              <a:solidFill>
                <a:schemeClr val="tx2"/>
              </a:solidFill>
              <a:latin typeface="Arial" panose="020B0604020202020204" pitchFamily="34" charset="0"/>
              <a:cs typeface="Arial" panose="020B0604020202020204" pitchFamily="34" charset="0"/>
            </a:endParaRPr>
          </a:p>
        </p:txBody>
      </p:sp>
      <p:sp>
        <p:nvSpPr>
          <p:cNvPr id="23" name="TextBox 22"/>
          <p:cNvSpPr txBox="1"/>
          <p:nvPr/>
        </p:nvSpPr>
        <p:spPr>
          <a:xfrm>
            <a:off x="228600" y="3024257"/>
            <a:ext cx="3352800" cy="707886"/>
          </a:xfrm>
          <a:prstGeom prst="rect">
            <a:avLst/>
          </a:prstGeom>
          <a:noFill/>
        </p:spPr>
        <p:txBody>
          <a:bodyPr wrap="square" rtlCol="0">
            <a:spAutoFit/>
          </a:bodyPr>
          <a:lstStyle/>
          <a:p>
            <a:pPr algn="ctr"/>
            <a:r>
              <a:rPr lang="en-US" sz="2000" i="1" dirty="0" smtClean="0">
                <a:solidFill>
                  <a:schemeClr val="tx2"/>
                </a:solidFill>
                <a:latin typeface="Arial" panose="020B0604020202020204" pitchFamily="34" charset="0"/>
                <a:cs typeface="Arial" panose="020B0604020202020204" pitchFamily="34" charset="0"/>
              </a:rPr>
              <a:t>TAC makes policy recommendations to Board</a:t>
            </a:r>
            <a:endParaRPr lang="en-US" sz="2000" i="1" dirty="0">
              <a:solidFill>
                <a:schemeClr val="tx2"/>
              </a:solidFill>
              <a:latin typeface="Arial" panose="020B0604020202020204" pitchFamily="34" charset="0"/>
              <a:cs typeface="Arial" panose="020B0604020202020204" pitchFamily="34" charset="0"/>
            </a:endParaRPr>
          </a:p>
        </p:txBody>
      </p:sp>
      <p:sp>
        <p:nvSpPr>
          <p:cNvPr id="24" name="TextBox 23"/>
          <p:cNvSpPr txBox="1"/>
          <p:nvPr/>
        </p:nvSpPr>
        <p:spPr>
          <a:xfrm>
            <a:off x="132556" y="5910181"/>
            <a:ext cx="8915400" cy="400110"/>
          </a:xfrm>
          <a:prstGeom prst="rect">
            <a:avLst/>
          </a:prstGeom>
          <a:noFill/>
        </p:spPr>
        <p:txBody>
          <a:bodyPr wrap="square" rtlCol="0">
            <a:spAutoFit/>
          </a:bodyPr>
          <a:lstStyle/>
          <a:p>
            <a:pPr algn="ctr"/>
            <a:r>
              <a:rPr lang="en-US" sz="2000" i="1" dirty="0" smtClean="0">
                <a:solidFill>
                  <a:schemeClr val="tx2"/>
                </a:solidFill>
                <a:latin typeface="Arial" panose="020B0604020202020204" pitchFamily="34" charset="0"/>
                <a:cs typeface="Arial" panose="020B0604020202020204" pitchFamily="34" charset="0"/>
              </a:rPr>
              <a:t>Subcommittees recommend changes to Market Rules and Operating Guides</a:t>
            </a:r>
            <a:endParaRPr lang="en-US" sz="2000" i="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406287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a:t>
            </a:r>
            <a:r>
              <a:rPr lang="en-US" dirty="0" smtClean="0"/>
              <a:t>2</a:t>
            </a:r>
            <a:endParaRPr lang="en-US" dirty="0"/>
          </a:p>
        </p:txBody>
      </p:sp>
      <p:sp>
        <p:nvSpPr>
          <p:cNvPr id="2" name="Subtitle 1"/>
          <p:cNvSpPr>
            <a:spLocks noGrp="1"/>
          </p:cNvSpPr>
          <p:nvPr>
            <p:ph type="subTitle" idx="1"/>
          </p:nvPr>
        </p:nvSpPr>
        <p:spPr/>
        <p:txBody>
          <a:bodyPr/>
          <a:lstStyle/>
          <a:p>
            <a:r>
              <a:rPr lang="en-US" dirty="0"/>
              <a:t>Introductions, Roles and Responsibilities</a:t>
            </a:r>
          </a:p>
        </p:txBody>
      </p:sp>
    </p:spTree>
    <p:extLst>
      <p:ext uri="{BB962C8B-B14F-4D97-AF65-F5344CB8AC3E}">
        <p14:creationId xmlns:p14="http://schemas.microsoft.com/office/powerpoint/2010/main" val="331181333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6" name="Rectangle 3"/>
          <p:cNvSpPr>
            <a:spLocks noGrp="1" noChangeArrowheads="1"/>
          </p:cNvSpPr>
          <p:nvPr>
            <p:ph idx="1"/>
          </p:nvPr>
        </p:nvSpPr>
        <p:spPr/>
        <p:txBody>
          <a:bodyPr/>
          <a:lstStyle/>
          <a:p>
            <a:r>
              <a:rPr lang="en-US" dirty="0" smtClean="0"/>
              <a:t>Topics in this lesson . . .</a:t>
            </a:r>
          </a:p>
          <a:p>
            <a:pPr lvl="1">
              <a:spcAft>
                <a:spcPts val="1200"/>
              </a:spcAft>
            </a:pPr>
            <a:r>
              <a:rPr lang="en-US" dirty="0" smtClean="0"/>
              <a:t>Two Basic Definitions</a:t>
            </a:r>
          </a:p>
          <a:p>
            <a:pPr lvl="1">
              <a:spcAft>
                <a:spcPts val="1200"/>
              </a:spcAft>
            </a:pPr>
            <a:r>
              <a:rPr lang="en-US" dirty="0" smtClean="0"/>
              <a:t>Market Relationships</a:t>
            </a:r>
          </a:p>
          <a:p>
            <a:pPr lvl="1">
              <a:spcAft>
                <a:spcPts val="1200"/>
              </a:spcAft>
            </a:pPr>
            <a:r>
              <a:rPr lang="en-US" dirty="0" smtClean="0"/>
              <a:t>Roles and Responsibilities</a:t>
            </a:r>
          </a:p>
          <a:p>
            <a:pPr lvl="2">
              <a:spcAft>
                <a:spcPts val="1200"/>
              </a:spcAft>
            </a:pPr>
            <a:r>
              <a:rPr lang="en-US" dirty="0" smtClean="0"/>
              <a:t>ERCOT</a:t>
            </a:r>
          </a:p>
          <a:p>
            <a:pPr lvl="2">
              <a:spcAft>
                <a:spcPts val="1200"/>
              </a:spcAft>
            </a:pPr>
            <a:r>
              <a:rPr lang="en-US" dirty="0" smtClean="0"/>
              <a:t>REPs</a:t>
            </a:r>
          </a:p>
          <a:p>
            <a:pPr lvl="2">
              <a:spcAft>
                <a:spcPts val="1200"/>
              </a:spcAft>
            </a:pPr>
            <a:r>
              <a:rPr lang="en-US" dirty="0" smtClean="0"/>
              <a:t>TDSPs</a:t>
            </a:r>
          </a:p>
          <a:p>
            <a:pPr lvl="2">
              <a:spcAft>
                <a:spcPts val="1200"/>
              </a:spcAft>
            </a:pPr>
            <a:r>
              <a:rPr lang="en-US" dirty="0" smtClean="0"/>
              <a:t>PUCT</a:t>
            </a:r>
          </a:p>
          <a:p>
            <a:pPr lvl="2"/>
            <a:endParaRPr lang="en-US" dirty="0" smtClean="0"/>
          </a:p>
        </p:txBody>
      </p:sp>
      <p:pic>
        <p:nvPicPr>
          <p:cNvPr id="5" name="Picture 38" descr="untitled"/>
          <p:cNvPicPr>
            <a:picLocks noChangeAspect="1" noChangeArrowheads="1"/>
          </p:cNvPicPr>
          <p:nvPr/>
        </p:nvPicPr>
        <p:blipFill>
          <a:blip r:embed="rId2" cstate="print"/>
          <a:srcRect/>
          <a:stretch>
            <a:fillRect/>
          </a:stretch>
        </p:blipFill>
        <p:spPr bwMode="auto">
          <a:xfrm>
            <a:off x="7264400" y="1404938"/>
            <a:ext cx="1525588" cy="1828800"/>
          </a:xfrm>
          <a:prstGeom prst="rect">
            <a:avLst/>
          </a:prstGeom>
          <a:noFill/>
          <a:ln w="9525">
            <a:noFill/>
            <a:miter lim="800000"/>
            <a:headEnd/>
            <a:tailEnd/>
          </a:ln>
        </p:spPr>
      </p:pic>
    </p:spTree>
    <p:extLst>
      <p:ext uri="{BB962C8B-B14F-4D97-AF65-F5344CB8AC3E}">
        <p14:creationId xmlns:p14="http://schemas.microsoft.com/office/powerpoint/2010/main" val="312644984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Two Basic Definitions</a:t>
            </a:r>
            <a:br>
              <a:rPr lang="en-US" dirty="0" smtClean="0"/>
            </a:br>
            <a:r>
              <a:rPr lang="en-US" dirty="0" smtClean="0"/>
              <a:t/>
            </a:r>
            <a:br>
              <a:rPr lang="en-US" dirty="0" smtClean="0"/>
            </a:br>
            <a:r>
              <a:rPr lang="en-US" dirty="0" smtClean="0"/>
              <a:t>Premise / ESI-ID</a:t>
            </a:r>
            <a:br>
              <a:rPr lang="en-US" dirty="0" smtClean="0"/>
            </a:br>
            <a:endParaRPr lang="en-US" dirty="0"/>
          </a:p>
        </p:txBody>
      </p:sp>
    </p:spTree>
    <p:extLst>
      <p:ext uri="{BB962C8B-B14F-4D97-AF65-F5344CB8AC3E}">
        <p14:creationId xmlns:p14="http://schemas.microsoft.com/office/powerpoint/2010/main" val="337602949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7346" name="Rectangle 2"/>
          <p:cNvSpPr>
            <a:spLocks noGrp="1" noChangeArrowheads="1"/>
          </p:cNvSpPr>
          <p:nvPr>
            <p:ph type="title"/>
          </p:nvPr>
        </p:nvSpPr>
        <p:spPr/>
        <p:txBody>
          <a:bodyPr/>
          <a:lstStyle/>
          <a:p>
            <a:pPr eaLnBrk="1" hangingPunct="1"/>
            <a:r>
              <a:rPr lang="en-US" dirty="0" smtClean="0"/>
              <a:t>Housekeeping</a:t>
            </a:r>
          </a:p>
        </p:txBody>
      </p:sp>
      <p:sp>
        <p:nvSpPr>
          <p:cNvPr id="57347" name="Rectangle 3"/>
          <p:cNvSpPr>
            <a:spLocks noGrp="1" noChangeArrowheads="1"/>
          </p:cNvSpPr>
          <p:nvPr>
            <p:ph idx="1"/>
          </p:nvPr>
        </p:nvSpPr>
        <p:spPr/>
        <p:txBody>
          <a:bodyPr/>
          <a:lstStyle/>
          <a:p>
            <a:pPr lvl="1" eaLnBrk="1" hangingPunct="1">
              <a:buFont typeface="Arial" charset="0"/>
              <a:buNone/>
            </a:pPr>
            <a:endParaRPr lang="en-US" dirty="0" smtClean="0">
              <a:latin typeface="Arial" charset="0"/>
              <a:cs typeface="Arial" charset="0"/>
            </a:endParaRPr>
          </a:p>
          <a:p>
            <a:pPr lvl="1" eaLnBrk="1" hangingPunct="1"/>
            <a:r>
              <a:rPr lang="en-US" dirty="0" smtClean="0">
                <a:latin typeface="Arial" charset="0"/>
                <a:cs typeface="Arial" charset="0"/>
              </a:rPr>
              <a:t>Restrooms</a:t>
            </a:r>
          </a:p>
          <a:p>
            <a:pPr lvl="1" eaLnBrk="1" hangingPunct="1"/>
            <a:r>
              <a:rPr lang="en-US" dirty="0" smtClean="0">
                <a:latin typeface="Arial" charset="0"/>
                <a:cs typeface="Arial" charset="0"/>
              </a:rPr>
              <a:t>Refreshments</a:t>
            </a:r>
          </a:p>
          <a:p>
            <a:pPr lvl="1" eaLnBrk="1" hangingPunct="1"/>
            <a:r>
              <a:rPr lang="en-US" dirty="0" smtClean="0">
                <a:latin typeface="Arial" charset="0"/>
                <a:cs typeface="Arial" charset="0"/>
              </a:rPr>
              <a:t>Attendance sheet  </a:t>
            </a:r>
          </a:p>
          <a:p>
            <a:pPr lvl="1" eaLnBrk="1" hangingPunct="1"/>
            <a:r>
              <a:rPr lang="en-US" dirty="0" smtClean="0">
                <a:latin typeface="Arial" charset="0"/>
                <a:cs typeface="Arial" charset="0"/>
              </a:rPr>
              <a:t>Questions</a:t>
            </a:r>
          </a:p>
          <a:p>
            <a:pPr lvl="1" eaLnBrk="1" hangingPunct="1"/>
            <a:r>
              <a:rPr lang="en-US" dirty="0" smtClean="0">
                <a:latin typeface="Arial" charset="0"/>
                <a:cs typeface="Arial" charset="0"/>
              </a:rPr>
              <a:t>Microphones</a:t>
            </a:r>
          </a:p>
        </p:txBody>
      </p:sp>
      <p:grpSp>
        <p:nvGrpSpPr>
          <p:cNvPr id="57348" name="Group 18"/>
          <p:cNvGrpSpPr>
            <a:grpSpLocks/>
          </p:cNvGrpSpPr>
          <p:nvPr/>
        </p:nvGrpSpPr>
        <p:grpSpPr bwMode="auto">
          <a:xfrm>
            <a:off x="4740275" y="1752600"/>
            <a:ext cx="4281488" cy="3848100"/>
            <a:chOff x="4739640" y="1752600"/>
            <a:chExt cx="4282440" cy="3848517"/>
          </a:xfrm>
        </p:grpSpPr>
        <p:grpSp>
          <p:nvGrpSpPr>
            <p:cNvPr id="57350" name="Group 16"/>
            <p:cNvGrpSpPr>
              <a:grpSpLocks/>
            </p:cNvGrpSpPr>
            <p:nvPr/>
          </p:nvGrpSpPr>
          <p:grpSpPr bwMode="auto">
            <a:xfrm>
              <a:off x="5532120" y="1752600"/>
              <a:ext cx="3063240" cy="2971800"/>
              <a:chOff x="5532120" y="1752600"/>
              <a:chExt cx="3063240" cy="2971800"/>
            </a:xfrm>
          </p:grpSpPr>
          <p:pic>
            <p:nvPicPr>
              <p:cNvPr id="57352" name="Picture 2" descr="C:\Documents and Settings\NaomiU\Local Settings\Temporary Internet Files\Content.IE5\ROVS61CJ\MCj04242040000[1].wmf"/>
              <p:cNvPicPr>
                <a:picLocks noChangeAspect="1" noChangeArrowheads="1"/>
              </p:cNvPicPr>
              <p:nvPr/>
            </p:nvPicPr>
            <p:blipFill>
              <a:blip r:embed="rId3" cstate="print"/>
              <a:srcRect/>
              <a:stretch>
                <a:fillRect/>
              </a:stretch>
            </p:blipFill>
            <p:spPr bwMode="auto">
              <a:xfrm rot="-894460">
                <a:off x="7045960" y="2285999"/>
                <a:ext cx="1184852" cy="1563052"/>
              </a:xfrm>
              <a:prstGeom prst="rect">
                <a:avLst/>
              </a:prstGeom>
              <a:noFill/>
              <a:ln w="9525">
                <a:noFill/>
                <a:miter lim="800000"/>
                <a:headEnd/>
                <a:tailEnd/>
              </a:ln>
            </p:spPr>
          </p:pic>
          <p:pic>
            <p:nvPicPr>
              <p:cNvPr id="57353" name="Picture 7" descr="C:\Documents and Settings\NaomiU\Local Settings\Temporary Internet Files\Content.IE5\TA2I1GXH\MCj04338320000[1].png"/>
              <p:cNvPicPr>
                <a:picLocks noChangeAspect="1" noChangeArrowheads="1"/>
              </p:cNvPicPr>
              <p:nvPr/>
            </p:nvPicPr>
            <p:blipFill>
              <a:blip r:embed="rId4" cstate="print"/>
              <a:srcRect/>
              <a:stretch>
                <a:fillRect/>
              </a:stretch>
            </p:blipFill>
            <p:spPr bwMode="auto">
              <a:xfrm>
                <a:off x="5654154" y="2148954"/>
                <a:ext cx="1828572" cy="1828572"/>
              </a:xfrm>
              <a:prstGeom prst="rect">
                <a:avLst/>
              </a:prstGeom>
              <a:noFill/>
              <a:ln w="9525">
                <a:noFill/>
                <a:miter lim="800000"/>
                <a:headEnd/>
                <a:tailEnd/>
              </a:ln>
            </p:spPr>
          </p:pic>
          <p:pic>
            <p:nvPicPr>
              <p:cNvPr id="57354" name="Picture 2" descr="C:\Documents and Settings\NaomiU\Local Settings\Temporary Internet Files\Content.IE5\YUS3FYV0\MCj04339230000[1].png"/>
              <p:cNvPicPr>
                <a:picLocks noChangeAspect="1" noChangeArrowheads="1"/>
              </p:cNvPicPr>
              <p:nvPr/>
            </p:nvPicPr>
            <p:blipFill>
              <a:blip r:embed="rId5" cstate="print"/>
              <a:srcRect/>
              <a:stretch>
                <a:fillRect/>
              </a:stretch>
            </p:blipFill>
            <p:spPr bwMode="auto">
              <a:xfrm>
                <a:off x="6324600" y="3139440"/>
                <a:ext cx="1371600" cy="1371600"/>
              </a:xfrm>
              <a:prstGeom prst="rect">
                <a:avLst/>
              </a:prstGeom>
              <a:noFill/>
              <a:ln w="9525">
                <a:noFill/>
                <a:miter lim="800000"/>
                <a:headEnd/>
                <a:tailEnd/>
              </a:ln>
            </p:spPr>
          </p:pic>
          <p:sp>
            <p:nvSpPr>
              <p:cNvPr id="14" name="&quot;No&quot; Symbol 13"/>
              <p:cNvSpPr/>
              <p:nvPr/>
            </p:nvSpPr>
            <p:spPr>
              <a:xfrm>
                <a:off x="5531979" y="1752600"/>
                <a:ext cx="3062968" cy="2972122"/>
              </a:xfrm>
              <a:prstGeom prst="noSmoking">
                <a:avLst>
                  <a:gd name="adj" fmla="val 48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grpSp>
        <p:sp>
          <p:nvSpPr>
            <p:cNvPr id="18" name="Rectangle 17"/>
            <p:cNvSpPr/>
            <p:nvPr/>
          </p:nvSpPr>
          <p:spPr>
            <a:xfrm>
              <a:off x="4739640" y="4770765"/>
              <a:ext cx="4282440" cy="830352"/>
            </a:xfrm>
            <a:prstGeom prst="rect">
              <a:avLst/>
            </a:prstGeom>
          </p:spPr>
          <p:txBody>
            <a:bodyPr>
              <a:spAutoFit/>
            </a:bodyPr>
            <a:lstStyle/>
            <a:p>
              <a:pPr lvl="1" algn="ctr" fontAlgn="auto">
                <a:spcBef>
                  <a:spcPts val="0"/>
                </a:spcBef>
                <a:spcAft>
                  <a:spcPts val="0"/>
                </a:spcAft>
                <a:defRPr/>
              </a:pPr>
              <a:r>
                <a:rPr lang="en-US" sz="2400" dirty="0">
                  <a:solidFill>
                    <a:schemeClr val="bg1">
                      <a:lumMod val="50000"/>
                    </a:schemeClr>
                  </a:solidFill>
                  <a:latin typeface="+mn-lt"/>
                  <a:cs typeface="Arial" charset="0"/>
                </a:rPr>
                <a:t>Please turn off cell phones &amp; other electronics</a:t>
              </a:r>
            </a:p>
          </p:txBody>
        </p:sp>
      </p:grpSp>
    </p:spTree>
    <p:extLst>
      <p:ext uri="{BB962C8B-B14F-4D97-AF65-F5344CB8AC3E}">
        <p14:creationId xmlns:p14="http://schemas.microsoft.com/office/powerpoint/2010/main" val="226150955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Two Basic Definitions</a:t>
            </a:r>
            <a:endParaRPr lang="en-US" dirty="0"/>
          </a:p>
        </p:txBody>
      </p:sp>
      <p:sp>
        <p:nvSpPr>
          <p:cNvPr id="5" name="Content Placeholder 4"/>
          <p:cNvSpPr>
            <a:spLocks noGrp="1"/>
          </p:cNvSpPr>
          <p:nvPr>
            <p:ph idx="1"/>
          </p:nvPr>
        </p:nvSpPr>
        <p:spPr/>
        <p:txBody>
          <a:bodyPr/>
          <a:lstStyle/>
          <a:p>
            <a:r>
              <a:rPr lang="en-US" dirty="0" smtClean="0"/>
              <a:t>Premise – </a:t>
            </a:r>
            <a:r>
              <a:rPr lang="en-US" b="0" dirty="0" smtClean="0"/>
              <a:t>A Service Delivery Point or combination of Service Delivery Points that is assigned a single identifier for ERCOT settlement and registration.</a:t>
            </a:r>
          </a:p>
          <a:p>
            <a:pPr lvl="1"/>
            <a:r>
              <a:rPr lang="en-US" dirty="0" smtClean="0"/>
              <a:t>Metered</a:t>
            </a:r>
          </a:p>
          <a:p>
            <a:pPr lvl="1"/>
            <a:r>
              <a:rPr lang="en-US" dirty="0" smtClean="0"/>
              <a:t>Unmetered, such as</a:t>
            </a:r>
          </a:p>
          <a:p>
            <a:pPr lvl="2"/>
            <a:r>
              <a:rPr lang="en-US" dirty="0" smtClean="0"/>
              <a:t>Street Lights</a:t>
            </a:r>
          </a:p>
          <a:p>
            <a:pPr lvl="2"/>
            <a:r>
              <a:rPr lang="en-US" dirty="0" smtClean="0"/>
              <a:t>Traffic Lights</a:t>
            </a:r>
          </a:p>
          <a:p>
            <a:pPr lvl="2"/>
            <a:r>
              <a:rPr lang="en-US" dirty="0" smtClean="0"/>
              <a:t>Billboards</a:t>
            </a: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05200" y="3429000"/>
            <a:ext cx="5229879" cy="2819400"/>
          </a:xfrm>
          <a:prstGeom prst="rect">
            <a:avLst/>
          </a:prstGeom>
        </p:spPr>
      </p:pic>
      <p:sp>
        <p:nvSpPr>
          <p:cNvPr id="3" name="Rectangle 2"/>
          <p:cNvSpPr/>
          <p:nvPr/>
        </p:nvSpPr>
        <p:spPr>
          <a:xfrm>
            <a:off x="6827520" y="5410200"/>
            <a:ext cx="1295400" cy="228600"/>
          </a:xfrm>
          <a:prstGeom prst="rect">
            <a:avLst/>
          </a:prstGeom>
          <a:solidFill>
            <a:schemeClr val="bg1">
              <a:lumMod val="95000"/>
            </a:schemeClr>
          </a:solidFill>
          <a:ln w="19050">
            <a:solidFill>
              <a:schemeClr val="tx1">
                <a:lumMod val="65000"/>
                <a:lumOff val="35000"/>
              </a:schemeClr>
            </a:solidFill>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black"/>
                </a:solidFill>
                <a:latin typeface="Nueva Std" pitchFamily="34" charset="0"/>
                <a:cs typeface="Narkisim" panose="020E0502050101010101" pitchFamily="34" charset="-79"/>
              </a:rPr>
              <a:t>Electrons R Us</a:t>
            </a:r>
            <a:endParaRPr lang="en-US" sz="1600" dirty="0">
              <a:solidFill>
                <a:prstClr val="black"/>
              </a:solidFill>
              <a:latin typeface="Nueva Std" pitchFamily="34" charset="0"/>
              <a:cs typeface="Narkisim" panose="020E0502050101010101" pitchFamily="34" charset="-79"/>
            </a:endParaRPr>
          </a:p>
        </p:txBody>
      </p:sp>
    </p:spTree>
    <p:extLst>
      <p:ext uri="{BB962C8B-B14F-4D97-AF65-F5344CB8AC3E}">
        <p14:creationId xmlns:p14="http://schemas.microsoft.com/office/powerpoint/2010/main" val="43879867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Two Basic Definitions</a:t>
            </a:r>
            <a:endParaRPr lang="en-US" dirty="0"/>
          </a:p>
        </p:txBody>
      </p:sp>
      <p:sp>
        <p:nvSpPr>
          <p:cNvPr id="2" name="Content Placeholder 1"/>
          <p:cNvSpPr>
            <a:spLocks noGrp="1"/>
          </p:cNvSpPr>
          <p:nvPr>
            <p:ph idx="1"/>
          </p:nvPr>
        </p:nvSpPr>
        <p:spPr/>
        <p:txBody>
          <a:bodyPr/>
          <a:lstStyle/>
          <a:p>
            <a:r>
              <a:rPr lang="en-US" dirty="0" smtClean="0"/>
              <a:t>ESI ID – Electric Service Identifier</a:t>
            </a:r>
          </a:p>
          <a:p>
            <a:pPr lvl="1"/>
            <a:r>
              <a:rPr lang="en-US" dirty="0" smtClean="0"/>
              <a:t>The unique identifier assigned to each Premise</a:t>
            </a:r>
          </a:p>
          <a:p>
            <a:pPr lvl="1"/>
            <a:r>
              <a:rPr lang="en-US" dirty="0" smtClean="0"/>
              <a:t>Used for all retail transactions in ERCOT</a:t>
            </a:r>
          </a:p>
          <a:p>
            <a:pPr lvl="2"/>
            <a:r>
              <a:rPr lang="en-US" dirty="0" smtClean="0"/>
              <a:t>Enrolling Customers</a:t>
            </a:r>
          </a:p>
          <a:p>
            <a:pPr lvl="2"/>
            <a:r>
              <a:rPr lang="en-US" dirty="0" smtClean="0"/>
              <a:t>Switching retail providers</a:t>
            </a:r>
          </a:p>
          <a:p>
            <a:pPr lvl="2"/>
            <a:r>
              <a:rPr lang="en-US" dirty="0" smtClean="0"/>
              <a:t>Load metering</a:t>
            </a:r>
          </a:p>
          <a:p>
            <a:endParaRPr lang="en-US" dirty="0"/>
          </a:p>
        </p:txBody>
      </p:sp>
      <p:grpSp>
        <p:nvGrpSpPr>
          <p:cNvPr id="6" name="Group 5"/>
          <p:cNvGrpSpPr/>
          <p:nvPr/>
        </p:nvGrpSpPr>
        <p:grpSpPr>
          <a:xfrm>
            <a:off x="3429000" y="3048001"/>
            <a:ext cx="5445095" cy="3276599"/>
            <a:chOff x="4255857" y="3200400"/>
            <a:chExt cx="4811944" cy="2895599"/>
          </a:xfrm>
        </p:grpSpPr>
        <p:sp>
          <p:nvSpPr>
            <p:cNvPr id="5" name="Rectangle 4"/>
            <p:cNvSpPr/>
            <p:nvPr/>
          </p:nvSpPr>
          <p:spPr>
            <a:xfrm>
              <a:off x="4255857" y="5480934"/>
              <a:ext cx="4811944" cy="615065"/>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5400629" y="3200400"/>
              <a:ext cx="2711772" cy="660921"/>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Retail Electric Provider (REP)</a:t>
              </a:r>
              <a:endParaRPr lang="en-US" dirty="0">
                <a:solidFill>
                  <a:prstClr val="white"/>
                </a:solidFill>
              </a:endParaRPr>
            </a:p>
          </p:txBody>
        </p:sp>
        <p:pic>
          <p:nvPicPr>
            <p:cNvPr id="18" name="Picture 45" descr="house.png"/>
            <p:cNvPicPr>
              <a:picLocks noChangeAspect="1"/>
            </p:cNvPicPr>
            <p:nvPr/>
          </p:nvPicPr>
          <p:blipFill>
            <a:blip r:embed="rId2" cstate="print"/>
            <a:srcRect/>
            <a:stretch>
              <a:fillRect/>
            </a:stretch>
          </p:blipFill>
          <p:spPr bwMode="auto">
            <a:xfrm>
              <a:off x="4729161" y="5334000"/>
              <a:ext cx="904875" cy="750888"/>
            </a:xfrm>
            <a:prstGeom prst="rect">
              <a:avLst/>
            </a:prstGeom>
            <a:ln>
              <a:noFill/>
            </a:ln>
            <a:effectLst>
              <a:outerShdw blurRad="38100" dist="50800" dir="12600000" algn="tr" rotWithShape="0">
                <a:prstClr val="black">
                  <a:alpha val="40000"/>
                </a:prstClr>
              </a:outerShdw>
            </a:effectLst>
          </p:spPr>
        </p:pic>
        <p:pic>
          <p:nvPicPr>
            <p:cNvPr id="19" name="Picture 45" descr="house.png"/>
            <p:cNvPicPr>
              <a:picLocks noChangeAspect="1"/>
            </p:cNvPicPr>
            <p:nvPr/>
          </p:nvPicPr>
          <p:blipFill>
            <a:blip r:embed="rId2" cstate="print"/>
            <a:srcRect/>
            <a:stretch>
              <a:fillRect/>
            </a:stretch>
          </p:blipFill>
          <p:spPr bwMode="auto">
            <a:xfrm>
              <a:off x="6304076" y="5334000"/>
              <a:ext cx="904875" cy="750888"/>
            </a:xfrm>
            <a:prstGeom prst="rect">
              <a:avLst/>
            </a:prstGeom>
            <a:ln>
              <a:noFill/>
            </a:ln>
            <a:effectLst>
              <a:outerShdw blurRad="50800" dist="50800" dir="13200000" algn="tl" rotWithShape="0">
                <a:srgbClr val="333333">
                  <a:alpha val="65000"/>
                </a:srgbClr>
              </a:outerShdw>
            </a:effectLst>
          </p:spPr>
        </p:pic>
        <p:sp>
          <p:nvSpPr>
            <p:cNvPr id="3" name="Up Arrow 2"/>
            <p:cNvSpPr/>
            <p:nvPr/>
          </p:nvSpPr>
          <p:spPr>
            <a:xfrm>
              <a:off x="5171140" y="3886201"/>
              <a:ext cx="708325" cy="1435552"/>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Up Arrow 3"/>
            <p:cNvSpPr/>
            <p:nvPr/>
          </p:nvSpPr>
          <p:spPr>
            <a:xfrm>
              <a:off x="6629400" y="3886200"/>
              <a:ext cx="228600" cy="14355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Up Arrow 2"/>
            <p:cNvSpPr/>
            <p:nvPr/>
          </p:nvSpPr>
          <p:spPr>
            <a:xfrm flipH="1">
              <a:off x="7619999" y="3886201"/>
              <a:ext cx="708325" cy="1435552"/>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0" name="Picture 45" descr="house.png"/>
            <p:cNvPicPr>
              <a:picLocks noChangeAspect="1"/>
            </p:cNvPicPr>
            <p:nvPr/>
          </p:nvPicPr>
          <p:blipFill>
            <a:blip r:embed="rId2" cstate="print"/>
            <a:srcRect/>
            <a:stretch>
              <a:fillRect/>
            </a:stretch>
          </p:blipFill>
          <p:spPr bwMode="auto">
            <a:xfrm>
              <a:off x="7825012" y="5334000"/>
              <a:ext cx="904875" cy="750888"/>
            </a:xfrm>
            <a:prstGeom prst="rect">
              <a:avLst/>
            </a:prstGeom>
            <a:ln>
              <a:noFill/>
            </a:ln>
            <a:effectLst>
              <a:outerShdw blurRad="50800" dist="50800" dir="13200000" algn="tl" rotWithShape="0">
                <a:srgbClr val="333333">
                  <a:alpha val="65000"/>
                </a:srgbClr>
              </a:outerShdw>
            </a:effectLst>
          </p:spPr>
        </p:pic>
      </p:grpSp>
    </p:spTree>
    <p:extLst>
      <p:ext uri="{BB962C8B-B14F-4D97-AF65-F5344CB8AC3E}">
        <p14:creationId xmlns:p14="http://schemas.microsoft.com/office/powerpoint/2010/main" val="236662343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Market Relationships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9074983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r>
              <a:rPr lang="en-US" dirty="0" smtClean="0"/>
              <a:t>Market Participants</a:t>
            </a:r>
          </a:p>
        </p:txBody>
      </p:sp>
      <p:sp>
        <p:nvSpPr>
          <p:cNvPr id="78850" name="Rectangle 3"/>
          <p:cNvSpPr>
            <a:spLocks noGrp="1" noChangeArrowheads="1"/>
          </p:cNvSpPr>
          <p:nvPr>
            <p:ph idx="1"/>
          </p:nvPr>
        </p:nvSpPr>
        <p:spPr/>
        <p:txBody>
          <a:bodyPr/>
          <a:lstStyle/>
          <a:p>
            <a:pPr lvl="1">
              <a:buFont typeface="Arial" charset="0"/>
              <a:buNone/>
            </a:pPr>
            <a:r>
              <a:rPr lang="en-US" b="1" dirty="0" smtClean="0">
                <a:latin typeface="Arial" charset="0"/>
                <a:cs typeface="Arial" charset="0"/>
              </a:rPr>
              <a:t>Who are the ERCOT Players?</a:t>
            </a:r>
          </a:p>
        </p:txBody>
      </p:sp>
      <p:sp>
        <p:nvSpPr>
          <p:cNvPr id="21" name="Rectangle 20"/>
          <p:cNvSpPr/>
          <p:nvPr/>
        </p:nvSpPr>
        <p:spPr>
          <a:xfrm>
            <a:off x="2871055" y="5587872"/>
            <a:ext cx="5596590" cy="4616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p:nvSpPr>
        <p:spPr>
          <a:xfrm>
            <a:off x="2833315" y="4343401"/>
            <a:ext cx="5596590" cy="685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a:off x="2784944" y="3272135"/>
            <a:ext cx="5596590" cy="4616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Rectangle 23"/>
          <p:cNvSpPr/>
          <p:nvPr/>
        </p:nvSpPr>
        <p:spPr>
          <a:xfrm>
            <a:off x="2785410" y="2142918"/>
            <a:ext cx="5596590" cy="4616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p:cNvGrpSpPr/>
          <p:nvPr/>
        </p:nvGrpSpPr>
        <p:grpSpPr>
          <a:xfrm>
            <a:off x="1523365" y="1960011"/>
            <a:ext cx="1417955" cy="859390"/>
            <a:chOff x="929005" y="1836299"/>
            <a:chExt cx="1524635" cy="924046"/>
          </a:xfrm>
        </p:grpSpPr>
        <p:pic>
          <p:nvPicPr>
            <p:cNvPr id="26" name="Picture 2" descr="C:\Documents and Settings\NaomiU\Desktop\footprint.png"/>
            <p:cNvPicPr>
              <a:picLocks noChangeAspect="1" noChangeArrowheads="1"/>
            </p:cNvPicPr>
            <p:nvPr/>
          </p:nvPicPr>
          <p:blipFill>
            <a:blip r:embed="rId3" cstate="print"/>
            <a:srcRect/>
            <a:stretch>
              <a:fillRect/>
            </a:stretch>
          </p:blipFill>
          <p:spPr bwMode="auto">
            <a:xfrm>
              <a:off x="929005" y="1836299"/>
              <a:ext cx="1524635" cy="924046"/>
            </a:xfrm>
            <a:prstGeom prst="rect">
              <a:avLst/>
            </a:prstGeom>
            <a:noFill/>
          </p:spPr>
        </p:pic>
        <p:sp>
          <p:nvSpPr>
            <p:cNvPr id="27" name="TextBox 26"/>
            <p:cNvSpPr txBox="1"/>
            <p:nvPr/>
          </p:nvSpPr>
          <p:spPr>
            <a:xfrm>
              <a:off x="1097280" y="2026920"/>
              <a:ext cx="1188720" cy="562584"/>
            </a:xfrm>
            <a:prstGeom prst="rect">
              <a:avLst/>
            </a:prstGeom>
            <a:noFill/>
          </p:spPr>
          <p:txBody>
            <a:bodyPr wrap="square" rtlCol="0">
              <a:spAutoFit/>
            </a:bodyPr>
            <a:lstStyle/>
            <a:p>
              <a:pPr algn="ctr"/>
              <a:r>
                <a:rPr lang="en-US" sz="2800" b="1" dirty="0" smtClean="0">
                  <a:solidFill>
                    <a:prstClr val="black"/>
                  </a:solidFill>
                  <a:latin typeface="Arial" panose="020B0604020202020204" pitchFamily="34" charset="0"/>
                  <a:cs typeface="Arial" panose="020B0604020202020204" pitchFamily="34" charset="0"/>
                </a:rPr>
                <a:t>QSE</a:t>
              </a:r>
              <a:endParaRPr lang="en-US" sz="2800" b="1" dirty="0">
                <a:solidFill>
                  <a:prstClr val="black"/>
                </a:solidFill>
                <a:latin typeface="Arial" panose="020B0604020202020204" pitchFamily="34" charset="0"/>
                <a:cs typeface="Arial" panose="020B0604020202020204" pitchFamily="34" charset="0"/>
              </a:endParaRPr>
            </a:p>
          </p:txBody>
        </p:sp>
      </p:grpSp>
      <p:grpSp>
        <p:nvGrpSpPr>
          <p:cNvPr id="28" name="Group 27"/>
          <p:cNvGrpSpPr/>
          <p:nvPr/>
        </p:nvGrpSpPr>
        <p:grpSpPr>
          <a:xfrm>
            <a:off x="1523365" y="3103010"/>
            <a:ext cx="1417955" cy="859390"/>
            <a:chOff x="929005" y="1836299"/>
            <a:chExt cx="1524635" cy="924046"/>
          </a:xfrm>
        </p:grpSpPr>
        <p:pic>
          <p:nvPicPr>
            <p:cNvPr id="29" name="Picture 2" descr="C:\Documents and Settings\NaomiU\Desktop\footprint.png"/>
            <p:cNvPicPr>
              <a:picLocks noChangeAspect="1" noChangeArrowheads="1"/>
            </p:cNvPicPr>
            <p:nvPr/>
          </p:nvPicPr>
          <p:blipFill>
            <a:blip r:embed="rId3" cstate="print"/>
            <a:srcRect/>
            <a:stretch>
              <a:fillRect/>
            </a:stretch>
          </p:blipFill>
          <p:spPr bwMode="auto">
            <a:xfrm>
              <a:off x="929005" y="1836299"/>
              <a:ext cx="1524635" cy="924046"/>
            </a:xfrm>
            <a:prstGeom prst="rect">
              <a:avLst/>
            </a:prstGeom>
            <a:noFill/>
          </p:spPr>
        </p:pic>
        <p:sp>
          <p:nvSpPr>
            <p:cNvPr id="30" name="TextBox 29"/>
            <p:cNvSpPr txBox="1"/>
            <p:nvPr/>
          </p:nvSpPr>
          <p:spPr>
            <a:xfrm>
              <a:off x="1097280" y="2026920"/>
              <a:ext cx="1188720" cy="562584"/>
            </a:xfrm>
            <a:prstGeom prst="rect">
              <a:avLst/>
            </a:prstGeom>
            <a:noFill/>
          </p:spPr>
          <p:txBody>
            <a:bodyPr wrap="square" rtlCol="0">
              <a:spAutoFit/>
            </a:bodyPr>
            <a:lstStyle/>
            <a:p>
              <a:pPr algn="ctr"/>
              <a:r>
                <a:rPr lang="en-US" sz="2800" b="1" dirty="0" smtClean="0">
                  <a:solidFill>
                    <a:prstClr val="black"/>
                  </a:solidFill>
                  <a:latin typeface="Arial" panose="020B0604020202020204" pitchFamily="34" charset="0"/>
                  <a:cs typeface="Arial" panose="020B0604020202020204" pitchFamily="34" charset="0"/>
                </a:rPr>
                <a:t>LSE</a:t>
              </a:r>
              <a:endParaRPr lang="en-US" sz="2800" b="1" dirty="0">
                <a:solidFill>
                  <a:prstClr val="black"/>
                </a:solidFill>
                <a:latin typeface="Arial" panose="020B0604020202020204" pitchFamily="34" charset="0"/>
                <a:cs typeface="Arial" panose="020B0604020202020204" pitchFamily="34" charset="0"/>
              </a:endParaRPr>
            </a:p>
          </p:txBody>
        </p:sp>
      </p:grpSp>
      <p:grpSp>
        <p:nvGrpSpPr>
          <p:cNvPr id="31" name="Group 30"/>
          <p:cNvGrpSpPr/>
          <p:nvPr/>
        </p:nvGrpSpPr>
        <p:grpSpPr>
          <a:xfrm>
            <a:off x="1523365" y="4246010"/>
            <a:ext cx="1417955" cy="859390"/>
            <a:chOff x="929005" y="1836299"/>
            <a:chExt cx="1524635" cy="924046"/>
          </a:xfrm>
        </p:grpSpPr>
        <p:pic>
          <p:nvPicPr>
            <p:cNvPr id="32" name="Picture 2" descr="C:\Documents and Settings\NaomiU\Desktop\footprint.png"/>
            <p:cNvPicPr>
              <a:picLocks noChangeAspect="1" noChangeArrowheads="1"/>
            </p:cNvPicPr>
            <p:nvPr/>
          </p:nvPicPr>
          <p:blipFill>
            <a:blip r:embed="rId3" cstate="print"/>
            <a:srcRect/>
            <a:stretch>
              <a:fillRect/>
            </a:stretch>
          </p:blipFill>
          <p:spPr bwMode="auto">
            <a:xfrm>
              <a:off x="929005" y="1836299"/>
              <a:ext cx="1524635" cy="924046"/>
            </a:xfrm>
            <a:prstGeom prst="rect">
              <a:avLst/>
            </a:prstGeom>
            <a:noFill/>
          </p:spPr>
        </p:pic>
        <p:sp>
          <p:nvSpPr>
            <p:cNvPr id="33" name="TextBox 32"/>
            <p:cNvSpPr txBox="1"/>
            <p:nvPr/>
          </p:nvSpPr>
          <p:spPr>
            <a:xfrm>
              <a:off x="929005" y="2026920"/>
              <a:ext cx="1524635" cy="562584"/>
            </a:xfrm>
            <a:prstGeom prst="rect">
              <a:avLst/>
            </a:prstGeom>
            <a:noFill/>
          </p:spPr>
          <p:txBody>
            <a:bodyPr wrap="square" rtlCol="0">
              <a:spAutoFit/>
            </a:bodyPr>
            <a:lstStyle/>
            <a:p>
              <a:pPr algn="ctr"/>
              <a:r>
                <a:rPr lang="en-US" sz="2800" b="1" dirty="0" smtClean="0">
                  <a:solidFill>
                    <a:prstClr val="black"/>
                  </a:solidFill>
                  <a:latin typeface="Arial" panose="020B0604020202020204" pitchFamily="34" charset="0"/>
                  <a:cs typeface="Arial" panose="020B0604020202020204" pitchFamily="34" charset="0"/>
                </a:rPr>
                <a:t>TDSP</a:t>
              </a:r>
              <a:endParaRPr lang="en-US" sz="2800" b="1" dirty="0">
                <a:solidFill>
                  <a:prstClr val="black"/>
                </a:solidFill>
                <a:latin typeface="Arial" panose="020B0604020202020204" pitchFamily="34" charset="0"/>
                <a:cs typeface="Arial" panose="020B0604020202020204" pitchFamily="34" charset="0"/>
              </a:endParaRPr>
            </a:p>
          </p:txBody>
        </p:sp>
      </p:grpSp>
      <p:grpSp>
        <p:nvGrpSpPr>
          <p:cNvPr id="37" name="Group 36"/>
          <p:cNvGrpSpPr/>
          <p:nvPr/>
        </p:nvGrpSpPr>
        <p:grpSpPr>
          <a:xfrm>
            <a:off x="1523365" y="5389011"/>
            <a:ext cx="1417955" cy="859389"/>
            <a:chOff x="929005" y="1836299"/>
            <a:chExt cx="1524635" cy="924046"/>
          </a:xfrm>
        </p:grpSpPr>
        <p:pic>
          <p:nvPicPr>
            <p:cNvPr id="38" name="Picture 2" descr="C:\Documents and Settings\NaomiU\Desktop\footprint.png"/>
            <p:cNvPicPr>
              <a:picLocks noChangeAspect="1" noChangeArrowheads="1"/>
            </p:cNvPicPr>
            <p:nvPr/>
          </p:nvPicPr>
          <p:blipFill>
            <a:blip r:embed="rId3" cstate="print"/>
            <a:srcRect/>
            <a:stretch>
              <a:fillRect/>
            </a:stretch>
          </p:blipFill>
          <p:spPr bwMode="auto">
            <a:xfrm>
              <a:off x="929005" y="1836299"/>
              <a:ext cx="1524635" cy="924046"/>
            </a:xfrm>
            <a:prstGeom prst="rect">
              <a:avLst/>
            </a:prstGeom>
            <a:noFill/>
          </p:spPr>
        </p:pic>
        <p:sp>
          <p:nvSpPr>
            <p:cNvPr id="39" name="TextBox 38"/>
            <p:cNvSpPr txBox="1"/>
            <p:nvPr/>
          </p:nvSpPr>
          <p:spPr>
            <a:xfrm>
              <a:off x="929006" y="1927178"/>
              <a:ext cx="1524634" cy="761145"/>
            </a:xfrm>
            <a:prstGeom prst="rect">
              <a:avLst/>
            </a:prstGeom>
            <a:noFill/>
          </p:spPr>
          <p:txBody>
            <a:bodyPr wrap="square" rtlCol="0">
              <a:spAutoFit/>
            </a:bodyPr>
            <a:lstStyle/>
            <a:p>
              <a:pPr algn="ctr"/>
              <a:r>
                <a:rPr lang="en-US" sz="2000" b="1" dirty="0" smtClean="0">
                  <a:solidFill>
                    <a:prstClr val="black"/>
                  </a:solidFill>
                  <a:latin typeface="Arial" panose="020B0604020202020204" pitchFamily="34" charset="0"/>
                  <a:cs typeface="Arial" panose="020B0604020202020204" pitchFamily="34" charset="0"/>
                </a:rPr>
                <a:t>Resource</a:t>
              </a:r>
            </a:p>
            <a:p>
              <a:pPr algn="ctr"/>
              <a:r>
                <a:rPr lang="en-US" sz="2000" b="1" dirty="0" smtClean="0">
                  <a:solidFill>
                    <a:prstClr val="black"/>
                  </a:solidFill>
                  <a:latin typeface="Arial" panose="020B0604020202020204" pitchFamily="34" charset="0"/>
                  <a:cs typeface="Arial" panose="020B0604020202020204" pitchFamily="34" charset="0"/>
                </a:rPr>
                <a:t>Entity</a:t>
              </a:r>
              <a:endParaRPr lang="en-US" sz="2000" b="1" dirty="0">
                <a:solidFill>
                  <a:prstClr val="black"/>
                </a:solidFill>
                <a:latin typeface="Arial" panose="020B0604020202020204" pitchFamily="34" charset="0"/>
                <a:cs typeface="Arial" panose="020B0604020202020204" pitchFamily="34" charset="0"/>
              </a:endParaRPr>
            </a:p>
          </p:txBody>
        </p:sp>
      </p:grpSp>
      <p:sp>
        <p:nvSpPr>
          <p:cNvPr id="40" name="Rectangle 39"/>
          <p:cNvSpPr/>
          <p:nvPr/>
        </p:nvSpPr>
        <p:spPr>
          <a:xfrm>
            <a:off x="2819400" y="2142918"/>
            <a:ext cx="6324600" cy="461665"/>
          </a:xfrm>
          <a:prstGeom prst="rect">
            <a:avLst/>
          </a:prstGeom>
        </p:spPr>
        <p:txBody>
          <a:bodyPr wrap="square">
            <a:spAutoFit/>
          </a:bodyPr>
          <a:lstStyle/>
          <a:p>
            <a:pPr lvl="1"/>
            <a:r>
              <a:rPr lang="en-US" sz="2400" b="1" dirty="0" smtClean="0">
                <a:solidFill>
                  <a:prstClr val="black"/>
                </a:solidFill>
                <a:latin typeface="Arial" panose="020B0604020202020204" pitchFamily="34" charset="0"/>
                <a:cs typeface="Arial" panose="020B0604020202020204" pitchFamily="34" charset="0"/>
              </a:rPr>
              <a:t>Qualified Scheduling Entities</a:t>
            </a:r>
          </a:p>
        </p:txBody>
      </p:sp>
      <p:sp>
        <p:nvSpPr>
          <p:cNvPr id="41" name="Rectangle 40"/>
          <p:cNvSpPr/>
          <p:nvPr/>
        </p:nvSpPr>
        <p:spPr>
          <a:xfrm>
            <a:off x="2819400" y="3285917"/>
            <a:ext cx="6324600" cy="461665"/>
          </a:xfrm>
          <a:prstGeom prst="rect">
            <a:avLst/>
          </a:prstGeom>
        </p:spPr>
        <p:txBody>
          <a:bodyPr wrap="square">
            <a:spAutoFit/>
          </a:bodyPr>
          <a:lstStyle/>
          <a:p>
            <a:pPr lvl="1"/>
            <a:r>
              <a:rPr lang="en-US" sz="2400" b="1" dirty="0" smtClean="0">
                <a:solidFill>
                  <a:prstClr val="black"/>
                </a:solidFill>
                <a:latin typeface="Arial" panose="020B0604020202020204" pitchFamily="34" charset="0"/>
                <a:cs typeface="Arial" panose="020B0604020202020204" pitchFamily="34" charset="0"/>
              </a:rPr>
              <a:t>Load Serving Entities</a:t>
            </a:r>
          </a:p>
        </p:txBody>
      </p:sp>
      <p:sp>
        <p:nvSpPr>
          <p:cNvPr id="42" name="Rectangle 41"/>
          <p:cNvSpPr/>
          <p:nvPr/>
        </p:nvSpPr>
        <p:spPr>
          <a:xfrm>
            <a:off x="2804160" y="4260206"/>
            <a:ext cx="6324600" cy="830997"/>
          </a:xfrm>
          <a:prstGeom prst="rect">
            <a:avLst/>
          </a:prstGeom>
        </p:spPr>
        <p:txBody>
          <a:bodyPr wrap="square">
            <a:spAutoFit/>
          </a:bodyPr>
          <a:lstStyle/>
          <a:p>
            <a:pPr lvl="1"/>
            <a:r>
              <a:rPr lang="en-US" sz="2400" b="1" dirty="0" smtClean="0">
                <a:solidFill>
                  <a:prstClr val="black"/>
                </a:solidFill>
                <a:latin typeface="Arial" panose="020B0604020202020204" pitchFamily="34" charset="0"/>
                <a:cs typeface="Arial" panose="020B0604020202020204" pitchFamily="34" charset="0"/>
              </a:rPr>
              <a:t>Transmission and/or Distribution Service Providers</a:t>
            </a:r>
          </a:p>
        </p:txBody>
      </p:sp>
      <p:sp>
        <p:nvSpPr>
          <p:cNvPr id="44" name="Rectangle 43"/>
          <p:cNvSpPr/>
          <p:nvPr/>
        </p:nvSpPr>
        <p:spPr>
          <a:xfrm>
            <a:off x="2804160" y="5571919"/>
            <a:ext cx="6324600" cy="461665"/>
          </a:xfrm>
          <a:prstGeom prst="rect">
            <a:avLst/>
          </a:prstGeom>
        </p:spPr>
        <p:txBody>
          <a:bodyPr wrap="square">
            <a:spAutoFit/>
          </a:bodyPr>
          <a:lstStyle/>
          <a:p>
            <a:pPr lvl="1"/>
            <a:r>
              <a:rPr lang="en-US" sz="2400" b="1" dirty="0" smtClean="0">
                <a:solidFill>
                  <a:prstClr val="black"/>
                </a:solidFill>
                <a:latin typeface="Arial" panose="020B0604020202020204" pitchFamily="34" charset="0"/>
                <a:cs typeface="Arial" panose="020B0604020202020204" pitchFamily="34" charset="0"/>
              </a:rPr>
              <a:t>Resource Entities</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5349973"/>
            <a:ext cx="1236830" cy="1065247"/>
          </a:xfrm>
          <a:prstGeom prst="rect">
            <a:avLst/>
          </a:prstGeom>
        </p:spPr>
      </p:pic>
    </p:spTree>
    <p:extLst>
      <p:ext uri="{BB962C8B-B14F-4D97-AF65-F5344CB8AC3E}">
        <p14:creationId xmlns:p14="http://schemas.microsoft.com/office/powerpoint/2010/main" val="95330876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Market Relationships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861" y="1143000"/>
            <a:ext cx="8128616" cy="5559552"/>
          </a:xfrm>
          <a:prstGeom prst="rect">
            <a:avLst/>
          </a:prstGeom>
        </p:spPr>
      </p:pic>
    </p:spTree>
    <p:extLst>
      <p:ext uri="{BB962C8B-B14F-4D97-AF65-F5344CB8AC3E}">
        <p14:creationId xmlns:p14="http://schemas.microsoft.com/office/powerpoint/2010/main" val="393566883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Relationships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861" y="1142999"/>
            <a:ext cx="8124767" cy="5556919"/>
          </a:xfrm>
          <a:prstGeom prst="rect">
            <a:avLst/>
          </a:prstGeom>
        </p:spPr>
      </p:pic>
    </p:spTree>
    <p:extLst>
      <p:ext uri="{BB962C8B-B14F-4D97-AF65-F5344CB8AC3E}">
        <p14:creationId xmlns:p14="http://schemas.microsoft.com/office/powerpoint/2010/main" val="213557959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Relationships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862" y="1143000"/>
            <a:ext cx="8124765" cy="5556918"/>
          </a:xfrm>
          <a:prstGeom prst="rect">
            <a:avLst/>
          </a:prstGeom>
        </p:spPr>
      </p:pic>
    </p:spTree>
    <p:extLst>
      <p:ext uri="{BB962C8B-B14F-4D97-AF65-F5344CB8AC3E}">
        <p14:creationId xmlns:p14="http://schemas.microsoft.com/office/powerpoint/2010/main" val="249891468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Relationships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700" y="1140722"/>
            <a:ext cx="8130688" cy="5560969"/>
          </a:xfrm>
          <a:prstGeom prst="rect">
            <a:avLst/>
          </a:prstGeom>
        </p:spPr>
      </p:pic>
    </p:spTree>
    <p:extLst>
      <p:ext uri="{BB962C8B-B14F-4D97-AF65-F5344CB8AC3E}">
        <p14:creationId xmlns:p14="http://schemas.microsoft.com/office/powerpoint/2010/main" val="71984856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700" y="1140722"/>
            <a:ext cx="8130688" cy="5560969"/>
          </a:xfrm>
          <a:prstGeom prst="rect">
            <a:avLst/>
          </a:prstGeom>
        </p:spPr>
      </p:pic>
      <p:sp>
        <p:nvSpPr>
          <p:cNvPr id="2" name="Title 1"/>
          <p:cNvSpPr>
            <a:spLocks noGrp="1"/>
          </p:cNvSpPr>
          <p:nvPr>
            <p:ph type="title"/>
          </p:nvPr>
        </p:nvSpPr>
        <p:spPr/>
        <p:txBody>
          <a:bodyPr/>
          <a:lstStyle/>
          <a:p>
            <a:r>
              <a:rPr lang="en-US" dirty="0" smtClean="0"/>
              <a:t>Market Relationships</a:t>
            </a:r>
            <a:endParaRPr lang="en-US" dirty="0"/>
          </a:p>
        </p:txBody>
      </p:sp>
      <p:sp>
        <p:nvSpPr>
          <p:cNvPr id="4" name="AutoShape 7"/>
          <p:cNvSpPr>
            <a:spLocks noChangeArrowheads="1"/>
          </p:cNvSpPr>
          <p:nvPr/>
        </p:nvSpPr>
        <p:spPr bwMode="auto">
          <a:xfrm>
            <a:off x="3273552" y="2023241"/>
            <a:ext cx="4953000" cy="1328738"/>
          </a:xfrm>
          <a:prstGeom prst="roundRect">
            <a:avLst>
              <a:gd name="adj" fmla="val 16667"/>
            </a:avLst>
          </a:prstGeom>
          <a:gradFill rotWithShape="1">
            <a:gsLst>
              <a:gs pos="0">
                <a:srgbClr val="DDDDDD"/>
              </a:gs>
              <a:gs pos="100000">
                <a:srgbClr val="B2B2B2"/>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anchor="ctr">
            <a:spAutoFit/>
          </a:bodyPr>
          <a:lstStyle/>
          <a:p>
            <a:pPr>
              <a:defRPr/>
            </a:pPr>
            <a:r>
              <a:rPr lang="en-US" sz="2400" b="1" dirty="0">
                <a:solidFill>
                  <a:prstClr val="black"/>
                </a:solidFill>
                <a:latin typeface="Arial" pitchFamily="34" charset="0"/>
              </a:rPr>
              <a:t>A Load Serving Entity (LSE) provides </a:t>
            </a:r>
            <a:r>
              <a:rPr lang="en-US" sz="2400" b="1" dirty="0" smtClean="0">
                <a:solidFill>
                  <a:prstClr val="black"/>
                </a:solidFill>
                <a:latin typeface="Arial" pitchFamily="34" charset="0"/>
              </a:rPr>
              <a:t>electric </a:t>
            </a:r>
            <a:r>
              <a:rPr lang="en-US" sz="2400" b="1" dirty="0">
                <a:solidFill>
                  <a:prstClr val="black"/>
                </a:solidFill>
                <a:latin typeface="Arial" pitchFamily="34" charset="0"/>
              </a:rPr>
              <a:t>service to end-use </a:t>
            </a:r>
            <a:r>
              <a:rPr lang="en-US" sz="2400" b="1" dirty="0" smtClean="0">
                <a:solidFill>
                  <a:prstClr val="black"/>
                </a:solidFill>
                <a:latin typeface="Arial" pitchFamily="34" charset="0"/>
              </a:rPr>
              <a:t>Customers</a:t>
            </a:r>
            <a:endParaRPr lang="en-US" sz="2400" b="1" dirty="0">
              <a:solidFill>
                <a:prstClr val="black"/>
              </a:solidFill>
              <a:latin typeface="Arial" pitchFamily="34" charset="0"/>
            </a:endParaRPr>
          </a:p>
        </p:txBody>
      </p:sp>
      <p:grpSp>
        <p:nvGrpSpPr>
          <p:cNvPr id="10" name="Group 9"/>
          <p:cNvGrpSpPr/>
          <p:nvPr/>
        </p:nvGrpSpPr>
        <p:grpSpPr>
          <a:xfrm>
            <a:off x="7467600" y="1140722"/>
            <a:ext cx="1496791" cy="1602478"/>
            <a:chOff x="7467600" y="1140722"/>
            <a:chExt cx="1496791" cy="1602478"/>
          </a:xfrm>
        </p:grpSpPr>
        <p:sp>
          <p:nvSpPr>
            <p:cNvPr id="11" name="Oval 10"/>
            <p:cNvSpPr/>
            <p:nvPr/>
          </p:nvSpPr>
          <p:spPr>
            <a:xfrm>
              <a:off x="7467600" y="1295400"/>
              <a:ext cx="1447800" cy="1447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16" name="Group 15"/>
            <p:cNvGrpSpPr/>
            <p:nvPr/>
          </p:nvGrpSpPr>
          <p:grpSpPr>
            <a:xfrm>
              <a:off x="7584854" y="1140722"/>
              <a:ext cx="1379537" cy="1379538"/>
              <a:chOff x="7065782" y="2740922"/>
              <a:chExt cx="1379537" cy="1379538"/>
            </a:xfrm>
          </p:grpSpPr>
          <p:pic>
            <p:nvPicPr>
              <p:cNvPr id="17" name="Picture 16" descr="lse.png"/>
              <p:cNvPicPr>
                <a:picLocks noChangeAspect="1"/>
              </p:cNvPicPr>
              <p:nvPr/>
            </p:nvPicPr>
            <p:blipFill>
              <a:blip r:embed="rId4" cstate="print"/>
              <a:srcRect/>
              <a:stretch>
                <a:fillRect/>
              </a:stretch>
            </p:blipFill>
            <p:spPr bwMode="auto">
              <a:xfrm>
                <a:off x="7065782" y="2740922"/>
                <a:ext cx="1379537" cy="1379538"/>
              </a:xfrm>
              <a:prstGeom prst="rect">
                <a:avLst/>
              </a:prstGeom>
              <a:noFill/>
              <a:ln w="9525">
                <a:noFill/>
                <a:miter lim="800000"/>
                <a:headEnd/>
                <a:tailEnd/>
              </a:ln>
            </p:spPr>
          </p:pic>
          <p:pic>
            <p:nvPicPr>
              <p:cNvPr id="18" name="Picture 11" descr="nametag.png"/>
              <p:cNvPicPr>
                <a:picLocks noChangeAspect="1"/>
              </p:cNvPicPr>
              <p:nvPr/>
            </p:nvPicPr>
            <p:blipFill>
              <a:blip r:embed="rId5" cstate="print"/>
              <a:srcRect/>
              <a:stretch>
                <a:fillRect/>
              </a:stretch>
            </p:blipFill>
            <p:spPr bwMode="auto">
              <a:xfrm>
                <a:off x="7998619" y="3619500"/>
                <a:ext cx="255587" cy="96838"/>
              </a:xfrm>
              <a:prstGeom prst="rect">
                <a:avLst/>
              </a:prstGeom>
              <a:noFill/>
              <a:ln w="9525">
                <a:noFill/>
                <a:miter lim="800000"/>
                <a:headEnd/>
                <a:tailEnd/>
              </a:ln>
            </p:spPr>
          </p:pic>
        </p:grpSp>
      </p:grpSp>
    </p:spTree>
    <p:extLst>
      <p:ext uri="{BB962C8B-B14F-4D97-AF65-F5344CB8AC3E}">
        <p14:creationId xmlns:p14="http://schemas.microsoft.com/office/powerpoint/2010/main" val="2831514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700" y="1140722"/>
            <a:ext cx="8130688" cy="5560969"/>
          </a:xfrm>
          <a:prstGeom prst="rect">
            <a:avLst/>
          </a:prstGeom>
        </p:spPr>
      </p:pic>
      <p:sp>
        <p:nvSpPr>
          <p:cNvPr id="2" name="Title 1"/>
          <p:cNvSpPr>
            <a:spLocks noGrp="1"/>
          </p:cNvSpPr>
          <p:nvPr>
            <p:ph type="title"/>
          </p:nvPr>
        </p:nvSpPr>
        <p:spPr/>
        <p:txBody>
          <a:bodyPr/>
          <a:lstStyle/>
          <a:p>
            <a:r>
              <a:rPr lang="en-US" dirty="0" smtClean="0"/>
              <a:t>Market Relationships</a:t>
            </a:r>
            <a:endParaRPr lang="en-US" dirty="0"/>
          </a:p>
        </p:txBody>
      </p:sp>
      <p:sp>
        <p:nvSpPr>
          <p:cNvPr id="4" name="AutoShape 7"/>
          <p:cNvSpPr>
            <a:spLocks noChangeArrowheads="1"/>
          </p:cNvSpPr>
          <p:nvPr/>
        </p:nvSpPr>
        <p:spPr bwMode="auto">
          <a:xfrm>
            <a:off x="3273552" y="1850605"/>
            <a:ext cx="5105400" cy="2077164"/>
          </a:xfrm>
          <a:prstGeom prst="roundRect">
            <a:avLst>
              <a:gd name="adj" fmla="val 16667"/>
            </a:avLst>
          </a:prstGeom>
          <a:gradFill rotWithShape="1">
            <a:gsLst>
              <a:gs pos="0">
                <a:srgbClr val="DDDDDD"/>
              </a:gs>
              <a:gs pos="100000">
                <a:srgbClr val="B2B2B2"/>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anchor="ctr">
            <a:spAutoFit/>
          </a:bodyPr>
          <a:lstStyle/>
          <a:p>
            <a:pPr>
              <a:defRPr/>
            </a:pPr>
            <a:r>
              <a:rPr lang="en-US" sz="2400" b="1" dirty="0">
                <a:solidFill>
                  <a:prstClr val="black"/>
                </a:solidFill>
                <a:latin typeface="Arial" pitchFamily="34" charset="0"/>
              </a:rPr>
              <a:t>Types of LSEs:</a:t>
            </a:r>
          </a:p>
          <a:p>
            <a:pPr marL="914400" lvl="1" indent="-457200">
              <a:buFont typeface="Arial" pitchFamily="34" charset="0"/>
              <a:buChar char="•"/>
              <a:defRPr/>
            </a:pPr>
            <a:r>
              <a:rPr lang="en-US" sz="2400" dirty="0">
                <a:solidFill>
                  <a:prstClr val="black"/>
                </a:solidFill>
                <a:latin typeface="Arial" pitchFamily="34" charset="0"/>
              </a:rPr>
              <a:t>Retail Electric </a:t>
            </a:r>
            <a:r>
              <a:rPr lang="en-US" sz="2400" dirty="0" smtClean="0">
                <a:solidFill>
                  <a:prstClr val="black"/>
                </a:solidFill>
                <a:latin typeface="Arial" pitchFamily="34" charset="0"/>
              </a:rPr>
              <a:t>Providers</a:t>
            </a:r>
          </a:p>
          <a:p>
            <a:pPr marL="969963" lvl="1" indent="-512763">
              <a:lnSpc>
                <a:spcPts val="2400"/>
              </a:lnSpc>
              <a:defRPr/>
            </a:pPr>
            <a:r>
              <a:rPr lang="en-US" sz="2400" dirty="0" smtClean="0">
                <a:solidFill>
                  <a:prstClr val="black"/>
                </a:solidFill>
                <a:latin typeface="Arial" pitchFamily="34" charset="0"/>
              </a:rPr>
              <a:t>	</a:t>
            </a:r>
            <a:r>
              <a:rPr lang="en-US" sz="2000" dirty="0" smtClean="0">
                <a:solidFill>
                  <a:prstClr val="black"/>
                </a:solidFill>
                <a:latin typeface="Arial" pitchFamily="34" charset="0"/>
              </a:rPr>
              <a:t>(AKA Competitive Retailers)</a:t>
            </a:r>
            <a:endParaRPr lang="en-US" sz="2000" dirty="0">
              <a:solidFill>
                <a:prstClr val="black"/>
              </a:solidFill>
              <a:latin typeface="Arial" pitchFamily="34" charset="0"/>
            </a:endParaRPr>
          </a:p>
          <a:p>
            <a:pPr marL="914400" lvl="1" indent="-457200">
              <a:buFont typeface="Arial" pitchFamily="34" charset="0"/>
              <a:buChar char="•"/>
              <a:defRPr/>
            </a:pPr>
            <a:r>
              <a:rPr lang="en-US" sz="2400" dirty="0">
                <a:solidFill>
                  <a:prstClr val="black"/>
                </a:solidFill>
                <a:latin typeface="Arial" pitchFamily="34" charset="0"/>
              </a:rPr>
              <a:t>Electrical Cooperatives</a:t>
            </a:r>
          </a:p>
          <a:p>
            <a:pPr marL="914400" lvl="1" indent="-457200">
              <a:buFont typeface="Arial" pitchFamily="34" charset="0"/>
              <a:buChar char="•"/>
              <a:defRPr/>
            </a:pPr>
            <a:r>
              <a:rPr lang="en-US" sz="2400" dirty="0">
                <a:solidFill>
                  <a:prstClr val="black"/>
                </a:solidFill>
                <a:latin typeface="Arial" pitchFamily="34" charset="0"/>
              </a:rPr>
              <a:t>Municipally-Owned Utilities</a:t>
            </a:r>
            <a:endParaRPr lang="en-US" sz="2400" b="1" dirty="0">
              <a:solidFill>
                <a:prstClr val="black"/>
              </a:solidFill>
              <a:latin typeface="Arial" pitchFamily="34" charset="0"/>
            </a:endParaRPr>
          </a:p>
        </p:txBody>
      </p:sp>
      <p:grpSp>
        <p:nvGrpSpPr>
          <p:cNvPr id="5" name="Group 4"/>
          <p:cNvGrpSpPr/>
          <p:nvPr/>
        </p:nvGrpSpPr>
        <p:grpSpPr>
          <a:xfrm>
            <a:off x="7467600" y="1140722"/>
            <a:ext cx="1496791" cy="1602478"/>
            <a:chOff x="7467600" y="1140722"/>
            <a:chExt cx="1496791" cy="1602478"/>
          </a:xfrm>
        </p:grpSpPr>
        <p:sp>
          <p:nvSpPr>
            <p:cNvPr id="3" name="Oval 2"/>
            <p:cNvSpPr/>
            <p:nvPr/>
          </p:nvSpPr>
          <p:spPr>
            <a:xfrm>
              <a:off x="7467600" y="1295400"/>
              <a:ext cx="1447800" cy="1447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6" name="Group 5"/>
            <p:cNvGrpSpPr/>
            <p:nvPr/>
          </p:nvGrpSpPr>
          <p:grpSpPr>
            <a:xfrm>
              <a:off x="7584854" y="1140722"/>
              <a:ext cx="1379537" cy="1379538"/>
              <a:chOff x="7065782" y="2740922"/>
              <a:chExt cx="1379537" cy="1379538"/>
            </a:xfrm>
          </p:grpSpPr>
          <p:pic>
            <p:nvPicPr>
              <p:cNvPr id="7" name="Picture 6" descr="lse.png"/>
              <p:cNvPicPr>
                <a:picLocks noChangeAspect="1"/>
              </p:cNvPicPr>
              <p:nvPr/>
            </p:nvPicPr>
            <p:blipFill>
              <a:blip r:embed="rId4" cstate="print"/>
              <a:srcRect/>
              <a:stretch>
                <a:fillRect/>
              </a:stretch>
            </p:blipFill>
            <p:spPr bwMode="auto">
              <a:xfrm>
                <a:off x="7065782" y="2740922"/>
                <a:ext cx="1379537" cy="1379538"/>
              </a:xfrm>
              <a:prstGeom prst="rect">
                <a:avLst/>
              </a:prstGeom>
              <a:noFill/>
              <a:ln w="9525">
                <a:noFill/>
                <a:miter lim="800000"/>
                <a:headEnd/>
                <a:tailEnd/>
              </a:ln>
            </p:spPr>
          </p:pic>
          <p:pic>
            <p:nvPicPr>
              <p:cNvPr id="8" name="Picture 11" descr="nametag.png"/>
              <p:cNvPicPr>
                <a:picLocks noChangeAspect="1"/>
              </p:cNvPicPr>
              <p:nvPr/>
            </p:nvPicPr>
            <p:blipFill>
              <a:blip r:embed="rId5" cstate="print"/>
              <a:srcRect/>
              <a:stretch>
                <a:fillRect/>
              </a:stretch>
            </p:blipFill>
            <p:spPr bwMode="auto">
              <a:xfrm>
                <a:off x="7998619" y="3619500"/>
                <a:ext cx="255587" cy="96838"/>
              </a:xfrm>
              <a:prstGeom prst="rect">
                <a:avLst/>
              </a:prstGeom>
              <a:noFill/>
              <a:ln w="9525">
                <a:noFill/>
                <a:miter lim="800000"/>
                <a:headEnd/>
                <a:tailEnd/>
              </a:ln>
            </p:spPr>
          </p:pic>
        </p:grpSp>
      </p:grpSp>
    </p:spTree>
    <p:extLst>
      <p:ext uri="{BB962C8B-B14F-4D97-AF65-F5344CB8AC3E}">
        <p14:creationId xmlns:p14="http://schemas.microsoft.com/office/powerpoint/2010/main" val="3236960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r>
              <a:rPr lang="en-US" dirty="0" smtClean="0"/>
              <a:t>ERCOT Market Education</a:t>
            </a:r>
          </a:p>
        </p:txBody>
      </p:sp>
      <p:sp>
        <p:nvSpPr>
          <p:cNvPr id="39938" name="Rectangle 3"/>
          <p:cNvSpPr>
            <a:spLocks noGrp="1" noChangeArrowheads="1"/>
          </p:cNvSpPr>
          <p:nvPr>
            <p:ph idx="1"/>
          </p:nvPr>
        </p:nvSpPr>
        <p:spPr/>
        <p:txBody>
          <a:bodyPr/>
          <a:lstStyle/>
          <a:p>
            <a:pPr lvl="1">
              <a:buFont typeface="Arial" charset="0"/>
              <a:buNone/>
            </a:pPr>
            <a:r>
              <a:rPr lang="en-US" b="1" dirty="0" smtClean="0">
                <a:latin typeface="Arial" charset="0"/>
                <a:cs typeface="Arial" charset="0"/>
              </a:rPr>
              <a:t>Training Curriculum</a:t>
            </a:r>
            <a:endParaRPr lang="en-US" dirty="0" smtClean="0">
              <a:latin typeface="Arial" charset="0"/>
              <a:cs typeface="Arial" charset="0"/>
            </a:endParaRPr>
          </a:p>
          <a:p>
            <a:pPr lvl="1"/>
            <a:r>
              <a:rPr lang="en-US" dirty="0" smtClean="0">
                <a:latin typeface="Arial" charset="0"/>
                <a:cs typeface="Arial" charset="0"/>
              </a:rPr>
              <a:t>Retail 101</a:t>
            </a:r>
          </a:p>
          <a:p>
            <a:pPr lvl="1"/>
            <a:r>
              <a:rPr lang="en-US" dirty="0" smtClean="0">
                <a:latin typeface="Arial" charset="0"/>
                <a:cs typeface="Arial" charset="0"/>
              </a:rPr>
              <a:t>MarkeTrak </a:t>
            </a:r>
            <a:r>
              <a:rPr lang="en-US" dirty="0">
                <a:latin typeface="Arial" charset="0"/>
                <a:cs typeface="Arial" charset="0"/>
              </a:rPr>
              <a:t>Web-Based Training</a:t>
            </a:r>
          </a:p>
          <a:p>
            <a:pPr lvl="1"/>
            <a:r>
              <a:rPr lang="en-US" dirty="0" smtClean="0">
                <a:latin typeface="Arial" charset="0"/>
                <a:cs typeface="Arial" charset="0"/>
              </a:rPr>
              <a:t>Nodal 101</a:t>
            </a:r>
          </a:p>
          <a:p>
            <a:pPr lvl="1"/>
            <a:r>
              <a:rPr lang="en-US" dirty="0" smtClean="0">
                <a:latin typeface="Arial" charset="0"/>
                <a:cs typeface="Arial" charset="0"/>
              </a:rPr>
              <a:t>Load Serving Entity 201</a:t>
            </a:r>
          </a:p>
          <a:p>
            <a:pPr lvl="1"/>
            <a:r>
              <a:rPr lang="en-US" dirty="0" smtClean="0">
                <a:cs typeface="Arial" charset="0"/>
              </a:rPr>
              <a:t>Various Workshops as needed</a:t>
            </a:r>
          </a:p>
          <a:p>
            <a:pPr lvl="2"/>
            <a:endParaRPr lang="en-US" sz="1800" dirty="0" smtClean="0">
              <a:cs typeface="Arial" charset="0"/>
            </a:endParaRPr>
          </a:p>
          <a:p>
            <a:pPr lvl="2"/>
            <a:endParaRPr lang="en-US" sz="1800" dirty="0" smtClean="0">
              <a:cs typeface="Arial" charset="0"/>
            </a:endParaRPr>
          </a:p>
        </p:txBody>
      </p:sp>
      <p:pic>
        <p:nvPicPr>
          <p:cNvPr id="11" name="Picture 3" descr="C:\Documents and Settings\NaomiU\Desktop\Nodal 101 Graphics\ercot_nodal_map.png"/>
          <p:cNvPicPr>
            <a:picLocks noChangeAspect="1" noChangeArrowheads="1"/>
          </p:cNvPicPr>
          <p:nvPr>
            <p:custDataLst>
              <p:tags r:id="rId2"/>
            </p:custDataLst>
          </p:nvPr>
        </p:nvPicPr>
        <p:blipFill>
          <a:blip r:embed="rId5" cstate="print"/>
          <a:srcRect/>
          <a:stretch>
            <a:fillRect/>
          </a:stretch>
        </p:blipFill>
        <p:spPr bwMode="auto">
          <a:xfrm>
            <a:off x="4876800" y="2057400"/>
            <a:ext cx="3829096" cy="361405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0708581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496" y="1140722"/>
            <a:ext cx="8130688" cy="5560969"/>
          </a:xfrm>
          <a:prstGeom prst="rect">
            <a:avLst/>
          </a:prstGeom>
        </p:spPr>
      </p:pic>
      <p:sp>
        <p:nvSpPr>
          <p:cNvPr id="2" name="Title 1"/>
          <p:cNvSpPr>
            <a:spLocks noGrp="1"/>
          </p:cNvSpPr>
          <p:nvPr>
            <p:ph type="title"/>
          </p:nvPr>
        </p:nvSpPr>
        <p:spPr/>
        <p:txBody>
          <a:bodyPr/>
          <a:lstStyle/>
          <a:p>
            <a:r>
              <a:rPr lang="en-US" dirty="0" smtClean="0"/>
              <a:t>Market Relationships</a:t>
            </a:r>
            <a:endParaRPr lang="en-US" dirty="0"/>
          </a:p>
        </p:txBody>
      </p:sp>
      <p:sp>
        <p:nvSpPr>
          <p:cNvPr id="7" name="AutoShape 7"/>
          <p:cNvSpPr>
            <a:spLocks noChangeArrowheads="1"/>
          </p:cNvSpPr>
          <p:nvPr/>
        </p:nvSpPr>
        <p:spPr bwMode="auto">
          <a:xfrm>
            <a:off x="3273552" y="1850605"/>
            <a:ext cx="5105400" cy="2077164"/>
          </a:xfrm>
          <a:prstGeom prst="roundRect">
            <a:avLst>
              <a:gd name="adj" fmla="val 16667"/>
            </a:avLst>
          </a:prstGeom>
          <a:gradFill rotWithShape="1">
            <a:gsLst>
              <a:gs pos="0">
                <a:srgbClr val="DDDDDD"/>
              </a:gs>
              <a:gs pos="100000">
                <a:srgbClr val="B2B2B2"/>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anchor="ctr">
            <a:spAutoFit/>
          </a:bodyPr>
          <a:lstStyle/>
          <a:p>
            <a:pPr>
              <a:defRPr/>
            </a:pPr>
            <a:r>
              <a:rPr lang="en-US" sz="2400" b="1" dirty="0">
                <a:solidFill>
                  <a:prstClr val="black"/>
                </a:solidFill>
                <a:latin typeface="Arial" pitchFamily="34" charset="0"/>
              </a:rPr>
              <a:t>Types of LSEs:</a:t>
            </a:r>
          </a:p>
          <a:p>
            <a:pPr marL="914400" lvl="1" indent="-457200">
              <a:buFont typeface="Arial" pitchFamily="34" charset="0"/>
              <a:buChar char="•"/>
              <a:defRPr/>
            </a:pPr>
            <a:r>
              <a:rPr lang="en-US" sz="2400" dirty="0">
                <a:solidFill>
                  <a:prstClr val="black"/>
                </a:solidFill>
                <a:latin typeface="Arial" pitchFamily="34" charset="0"/>
              </a:rPr>
              <a:t>Retail Electric </a:t>
            </a:r>
            <a:r>
              <a:rPr lang="en-US" sz="2400" dirty="0" smtClean="0">
                <a:solidFill>
                  <a:prstClr val="black"/>
                </a:solidFill>
                <a:latin typeface="Arial" pitchFamily="34" charset="0"/>
              </a:rPr>
              <a:t>Providers</a:t>
            </a:r>
          </a:p>
          <a:p>
            <a:pPr marL="969963" lvl="1" indent="-512763">
              <a:lnSpc>
                <a:spcPts val="2400"/>
              </a:lnSpc>
              <a:defRPr/>
            </a:pPr>
            <a:r>
              <a:rPr lang="en-US" sz="2400" dirty="0" smtClean="0">
                <a:solidFill>
                  <a:prstClr val="black"/>
                </a:solidFill>
                <a:latin typeface="Arial" pitchFamily="34" charset="0"/>
              </a:rPr>
              <a:t>	</a:t>
            </a:r>
            <a:r>
              <a:rPr lang="en-US" sz="2000" dirty="0" smtClean="0">
                <a:solidFill>
                  <a:prstClr val="black"/>
                </a:solidFill>
                <a:latin typeface="Arial" pitchFamily="34" charset="0"/>
              </a:rPr>
              <a:t>(AKA Competitive Retailers)</a:t>
            </a:r>
            <a:endParaRPr lang="en-US" sz="2000" dirty="0">
              <a:solidFill>
                <a:prstClr val="black"/>
              </a:solidFill>
              <a:latin typeface="Arial" pitchFamily="34" charset="0"/>
            </a:endParaRPr>
          </a:p>
          <a:p>
            <a:pPr marL="914400" lvl="1" indent="-457200">
              <a:buFont typeface="Arial" pitchFamily="34" charset="0"/>
              <a:buChar char="•"/>
              <a:defRPr/>
            </a:pPr>
            <a:r>
              <a:rPr lang="en-US" sz="2400" dirty="0">
                <a:solidFill>
                  <a:prstClr val="black">
                    <a:lumMod val="50000"/>
                    <a:lumOff val="50000"/>
                  </a:prstClr>
                </a:solidFill>
                <a:latin typeface="Arial" pitchFamily="34" charset="0"/>
              </a:rPr>
              <a:t>Electrical Cooperatives</a:t>
            </a:r>
          </a:p>
          <a:p>
            <a:pPr marL="914400" lvl="1" indent="-457200">
              <a:buFont typeface="Arial" pitchFamily="34" charset="0"/>
              <a:buChar char="•"/>
              <a:defRPr/>
            </a:pPr>
            <a:r>
              <a:rPr lang="en-US" sz="2400" dirty="0">
                <a:solidFill>
                  <a:prstClr val="black">
                    <a:lumMod val="50000"/>
                    <a:lumOff val="50000"/>
                  </a:prstClr>
                </a:solidFill>
                <a:latin typeface="Arial" pitchFamily="34" charset="0"/>
              </a:rPr>
              <a:t>Municipally-Owned Utilities</a:t>
            </a:r>
          </a:p>
        </p:txBody>
      </p:sp>
      <p:sp>
        <p:nvSpPr>
          <p:cNvPr id="10" name="Oval 9"/>
          <p:cNvSpPr/>
          <p:nvPr/>
        </p:nvSpPr>
        <p:spPr>
          <a:xfrm>
            <a:off x="7467600" y="1295400"/>
            <a:ext cx="1447800" cy="1447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7193" y="1143000"/>
            <a:ext cx="1169250" cy="1525308"/>
          </a:xfrm>
          <a:prstGeom prst="rect">
            <a:avLst/>
          </a:prstGeom>
        </p:spPr>
      </p:pic>
    </p:spTree>
    <p:extLst>
      <p:ext uri="{BB962C8B-B14F-4D97-AF65-F5344CB8AC3E}">
        <p14:creationId xmlns:p14="http://schemas.microsoft.com/office/powerpoint/2010/main" val="2330474258"/>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Market Relationships</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496" y="1145990"/>
            <a:ext cx="8128700" cy="5559609"/>
          </a:xfrm>
          <a:prstGeom prst="rect">
            <a:avLst/>
          </a:prstGeom>
        </p:spPr>
      </p:pic>
    </p:spTree>
    <p:extLst>
      <p:ext uri="{BB962C8B-B14F-4D97-AF65-F5344CB8AC3E}">
        <p14:creationId xmlns:p14="http://schemas.microsoft.com/office/powerpoint/2010/main" val="373199392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Market Relationships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496" y="1140364"/>
            <a:ext cx="8130689" cy="5560970"/>
          </a:xfrm>
          <a:prstGeom prst="rect">
            <a:avLst/>
          </a:prstGeom>
        </p:spPr>
      </p:pic>
    </p:spTree>
    <p:extLst>
      <p:ext uri="{BB962C8B-B14F-4D97-AF65-F5344CB8AC3E}">
        <p14:creationId xmlns:p14="http://schemas.microsoft.com/office/powerpoint/2010/main" val="383790032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Roles and Responsibilities </a:t>
            </a:r>
            <a:endParaRPr lang="en-US" dirty="0"/>
          </a:p>
        </p:txBody>
      </p: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8122987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66700" y="1146175"/>
            <a:ext cx="8647113" cy="3990975"/>
          </a:xfrm>
          <a:prstGeom prst="rect">
            <a:avLst/>
          </a:prstGeom>
          <a:noFill/>
          <a:ln w="9525">
            <a:noFill/>
            <a:miter lim="800000"/>
            <a:headEnd/>
            <a:tailEnd/>
          </a:ln>
          <a:effectLst/>
        </p:spPr>
        <p:txBody>
          <a:bodyPr/>
          <a:lstStyle/>
          <a:p>
            <a:pPr marL="342900" lvl="1" indent="-228600">
              <a:spcBef>
                <a:spcPct val="20000"/>
              </a:spcBef>
              <a:defRPr/>
            </a:pPr>
            <a:endParaRPr lang="en-US" sz="2000" b="1" kern="0" dirty="0">
              <a:solidFill>
                <a:prstClr val="black"/>
              </a:solidFill>
            </a:endParaRPr>
          </a:p>
        </p:txBody>
      </p:sp>
      <p:sp>
        <p:nvSpPr>
          <p:cNvPr id="60418" name="Rectangle 2"/>
          <p:cNvSpPr>
            <a:spLocks noGrp="1" noChangeArrowheads="1"/>
          </p:cNvSpPr>
          <p:nvPr>
            <p:ph type="title"/>
          </p:nvPr>
        </p:nvSpPr>
        <p:spPr/>
        <p:txBody>
          <a:bodyPr/>
          <a:lstStyle/>
          <a:p>
            <a:r>
              <a:rPr lang="en-US" dirty="0" smtClean="0"/>
              <a:t>ERCOT Responsibilities</a:t>
            </a:r>
          </a:p>
        </p:txBody>
      </p:sp>
      <p:sp>
        <p:nvSpPr>
          <p:cNvPr id="60419" name="Content Placeholder 8"/>
          <p:cNvSpPr>
            <a:spLocks noGrp="1"/>
          </p:cNvSpPr>
          <p:nvPr>
            <p:ph idx="1"/>
          </p:nvPr>
        </p:nvSpPr>
        <p:spPr/>
        <p:txBody>
          <a:bodyPr/>
          <a:lstStyle/>
          <a:p>
            <a:r>
              <a:rPr lang="en-US" dirty="0" smtClean="0"/>
              <a:t>Maintain Reliability of the Bulk Electric System</a:t>
            </a:r>
          </a:p>
          <a:p>
            <a:pPr lvl="1">
              <a:spcAft>
                <a:spcPts val="600"/>
              </a:spcAft>
            </a:pPr>
            <a:r>
              <a:rPr lang="en-US" dirty="0" smtClean="0"/>
              <a:t>Ensures generation meets demand</a:t>
            </a:r>
          </a:p>
          <a:p>
            <a:pPr lvl="1">
              <a:spcAft>
                <a:spcPts val="600"/>
              </a:spcAft>
            </a:pPr>
            <a:r>
              <a:rPr lang="en-US" dirty="0" smtClean="0"/>
              <a:t>Operate transmission grid within established limits</a:t>
            </a:r>
          </a:p>
          <a:p>
            <a:endParaRPr lang="en-US" dirty="0" smtClean="0"/>
          </a:p>
          <a:p>
            <a:endParaRPr lang="en-US" dirty="0" smtClean="0"/>
          </a:p>
          <a:p>
            <a:endParaRPr lang="en-US" dirty="0" smtClean="0"/>
          </a:p>
          <a:p>
            <a:endParaRPr lang="en-US" dirty="0" smtClean="0"/>
          </a:p>
        </p:txBody>
      </p:sp>
      <p:sp>
        <p:nvSpPr>
          <p:cNvPr id="7" name="AutoShape 44"/>
          <p:cNvSpPr>
            <a:spLocks noChangeArrowheads="1"/>
          </p:cNvSpPr>
          <p:nvPr/>
        </p:nvSpPr>
        <p:spPr bwMode="auto">
          <a:xfrm>
            <a:off x="740229" y="5635744"/>
            <a:ext cx="7783285" cy="442674"/>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defRPr/>
            </a:pPr>
            <a:r>
              <a:rPr lang="en-US" sz="2000" dirty="0" smtClean="0">
                <a:solidFill>
                  <a:prstClr val="black"/>
                </a:solidFill>
              </a:rPr>
              <a:t>Executes competitive markets for reliability services </a:t>
            </a:r>
            <a:endParaRPr lang="en-US" sz="2000" dirty="0">
              <a:solidFill>
                <a:prstClr val="black"/>
              </a:solidFill>
            </a:endParaRPr>
          </a:p>
        </p:txBody>
      </p:sp>
      <p:pic>
        <p:nvPicPr>
          <p:cNvPr id="60421" name="Picture 19" descr="Transmission"/>
          <p:cNvPicPr>
            <a:picLocks noChangeAspect="1" noChangeArrowheads="1"/>
          </p:cNvPicPr>
          <p:nvPr>
            <p:custDataLst>
              <p:tags r:id="rId2"/>
            </p:custDataLst>
          </p:nvPr>
        </p:nvPicPr>
        <p:blipFill>
          <a:blip r:embed="rId5" cstate="print"/>
          <a:srcRect/>
          <a:stretch>
            <a:fillRect/>
          </a:stretch>
        </p:blipFill>
        <p:spPr bwMode="auto">
          <a:xfrm>
            <a:off x="1130300" y="3875088"/>
            <a:ext cx="6894513" cy="9842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807135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r>
              <a:rPr lang="en-US" dirty="0" smtClean="0"/>
              <a:t>ERCOT Responsibilities</a:t>
            </a:r>
          </a:p>
        </p:txBody>
      </p:sp>
      <p:sp>
        <p:nvSpPr>
          <p:cNvPr id="162" name="Content Placeholder 60"/>
          <p:cNvSpPr>
            <a:spLocks noGrp="1"/>
          </p:cNvSpPr>
          <p:nvPr>
            <p:ph idx="1"/>
          </p:nvPr>
        </p:nvSpPr>
        <p:spPr/>
        <p:txBody>
          <a:bodyPr rtlCol="0">
            <a:normAutofit/>
          </a:bodyPr>
          <a:lstStyle/>
          <a:p>
            <a:pPr fontAlgn="auto">
              <a:spcBef>
                <a:spcPts val="600"/>
              </a:spcBef>
              <a:spcAft>
                <a:spcPts val="600"/>
              </a:spcAft>
              <a:buFont typeface="Arial" pitchFamily="34" charset="0"/>
              <a:buNone/>
              <a:defRPr/>
            </a:pPr>
            <a:r>
              <a:rPr lang="en-US" dirty="0" smtClean="0"/>
              <a:t>Maintain Registration Database</a:t>
            </a:r>
          </a:p>
          <a:p>
            <a:pPr fontAlgn="auto">
              <a:spcBef>
                <a:spcPts val="600"/>
              </a:spcBef>
              <a:spcAft>
                <a:spcPts val="0"/>
              </a:spcAft>
              <a:buFont typeface="Arial" pitchFamily="34" charset="0"/>
              <a:buChar char="•"/>
              <a:defRPr/>
            </a:pPr>
            <a:endParaRPr lang="en-US" b="0" dirty="0" smtClean="0"/>
          </a:p>
          <a:p>
            <a:pPr fontAlgn="auto">
              <a:spcBef>
                <a:spcPts val="600"/>
              </a:spcBef>
              <a:spcAft>
                <a:spcPts val="0"/>
              </a:spcAft>
              <a:buFont typeface="Arial" pitchFamily="34" charset="0"/>
              <a:buChar char="•"/>
              <a:defRPr/>
            </a:pPr>
            <a:endParaRPr lang="en-US" b="0" dirty="0" smtClean="0"/>
          </a:p>
          <a:p>
            <a:pPr fontAlgn="auto">
              <a:spcBef>
                <a:spcPts val="600"/>
              </a:spcBef>
              <a:spcAft>
                <a:spcPts val="0"/>
              </a:spcAft>
              <a:buFont typeface="Arial" pitchFamily="34" charset="0"/>
              <a:buChar char="•"/>
              <a:defRPr/>
            </a:pPr>
            <a:endParaRPr lang="en-US" b="0" dirty="0" smtClean="0"/>
          </a:p>
          <a:p>
            <a:pPr fontAlgn="auto">
              <a:spcBef>
                <a:spcPts val="600"/>
              </a:spcBef>
              <a:spcAft>
                <a:spcPts val="0"/>
              </a:spcAft>
              <a:buFont typeface="Arial" pitchFamily="34" charset="0"/>
              <a:buChar char="•"/>
              <a:defRPr/>
            </a:pPr>
            <a:endParaRPr lang="en-US" b="0" dirty="0" smtClean="0"/>
          </a:p>
          <a:p>
            <a:pPr fontAlgn="auto">
              <a:spcBef>
                <a:spcPts val="600"/>
              </a:spcBef>
              <a:spcAft>
                <a:spcPts val="0"/>
              </a:spcAft>
              <a:buFont typeface="Arial" pitchFamily="34" charset="0"/>
              <a:buChar char="•"/>
              <a:defRPr/>
            </a:pPr>
            <a:endParaRPr lang="en-US" b="0" dirty="0" smtClean="0"/>
          </a:p>
          <a:p>
            <a:pPr fontAlgn="auto">
              <a:spcBef>
                <a:spcPts val="600"/>
              </a:spcBef>
              <a:spcAft>
                <a:spcPts val="0"/>
              </a:spcAft>
              <a:buFont typeface="Arial" pitchFamily="34" charset="0"/>
              <a:buChar char="•"/>
              <a:defRPr/>
            </a:pPr>
            <a:endParaRPr lang="en-US" b="0" dirty="0" smtClean="0"/>
          </a:p>
          <a:p>
            <a:pPr fontAlgn="auto">
              <a:spcBef>
                <a:spcPts val="600"/>
              </a:spcBef>
              <a:spcAft>
                <a:spcPts val="0"/>
              </a:spcAft>
              <a:buFont typeface="Arial" pitchFamily="34" charset="0"/>
              <a:buNone/>
              <a:defRPr/>
            </a:pPr>
            <a:endParaRPr lang="en-US" dirty="0" smtClean="0"/>
          </a:p>
          <a:p>
            <a:pPr fontAlgn="auto">
              <a:spcBef>
                <a:spcPts val="600"/>
              </a:spcBef>
              <a:spcAft>
                <a:spcPts val="0"/>
              </a:spcAft>
              <a:buFont typeface="Arial" pitchFamily="34" charset="0"/>
              <a:buNone/>
              <a:defRPr/>
            </a:pPr>
            <a:endParaRPr lang="en-US" dirty="0" smtClean="0"/>
          </a:p>
          <a:p>
            <a:pPr fontAlgn="auto">
              <a:spcBef>
                <a:spcPts val="600"/>
              </a:spcBef>
              <a:spcAft>
                <a:spcPts val="0"/>
              </a:spcAft>
              <a:buFont typeface="Arial" pitchFamily="34" charset="0"/>
              <a:buNone/>
              <a:defRPr/>
            </a:pPr>
            <a:endParaRPr lang="en-US" dirty="0"/>
          </a:p>
        </p:txBody>
      </p:sp>
      <p:sp>
        <p:nvSpPr>
          <p:cNvPr id="163" name="AutoShape 44"/>
          <p:cNvSpPr>
            <a:spLocks noChangeArrowheads="1"/>
          </p:cNvSpPr>
          <p:nvPr/>
        </p:nvSpPr>
        <p:spPr bwMode="auto">
          <a:xfrm>
            <a:off x="608280" y="3186511"/>
            <a:ext cx="3112395" cy="1123712"/>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defRPr/>
            </a:pPr>
            <a:r>
              <a:rPr lang="en-US" sz="2000" dirty="0" smtClean="0">
                <a:solidFill>
                  <a:prstClr val="black"/>
                </a:solidFill>
              </a:rPr>
              <a:t>ERCOT facilitates enrollment and switching of retail Customers</a:t>
            </a:r>
            <a:endParaRPr lang="en-US" sz="2000" dirty="0">
              <a:solidFill>
                <a:prstClr val="black"/>
              </a:solidFill>
            </a:endParaRPr>
          </a:p>
        </p:txBody>
      </p:sp>
      <p:sp>
        <p:nvSpPr>
          <p:cNvPr id="19" name="Rectangle 4"/>
          <p:cNvSpPr/>
          <p:nvPr/>
        </p:nvSpPr>
        <p:spPr>
          <a:xfrm>
            <a:off x="3713956" y="5769748"/>
            <a:ext cx="5260563" cy="672408"/>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4572109" y="2133600"/>
            <a:ext cx="3713220" cy="660921"/>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Qualified Scheduling Entity (QSE)</a:t>
            </a:r>
            <a:endParaRPr lang="en-US" dirty="0">
              <a:solidFill>
                <a:prstClr val="white"/>
              </a:solidFill>
            </a:endParaRPr>
          </a:p>
        </p:txBody>
      </p:sp>
      <p:sp>
        <p:nvSpPr>
          <p:cNvPr id="21" name="Rectangle 20"/>
          <p:cNvSpPr/>
          <p:nvPr/>
        </p:nvSpPr>
        <p:spPr>
          <a:xfrm>
            <a:off x="4717985" y="3276600"/>
            <a:ext cx="3443490" cy="722539"/>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Retail Electric Provider (REP)</a:t>
            </a:r>
            <a:endParaRPr lang="en-US" dirty="0">
              <a:solidFill>
                <a:prstClr val="white"/>
              </a:solidFill>
            </a:endParaRPr>
          </a:p>
        </p:txBody>
      </p:sp>
      <p:pic>
        <p:nvPicPr>
          <p:cNvPr id="29" name="Picture 45" descr="house.png"/>
          <p:cNvPicPr>
            <a:picLocks noChangeAspect="1"/>
          </p:cNvPicPr>
          <p:nvPr/>
        </p:nvPicPr>
        <p:blipFill>
          <a:blip r:embed="rId3" cstate="print"/>
          <a:srcRect/>
          <a:stretch>
            <a:fillRect/>
          </a:stretch>
        </p:blipFill>
        <p:spPr bwMode="auto">
          <a:xfrm>
            <a:off x="4231386" y="5609116"/>
            <a:ext cx="989237" cy="820893"/>
          </a:xfrm>
          <a:prstGeom prst="rect">
            <a:avLst/>
          </a:prstGeom>
          <a:ln>
            <a:noFill/>
          </a:ln>
          <a:effectLst>
            <a:outerShdw blurRad="38100" dist="50800" dir="12600000" algn="tr" rotWithShape="0">
              <a:prstClr val="black">
                <a:alpha val="40000"/>
              </a:prstClr>
            </a:outerShdw>
          </a:effectLst>
        </p:spPr>
      </p:pic>
      <p:pic>
        <p:nvPicPr>
          <p:cNvPr id="31" name="Picture 45" descr="house.png"/>
          <p:cNvPicPr>
            <a:picLocks noChangeAspect="1"/>
          </p:cNvPicPr>
          <p:nvPr/>
        </p:nvPicPr>
        <p:blipFill>
          <a:blip r:embed="rId3" cstate="print"/>
          <a:srcRect/>
          <a:stretch>
            <a:fillRect/>
          </a:stretch>
        </p:blipFill>
        <p:spPr bwMode="auto">
          <a:xfrm>
            <a:off x="5953131" y="5609116"/>
            <a:ext cx="989237" cy="820893"/>
          </a:xfrm>
          <a:prstGeom prst="rect">
            <a:avLst/>
          </a:prstGeom>
          <a:ln>
            <a:noFill/>
          </a:ln>
          <a:effectLst>
            <a:outerShdw blurRad="50800" dist="50800" dir="13200000" algn="tl" rotWithShape="0">
              <a:srgbClr val="333333">
                <a:alpha val="65000"/>
              </a:srgbClr>
            </a:outerShdw>
          </a:effectLst>
        </p:spPr>
      </p:pic>
      <p:sp>
        <p:nvSpPr>
          <p:cNvPr id="32" name="Up Arrow 2"/>
          <p:cNvSpPr/>
          <p:nvPr/>
        </p:nvSpPr>
        <p:spPr>
          <a:xfrm>
            <a:off x="4714571"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Up Arrow 32"/>
          <p:cNvSpPr/>
          <p:nvPr/>
        </p:nvSpPr>
        <p:spPr>
          <a:xfrm>
            <a:off x="6303288" y="4026337"/>
            <a:ext cx="249912" cy="15693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Up Arrow 2"/>
          <p:cNvSpPr/>
          <p:nvPr/>
        </p:nvSpPr>
        <p:spPr>
          <a:xfrm flipH="1">
            <a:off x="7391738"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6" name="Picture 45" descr="house.png"/>
          <p:cNvPicPr>
            <a:picLocks noChangeAspect="1"/>
          </p:cNvPicPr>
          <p:nvPr/>
        </p:nvPicPr>
        <p:blipFill>
          <a:blip r:embed="rId3" cstate="print"/>
          <a:srcRect/>
          <a:stretch>
            <a:fillRect/>
          </a:stretch>
        </p:blipFill>
        <p:spPr bwMode="auto">
          <a:xfrm>
            <a:off x="7615864" y="5609116"/>
            <a:ext cx="989237" cy="820893"/>
          </a:xfrm>
          <a:prstGeom prst="rect">
            <a:avLst/>
          </a:prstGeom>
          <a:ln>
            <a:noFill/>
          </a:ln>
          <a:effectLst>
            <a:outerShdw blurRad="50800" dist="50800" dir="13200000" algn="tl" rotWithShape="0">
              <a:srgbClr val="333333">
                <a:alpha val="65000"/>
              </a:srgbClr>
            </a:outerShdw>
          </a:effectLst>
        </p:spPr>
      </p:pic>
      <p:sp>
        <p:nvSpPr>
          <p:cNvPr id="37" name="Up Arrow 36"/>
          <p:cNvSpPr/>
          <p:nvPr/>
        </p:nvSpPr>
        <p:spPr>
          <a:xfrm>
            <a:off x="6303288" y="2820076"/>
            <a:ext cx="249912" cy="4291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38218571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
          <p:cNvSpPr/>
          <p:nvPr/>
        </p:nvSpPr>
        <p:spPr>
          <a:xfrm>
            <a:off x="3713956" y="5769748"/>
            <a:ext cx="5260563" cy="672408"/>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513" name="Rectangle 2"/>
          <p:cNvSpPr>
            <a:spLocks noGrp="1" noChangeArrowheads="1"/>
          </p:cNvSpPr>
          <p:nvPr>
            <p:ph type="title"/>
          </p:nvPr>
        </p:nvSpPr>
        <p:spPr/>
        <p:txBody>
          <a:bodyPr/>
          <a:lstStyle/>
          <a:p>
            <a:r>
              <a:rPr lang="en-US" dirty="0" smtClean="0"/>
              <a:t>ERCOT Responsibilities</a:t>
            </a:r>
          </a:p>
        </p:txBody>
      </p:sp>
      <p:sp>
        <p:nvSpPr>
          <p:cNvPr id="162" name="Content Placeholder 60"/>
          <p:cNvSpPr>
            <a:spLocks noGrp="1"/>
          </p:cNvSpPr>
          <p:nvPr>
            <p:ph idx="1"/>
          </p:nvPr>
        </p:nvSpPr>
        <p:spPr/>
        <p:txBody>
          <a:bodyPr rtlCol="0">
            <a:normAutofit/>
          </a:bodyPr>
          <a:lstStyle/>
          <a:p>
            <a:pPr fontAlgn="auto">
              <a:spcBef>
                <a:spcPts val="600"/>
              </a:spcBef>
              <a:spcAft>
                <a:spcPts val="600"/>
              </a:spcAft>
              <a:buFont typeface="Arial" pitchFamily="34" charset="0"/>
              <a:buNone/>
              <a:defRPr/>
            </a:pPr>
            <a:r>
              <a:rPr lang="en-US" dirty="0" smtClean="0"/>
              <a:t>Settle the Wholesale Markets</a:t>
            </a:r>
            <a:endParaRPr lang="en-US" b="0" dirty="0" smtClean="0"/>
          </a:p>
          <a:p>
            <a:pPr fontAlgn="auto">
              <a:spcBef>
                <a:spcPts val="600"/>
              </a:spcBef>
              <a:spcAft>
                <a:spcPts val="0"/>
              </a:spcAft>
              <a:buFont typeface="Arial" pitchFamily="34" charset="0"/>
              <a:buNone/>
              <a:defRPr/>
            </a:pPr>
            <a:endParaRPr lang="en-US" dirty="0" smtClean="0"/>
          </a:p>
          <a:p>
            <a:pPr fontAlgn="auto">
              <a:spcBef>
                <a:spcPts val="600"/>
              </a:spcBef>
              <a:spcAft>
                <a:spcPts val="0"/>
              </a:spcAft>
              <a:buFont typeface="Arial" pitchFamily="34" charset="0"/>
              <a:buNone/>
              <a:defRPr/>
            </a:pPr>
            <a:endParaRPr lang="en-US" dirty="0" smtClean="0"/>
          </a:p>
          <a:p>
            <a:pPr fontAlgn="auto">
              <a:spcBef>
                <a:spcPts val="600"/>
              </a:spcBef>
              <a:spcAft>
                <a:spcPts val="0"/>
              </a:spcAft>
              <a:buFont typeface="Arial" pitchFamily="34" charset="0"/>
              <a:buNone/>
              <a:defRPr/>
            </a:pPr>
            <a:endParaRPr lang="en-US" dirty="0"/>
          </a:p>
        </p:txBody>
      </p:sp>
      <p:sp>
        <p:nvSpPr>
          <p:cNvPr id="146" name="Rectangle 145"/>
          <p:cNvSpPr/>
          <p:nvPr/>
        </p:nvSpPr>
        <p:spPr>
          <a:xfrm>
            <a:off x="1058588" y="5637576"/>
            <a:ext cx="1952626" cy="590629"/>
          </a:xfrm>
          <a:prstGeom prst="rect">
            <a:avLst/>
          </a:prstGeom>
          <a:solidFill>
            <a:schemeClr val="accent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Meter Data </a:t>
            </a:r>
            <a:endParaRPr lang="en-US" dirty="0">
              <a:solidFill>
                <a:prstClr val="white"/>
              </a:solidFill>
            </a:endParaRPr>
          </a:p>
        </p:txBody>
      </p:sp>
      <p:sp>
        <p:nvSpPr>
          <p:cNvPr id="24" name="Rectangle 23"/>
          <p:cNvSpPr/>
          <p:nvPr/>
        </p:nvSpPr>
        <p:spPr>
          <a:xfrm>
            <a:off x="1058588" y="5018036"/>
            <a:ext cx="1952626" cy="590629"/>
          </a:xfrm>
          <a:prstGeom prst="rect">
            <a:avLst/>
          </a:prstGeom>
          <a:solidFill>
            <a:schemeClr val="accent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Losses</a:t>
            </a:r>
            <a:endParaRPr lang="en-US" dirty="0">
              <a:solidFill>
                <a:prstClr val="white"/>
              </a:solidFill>
            </a:endParaRPr>
          </a:p>
        </p:txBody>
      </p:sp>
      <p:sp>
        <p:nvSpPr>
          <p:cNvPr id="26" name="Rectangle 25"/>
          <p:cNvSpPr/>
          <p:nvPr/>
        </p:nvSpPr>
        <p:spPr>
          <a:xfrm>
            <a:off x="1058588" y="4401852"/>
            <a:ext cx="1952626" cy="590629"/>
          </a:xfrm>
          <a:prstGeom prst="rect">
            <a:avLst/>
          </a:prstGeom>
          <a:solidFill>
            <a:schemeClr val="accent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Unaccounted For Energy (UFE)</a:t>
            </a:r>
            <a:endParaRPr lang="en-US" dirty="0">
              <a:solidFill>
                <a:prstClr val="white"/>
              </a:solidFill>
            </a:endParaRPr>
          </a:p>
        </p:txBody>
      </p:sp>
      <p:sp>
        <p:nvSpPr>
          <p:cNvPr id="31" name="Rectangle 30"/>
          <p:cNvSpPr/>
          <p:nvPr/>
        </p:nvSpPr>
        <p:spPr>
          <a:xfrm>
            <a:off x="355845" y="2133600"/>
            <a:ext cx="3358111" cy="660921"/>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Adjusted Metered Load (QSE)</a:t>
            </a:r>
            <a:endParaRPr lang="en-US" dirty="0">
              <a:solidFill>
                <a:prstClr val="white"/>
              </a:solidFill>
            </a:endParaRPr>
          </a:p>
        </p:txBody>
      </p:sp>
      <p:sp>
        <p:nvSpPr>
          <p:cNvPr id="44" name="Rectangle 43"/>
          <p:cNvSpPr/>
          <p:nvPr/>
        </p:nvSpPr>
        <p:spPr>
          <a:xfrm>
            <a:off x="4572109" y="2133600"/>
            <a:ext cx="3713220" cy="660921"/>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Qualified Scheduling Entity (QSE)</a:t>
            </a:r>
            <a:endParaRPr lang="en-US" dirty="0">
              <a:solidFill>
                <a:prstClr val="white"/>
              </a:solidFill>
            </a:endParaRPr>
          </a:p>
        </p:txBody>
      </p:sp>
      <p:sp>
        <p:nvSpPr>
          <p:cNvPr id="47" name="Rectangle 46"/>
          <p:cNvSpPr/>
          <p:nvPr/>
        </p:nvSpPr>
        <p:spPr>
          <a:xfrm>
            <a:off x="4717985" y="3276600"/>
            <a:ext cx="3443490" cy="722539"/>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Retail Electric Provider (REP)</a:t>
            </a:r>
            <a:endParaRPr lang="en-US" dirty="0">
              <a:solidFill>
                <a:prstClr val="white"/>
              </a:solidFill>
            </a:endParaRPr>
          </a:p>
        </p:txBody>
      </p:sp>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650" y="5609116"/>
            <a:ext cx="785812" cy="785812"/>
          </a:xfrm>
          <a:prstGeom prst="rect">
            <a:avLst/>
          </a:prstGeom>
        </p:spPr>
      </p:pic>
      <p:pic>
        <p:nvPicPr>
          <p:cNvPr id="48" name="Picture 45" descr="house.png"/>
          <p:cNvPicPr>
            <a:picLocks noChangeAspect="1"/>
          </p:cNvPicPr>
          <p:nvPr/>
        </p:nvPicPr>
        <p:blipFill>
          <a:blip r:embed="rId4" cstate="print"/>
          <a:srcRect/>
          <a:stretch>
            <a:fillRect/>
          </a:stretch>
        </p:blipFill>
        <p:spPr bwMode="auto">
          <a:xfrm>
            <a:off x="4231386" y="5609116"/>
            <a:ext cx="989237" cy="820893"/>
          </a:xfrm>
          <a:prstGeom prst="rect">
            <a:avLst/>
          </a:prstGeom>
          <a:ln>
            <a:noFill/>
          </a:ln>
          <a:effectLst>
            <a:outerShdw blurRad="38100" dist="50800" dir="12600000" algn="tr" rotWithShape="0">
              <a:prstClr val="black">
                <a:alpha val="40000"/>
              </a:prstClr>
            </a:outerShdw>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338" y="5610833"/>
            <a:ext cx="785812" cy="785812"/>
          </a:xfrm>
          <a:prstGeom prst="rect">
            <a:avLst/>
          </a:prstGeom>
        </p:spPr>
      </p:pic>
      <p:pic>
        <p:nvPicPr>
          <p:cNvPr id="49" name="Picture 45" descr="house.png"/>
          <p:cNvPicPr>
            <a:picLocks noChangeAspect="1"/>
          </p:cNvPicPr>
          <p:nvPr/>
        </p:nvPicPr>
        <p:blipFill>
          <a:blip r:embed="rId4" cstate="print"/>
          <a:srcRect/>
          <a:stretch>
            <a:fillRect/>
          </a:stretch>
        </p:blipFill>
        <p:spPr bwMode="auto">
          <a:xfrm>
            <a:off x="5953131" y="5609116"/>
            <a:ext cx="989237" cy="820893"/>
          </a:xfrm>
          <a:prstGeom prst="rect">
            <a:avLst/>
          </a:prstGeom>
          <a:ln>
            <a:noFill/>
          </a:ln>
          <a:effectLst>
            <a:outerShdw blurRad="50800" dist="50800" dir="13200000" algn="tl" rotWithShape="0">
              <a:srgbClr val="333333">
                <a:alpha val="65000"/>
              </a:srgbClr>
            </a:outerShdw>
          </a:effectLst>
        </p:spPr>
      </p:pic>
      <p:sp>
        <p:nvSpPr>
          <p:cNvPr id="50" name="Up Arrow 2"/>
          <p:cNvSpPr/>
          <p:nvPr/>
        </p:nvSpPr>
        <p:spPr>
          <a:xfrm>
            <a:off x="4714571"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Up Arrow 50"/>
          <p:cNvSpPr/>
          <p:nvPr/>
        </p:nvSpPr>
        <p:spPr>
          <a:xfrm>
            <a:off x="6303288" y="4026337"/>
            <a:ext cx="249912" cy="15693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Up Arrow 2"/>
          <p:cNvSpPr/>
          <p:nvPr/>
        </p:nvSpPr>
        <p:spPr>
          <a:xfrm flipH="1">
            <a:off x="7391738"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670" y="5609116"/>
            <a:ext cx="785812" cy="785812"/>
          </a:xfrm>
          <a:prstGeom prst="rect">
            <a:avLst/>
          </a:prstGeom>
        </p:spPr>
      </p:pic>
      <p:pic>
        <p:nvPicPr>
          <p:cNvPr id="53" name="Picture 45" descr="house.png"/>
          <p:cNvPicPr>
            <a:picLocks noChangeAspect="1"/>
          </p:cNvPicPr>
          <p:nvPr/>
        </p:nvPicPr>
        <p:blipFill>
          <a:blip r:embed="rId4" cstate="print"/>
          <a:srcRect/>
          <a:stretch>
            <a:fillRect/>
          </a:stretch>
        </p:blipFill>
        <p:spPr bwMode="auto">
          <a:xfrm>
            <a:off x="7615864" y="5609116"/>
            <a:ext cx="989237" cy="820893"/>
          </a:xfrm>
          <a:prstGeom prst="rect">
            <a:avLst/>
          </a:prstGeom>
          <a:ln>
            <a:noFill/>
          </a:ln>
          <a:effectLst>
            <a:outerShdw blurRad="50800" dist="50800" dir="13200000" algn="tl" rotWithShape="0">
              <a:srgbClr val="333333">
                <a:alpha val="65000"/>
              </a:srgbClr>
            </a:outerShdw>
          </a:effectLst>
        </p:spPr>
      </p:pic>
      <p:sp>
        <p:nvSpPr>
          <p:cNvPr id="54" name="Up Arrow 53"/>
          <p:cNvSpPr/>
          <p:nvPr/>
        </p:nvSpPr>
        <p:spPr>
          <a:xfrm>
            <a:off x="6303288" y="2820076"/>
            <a:ext cx="249912" cy="4291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Up Arrow 57"/>
          <p:cNvSpPr/>
          <p:nvPr/>
        </p:nvSpPr>
        <p:spPr>
          <a:xfrm>
            <a:off x="1905000" y="2820076"/>
            <a:ext cx="249912" cy="15442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436523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49"/>
                                        </p:tgtEl>
                                      </p:cBhvr>
                                    </p:animEffect>
                                    <p:set>
                                      <p:cBhvr>
                                        <p:cTn id="10" dur="1" fill="hold">
                                          <p:stCondLst>
                                            <p:cond delay="499"/>
                                          </p:stCondLst>
                                        </p:cTn>
                                        <p:tgtEl>
                                          <p:spTgt spid="49"/>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53"/>
                                        </p:tgtEl>
                                      </p:cBhvr>
                                    </p:animEffect>
                                    <p:set>
                                      <p:cBhvr>
                                        <p:cTn id="13" dur="1" fill="hold">
                                          <p:stCondLst>
                                            <p:cond delay="499"/>
                                          </p:stCondLst>
                                        </p:cTn>
                                        <p:tgtEl>
                                          <p:spTgt spid="5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6"/>
                                        </p:tgtEl>
                                        <p:attrNameLst>
                                          <p:attrName>style.visibility</p:attrName>
                                        </p:attrNameLst>
                                      </p:cBhvr>
                                      <p:to>
                                        <p:strVal val="visible"/>
                                      </p:to>
                                    </p:set>
                                    <p:animEffect transition="in" filter="wipe(down)">
                                      <p:cBhvr>
                                        <p:cTn id="18" dur="500"/>
                                        <p:tgtEl>
                                          <p:spTgt spid="14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wipe(down)">
                                      <p:cBhvr>
                                        <p:cTn id="33" dur="500"/>
                                        <p:tgtEl>
                                          <p:spTgt spid="58"/>
                                        </p:tgtEl>
                                      </p:cBhvr>
                                    </p:animEffec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P spid="24" grpId="0" animBg="1"/>
      <p:bldP spid="26" grpId="0" animBg="1"/>
      <p:bldP spid="31" grpId="0" animBg="1"/>
      <p:bldP spid="5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 Responsibilities</a:t>
            </a:r>
            <a:endParaRPr lang="en-US" dirty="0"/>
          </a:p>
        </p:txBody>
      </p:sp>
      <p:sp>
        <p:nvSpPr>
          <p:cNvPr id="4" name="Content Placeholder 3"/>
          <p:cNvSpPr>
            <a:spLocks noGrp="1"/>
          </p:cNvSpPr>
          <p:nvPr>
            <p:ph idx="1"/>
          </p:nvPr>
        </p:nvSpPr>
        <p:spPr/>
        <p:txBody>
          <a:bodyPr/>
          <a:lstStyle/>
          <a:p>
            <a:r>
              <a:rPr lang="en-US" dirty="0" smtClean="0"/>
              <a:t>Service Retail Customers</a:t>
            </a:r>
          </a:p>
          <a:p>
            <a:pPr lvl="1">
              <a:spcAft>
                <a:spcPts val="600"/>
              </a:spcAft>
            </a:pPr>
            <a:r>
              <a:rPr lang="en-US" dirty="0" smtClean="0"/>
              <a:t>Negotiate competitive contracts with retail Customers</a:t>
            </a:r>
          </a:p>
          <a:p>
            <a:pPr lvl="1">
              <a:spcAft>
                <a:spcPts val="600"/>
              </a:spcAft>
            </a:pPr>
            <a:r>
              <a:rPr lang="en-US" dirty="0" smtClean="0"/>
              <a:t>Manage retail Customer’s ESI IDs</a:t>
            </a:r>
          </a:p>
          <a:p>
            <a:pPr lvl="1">
              <a:spcAft>
                <a:spcPts val="600"/>
              </a:spcAft>
            </a:pPr>
            <a:r>
              <a:rPr lang="en-US" dirty="0" smtClean="0"/>
              <a:t>Act as primary contact for electric service issues</a:t>
            </a:r>
            <a:endParaRPr lang="en-US"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5800" y="4479141"/>
            <a:ext cx="1877184" cy="1877184"/>
          </a:xfrm>
          <a:prstGeom prst="rect">
            <a:avLst/>
          </a:prstGeom>
        </p:spPr>
      </p:pic>
      <p:grpSp>
        <p:nvGrpSpPr>
          <p:cNvPr id="31" name="Group 30"/>
          <p:cNvGrpSpPr/>
          <p:nvPr/>
        </p:nvGrpSpPr>
        <p:grpSpPr>
          <a:xfrm>
            <a:off x="3124200" y="3629025"/>
            <a:ext cx="2877031" cy="2295738"/>
            <a:chOff x="3553583" y="3605377"/>
            <a:chExt cx="2877031" cy="2295738"/>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583" y="3605377"/>
              <a:ext cx="2877031" cy="2295738"/>
            </a:xfrm>
            <a:prstGeom prst="rect">
              <a:avLst/>
            </a:prstGeom>
          </p:spPr>
        </p:pic>
        <p:pic>
          <p:nvPicPr>
            <p:cNvPr id="26" name="Picture 2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30098" y="4125545"/>
              <a:ext cx="1524000" cy="1255402"/>
            </a:xfrm>
            <a:prstGeom prst="rect">
              <a:avLst/>
            </a:prstGeom>
          </p:spPr>
        </p:pic>
      </p:gr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9414" y="4572000"/>
            <a:ext cx="2604646" cy="1744047"/>
          </a:xfrm>
          <a:prstGeom prst="rect">
            <a:avLst/>
          </a:prstGeom>
        </p:spPr>
      </p:pic>
    </p:spTree>
    <p:extLst>
      <p:ext uri="{BB962C8B-B14F-4D97-AF65-F5344CB8AC3E}">
        <p14:creationId xmlns:p14="http://schemas.microsoft.com/office/powerpoint/2010/main" val="298307187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 Responsibilities</a:t>
            </a:r>
            <a:endParaRPr lang="en-US" dirty="0"/>
          </a:p>
        </p:txBody>
      </p:sp>
      <p:sp>
        <p:nvSpPr>
          <p:cNvPr id="4" name="Content Placeholder 3"/>
          <p:cNvSpPr>
            <a:spLocks noGrp="1"/>
          </p:cNvSpPr>
          <p:nvPr>
            <p:ph idx="1"/>
          </p:nvPr>
        </p:nvSpPr>
        <p:spPr/>
        <p:txBody>
          <a:bodyPr/>
          <a:lstStyle/>
          <a:p>
            <a:r>
              <a:rPr lang="en-US" dirty="0" smtClean="0"/>
              <a:t>Meet Financial Responsibilities</a:t>
            </a:r>
          </a:p>
          <a:p>
            <a:pPr lvl="1">
              <a:spcAft>
                <a:spcPts val="600"/>
              </a:spcAft>
            </a:pPr>
            <a:r>
              <a:rPr lang="en-US" dirty="0" smtClean="0"/>
              <a:t>Pay and/or dispute invoices</a:t>
            </a:r>
          </a:p>
          <a:p>
            <a:pPr lvl="2">
              <a:spcAft>
                <a:spcPts val="600"/>
              </a:spcAft>
            </a:pPr>
            <a:r>
              <a:rPr lang="en-US" dirty="0" smtClean="0"/>
              <a:t>Buy electricity at wholesale</a:t>
            </a:r>
          </a:p>
          <a:p>
            <a:pPr lvl="2">
              <a:spcAft>
                <a:spcPts val="600"/>
              </a:spcAft>
            </a:pPr>
            <a:r>
              <a:rPr lang="en-US" dirty="0" smtClean="0"/>
              <a:t>Pay TDSPs for delivery costs</a:t>
            </a:r>
          </a:p>
          <a:p>
            <a:pPr>
              <a:spcAft>
                <a:spcPts val="600"/>
              </a:spcAft>
            </a:pPr>
            <a:endParaRPr lang="en-US" dirty="0" smtClean="0"/>
          </a:p>
          <a:p>
            <a:pPr lvl="1">
              <a:spcAft>
                <a:spcPts val="600"/>
              </a:spcAft>
            </a:pPr>
            <a:r>
              <a:rPr lang="en-US" dirty="0" smtClean="0"/>
              <a:t>Invoice retail Customers for their monthly usage</a:t>
            </a: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0336" y="1443724"/>
            <a:ext cx="1048053" cy="1388388"/>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9425" y="2514600"/>
            <a:ext cx="931927" cy="67070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7324" y="2121442"/>
            <a:ext cx="1228027" cy="154942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0361" y="3352800"/>
            <a:ext cx="926878" cy="4616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2527" y="4634823"/>
            <a:ext cx="1934705" cy="1827222"/>
          </a:xfrm>
          <a:prstGeom prst="rect">
            <a:avLst/>
          </a:prstGeom>
        </p:spPr>
      </p:pic>
      <p:sp>
        <p:nvSpPr>
          <p:cNvPr id="13" name="Right Arrow Callout 12"/>
          <p:cNvSpPr/>
          <p:nvPr/>
        </p:nvSpPr>
        <p:spPr>
          <a:xfrm>
            <a:off x="2286000" y="5029200"/>
            <a:ext cx="2514600" cy="9906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4" name="Picture 1"/>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286000" y="4789427"/>
            <a:ext cx="1509455" cy="14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rot="20146642">
            <a:off x="6248611" y="4929786"/>
            <a:ext cx="1401305" cy="584775"/>
          </a:xfrm>
          <a:prstGeom prst="rect">
            <a:avLst/>
          </a:prstGeom>
          <a:noFill/>
        </p:spPr>
        <p:txBody>
          <a:bodyPr wrap="square" rtlCol="0">
            <a:spAutoFit/>
          </a:bodyPr>
          <a:lstStyle/>
          <a:p>
            <a:r>
              <a:rPr lang="en-US" sz="3200" b="1" dirty="0" smtClean="0">
                <a:solidFill>
                  <a:srgbClr val="9BBB59">
                    <a:lumMod val="50000"/>
                  </a:srgbClr>
                </a:solidFill>
                <a:latin typeface="Arial Black" panose="020B0A04020102020204" pitchFamily="34" charset="0"/>
              </a:rPr>
              <a:t>$$$$</a:t>
            </a:r>
            <a:endParaRPr lang="en-US" sz="3200" b="1" dirty="0">
              <a:solidFill>
                <a:srgbClr val="9BBB59">
                  <a:lumMod val="50000"/>
                </a:srgbClr>
              </a:solidFill>
              <a:latin typeface="Arial Black" panose="020B0A04020102020204" pitchFamily="34" charset="0"/>
            </a:endParaRPr>
          </a:p>
        </p:txBody>
      </p:sp>
    </p:spTree>
    <p:extLst>
      <p:ext uri="{BB962C8B-B14F-4D97-AF65-F5344CB8AC3E}">
        <p14:creationId xmlns:p14="http://schemas.microsoft.com/office/powerpoint/2010/main" val="344956164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 Responsibilities</a:t>
            </a:r>
            <a:endParaRPr lang="en-US" dirty="0"/>
          </a:p>
        </p:txBody>
      </p:sp>
      <p:sp>
        <p:nvSpPr>
          <p:cNvPr id="4" name="Content Placeholder 3"/>
          <p:cNvSpPr>
            <a:spLocks noGrp="1"/>
          </p:cNvSpPr>
          <p:nvPr>
            <p:ph idx="1"/>
          </p:nvPr>
        </p:nvSpPr>
        <p:spPr/>
        <p:txBody>
          <a:bodyPr/>
          <a:lstStyle/>
          <a:p>
            <a:r>
              <a:rPr lang="en-US" dirty="0" smtClean="0"/>
              <a:t>Investigate Customer Switching issues</a:t>
            </a:r>
          </a:p>
          <a:p>
            <a:pPr lvl="1">
              <a:spcAft>
                <a:spcPts val="600"/>
              </a:spcAft>
            </a:pPr>
            <a:r>
              <a:rPr lang="en-US" dirty="0" smtClean="0"/>
              <a:t>Work with TDSPs and other REPs to resolve inadvertent </a:t>
            </a:r>
            <a:r>
              <a:rPr lang="en-US" dirty="0"/>
              <a:t>g</a:t>
            </a:r>
            <a:r>
              <a:rPr lang="en-US" dirty="0" smtClean="0"/>
              <a:t>ains and losses</a:t>
            </a:r>
            <a:endParaRPr lang="en-US" dirty="0"/>
          </a:p>
        </p:txBody>
      </p:sp>
      <p:sp>
        <p:nvSpPr>
          <p:cNvPr id="5" name="Rectangle 4"/>
          <p:cNvSpPr/>
          <p:nvPr/>
        </p:nvSpPr>
        <p:spPr>
          <a:xfrm>
            <a:off x="2307866" y="2837864"/>
            <a:ext cx="1863616" cy="743536"/>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REP #1</a:t>
            </a:r>
            <a:endParaRPr lang="en-US" dirty="0">
              <a:solidFill>
                <a:prstClr val="white"/>
              </a:solidFill>
            </a:endParaRPr>
          </a:p>
        </p:txBody>
      </p:sp>
      <p:sp>
        <p:nvSpPr>
          <p:cNvPr id="10" name="Rectangle 9"/>
          <p:cNvSpPr/>
          <p:nvPr/>
        </p:nvSpPr>
        <p:spPr>
          <a:xfrm>
            <a:off x="5070584" y="2819400"/>
            <a:ext cx="1863616" cy="743536"/>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REP #2</a:t>
            </a:r>
            <a:endParaRPr lang="en-US" dirty="0">
              <a:solidFill>
                <a:prstClr val="white"/>
              </a:solidFill>
            </a:endParaRPr>
          </a:p>
        </p:txBody>
      </p:sp>
      <p:grpSp>
        <p:nvGrpSpPr>
          <p:cNvPr id="3" name="Group 2"/>
          <p:cNvGrpSpPr/>
          <p:nvPr/>
        </p:nvGrpSpPr>
        <p:grpSpPr>
          <a:xfrm>
            <a:off x="1600200" y="3581400"/>
            <a:ext cx="5918133" cy="2743200"/>
            <a:chOff x="3657600" y="3976364"/>
            <a:chExt cx="5260563" cy="2438400"/>
          </a:xfrm>
        </p:grpSpPr>
        <p:sp>
          <p:nvSpPr>
            <p:cNvPr id="14" name="Rectangle 4"/>
            <p:cNvSpPr/>
            <p:nvPr/>
          </p:nvSpPr>
          <p:spPr>
            <a:xfrm>
              <a:off x="3657600" y="5742356"/>
              <a:ext cx="5260563" cy="672408"/>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Picture 45" descr="house.png"/>
            <p:cNvPicPr>
              <a:picLocks noChangeAspect="1"/>
            </p:cNvPicPr>
            <p:nvPr/>
          </p:nvPicPr>
          <p:blipFill>
            <a:blip r:embed="rId2" cstate="print"/>
            <a:srcRect/>
            <a:stretch>
              <a:fillRect/>
            </a:stretch>
          </p:blipFill>
          <p:spPr bwMode="auto">
            <a:xfrm>
              <a:off x="4175030" y="5581724"/>
              <a:ext cx="989237" cy="820893"/>
            </a:xfrm>
            <a:prstGeom prst="rect">
              <a:avLst/>
            </a:prstGeom>
            <a:ln>
              <a:noFill/>
            </a:ln>
            <a:effectLst>
              <a:outerShdw blurRad="38100" dist="50800" dir="12600000" algn="tr" rotWithShape="0">
                <a:prstClr val="black">
                  <a:alpha val="40000"/>
                </a:prstClr>
              </a:outerShdw>
            </a:effectLst>
          </p:spPr>
        </p:pic>
        <p:pic>
          <p:nvPicPr>
            <p:cNvPr id="16" name="Picture 45" descr="house.png"/>
            <p:cNvPicPr>
              <a:picLocks noChangeAspect="1"/>
            </p:cNvPicPr>
            <p:nvPr/>
          </p:nvPicPr>
          <p:blipFill>
            <a:blip r:embed="rId2" cstate="print"/>
            <a:srcRect/>
            <a:stretch>
              <a:fillRect/>
            </a:stretch>
          </p:blipFill>
          <p:spPr bwMode="auto">
            <a:xfrm>
              <a:off x="5896775" y="5581724"/>
              <a:ext cx="989237" cy="820893"/>
            </a:xfrm>
            <a:prstGeom prst="rect">
              <a:avLst/>
            </a:prstGeom>
            <a:ln>
              <a:noFill/>
            </a:ln>
            <a:effectLst>
              <a:outerShdw blurRad="50800" dist="50800" dir="13200000" algn="tl" rotWithShape="0">
                <a:srgbClr val="333333">
                  <a:alpha val="65000"/>
                </a:srgbClr>
              </a:outerShdw>
            </a:effectLst>
          </p:spPr>
        </p:pic>
        <p:sp>
          <p:nvSpPr>
            <p:cNvPr id="17" name="Up Arrow 2"/>
            <p:cNvSpPr/>
            <p:nvPr/>
          </p:nvSpPr>
          <p:spPr>
            <a:xfrm>
              <a:off x="6498831" y="3998946"/>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Up Arrow 17"/>
            <p:cNvSpPr/>
            <p:nvPr/>
          </p:nvSpPr>
          <p:spPr>
            <a:xfrm>
              <a:off x="7931091" y="3976364"/>
              <a:ext cx="249912" cy="1569389"/>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Up Arrow 2"/>
            <p:cNvSpPr/>
            <p:nvPr/>
          </p:nvSpPr>
          <p:spPr>
            <a:xfrm flipH="1">
              <a:off x="5509594" y="4012335"/>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0" name="Picture 45" descr="house.png"/>
            <p:cNvPicPr>
              <a:picLocks noChangeAspect="1"/>
            </p:cNvPicPr>
            <p:nvPr/>
          </p:nvPicPr>
          <p:blipFill>
            <a:blip r:embed="rId2" cstate="print"/>
            <a:srcRect/>
            <a:stretch>
              <a:fillRect/>
            </a:stretch>
          </p:blipFill>
          <p:spPr bwMode="auto">
            <a:xfrm>
              <a:off x="7559508" y="5581724"/>
              <a:ext cx="989237" cy="820893"/>
            </a:xfrm>
            <a:prstGeom prst="rect">
              <a:avLst/>
            </a:prstGeom>
            <a:ln>
              <a:noFill/>
            </a:ln>
            <a:effectLst>
              <a:outerShdw blurRad="50800" dist="50800" dir="13200000" algn="tl" rotWithShape="0">
                <a:srgbClr val="333333">
                  <a:alpha val="65000"/>
                </a:srgbClr>
              </a:outerShdw>
            </a:effectLst>
          </p:spPr>
        </p:pic>
      </p:grpSp>
      <p:sp>
        <p:nvSpPr>
          <p:cNvPr id="21" name="Up Arrow 20"/>
          <p:cNvSpPr/>
          <p:nvPr/>
        </p:nvSpPr>
        <p:spPr>
          <a:xfrm>
            <a:off x="2510393" y="3581400"/>
            <a:ext cx="281151" cy="1765563"/>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57718633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8370" name="Rectangle 2"/>
          <p:cNvSpPr>
            <a:spLocks noGrp="1" noChangeArrowheads="1"/>
          </p:cNvSpPr>
          <p:nvPr>
            <p:ph type="ctrTitle"/>
          </p:nvPr>
        </p:nvSpPr>
        <p:spPr bwMode="auto">
          <a:noFill/>
          <a:ln>
            <a:miter lim="800000"/>
            <a:headEnd/>
            <a:tailEnd/>
          </a:ln>
        </p:spPr>
        <p:txBody>
          <a:bodyPr vert="horz" wrap="square" lIns="91440" tIns="45720" rIns="91440" bIns="45720" numCol="1" anchor="ctr" anchorCtr="0" compatLnSpc="1">
            <a:prstTxWarp prst="textNoShape">
              <a:avLst/>
            </a:prstTxWarp>
          </a:bodyPr>
          <a:lstStyle/>
          <a:p>
            <a:pPr eaLnBrk="1" hangingPunct="1"/>
            <a:r>
              <a:rPr lang="en-US" dirty="0" smtClean="0"/>
              <a:t>Course Introduction</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3554637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TDSP Responsibilities</a:t>
            </a:r>
            <a:endParaRPr lang="en-US" dirty="0"/>
          </a:p>
        </p:txBody>
      </p:sp>
      <p:sp>
        <p:nvSpPr>
          <p:cNvPr id="4" name="Content Placeholder 3"/>
          <p:cNvSpPr>
            <a:spLocks noGrp="1"/>
          </p:cNvSpPr>
          <p:nvPr>
            <p:ph idx="1"/>
          </p:nvPr>
        </p:nvSpPr>
        <p:spPr/>
        <p:txBody>
          <a:bodyPr/>
          <a:lstStyle/>
          <a:p>
            <a:r>
              <a:rPr lang="en-US" dirty="0" smtClean="0"/>
              <a:t>Physical System Operations</a:t>
            </a:r>
          </a:p>
          <a:p>
            <a:pPr lvl="1">
              <a:spcAft>
                <a:spcPts val="600"/>
              </a:spcAft>
            </a:pPr>
            <a:r>
              <a:rPr lang="en-US" dirty="0" smtClean="0"/>
              <a:t>Maintain reliable transmission and distribution system</a:t>
            </a:r>
          </a:p>
          <a:p>
            <a:pPr lvl="1">
              <a:spcAft>
                <a:spcPts val="600"/>
              </a:spcAft>
            </a:pPr>
            <a:r>
              <a:rPr lang="en-US" dirty="0" smtClean="0"/>
              <a:t>Physically connect Customer Premise to ERCOT grid</a:t>
            </a:r>
          </a:p>
          <a:p>
            <a:pPr lvl="1">
              <a:spcAft>
                <a:spcPts val="600"/>
              </a:spcAft>
            </a:pPr>
            <a:r>
              <a:rPr lang="en-US" dirty="0" smtClean="0"/>
              <a:t>Maintain metering systems at Customer Premises</a:t>
            </a:r>
          </a:p>
          <a:p>
            <a:pPr lvl="1">
              <a:spcAft>
                <a:spcPts val="600"/>
              </a:spcAft>
            </a:pPr>
            <a:r>
              <a:rPr lang="en-US" dirty="0" smtClean="0"/>
              <a:t>Resolve power </a:t>
            </a:r>
            <a:r>
              <a:rPr lang="en-US" dirty="0"/>
              <a:t>o</a:t>
            </a:r>
            <a:r>
              <a:rPr lang="en-US" dirty="0" smtClean="0"/>
              <a:t>utages </a:t>
            </a:r>
          </a:p>
          <a:p>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2324" y="4038600"/>
            <a:ext cx="5329276" cy="2564545"/>
          </a:xfrm>
          <a:prstGeom prst="rect">
            <a:avLst/>
          </a:prstGeom>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1680" y="5341728"/>
            <a:ext cx="235997" cy="224047"/>
          </a:xfrm>
          <a:prstGeom prst="rect">
            <a:avLst/>
          </a:prstGeom>
          <a:noFill/>
          <a:ln>
            <a:noFill/>
          </a:ln>
          <a:effectLst/>
          <a:scene3d>
            <a:camera prst="perspectiveHeroicExtremeLeftFacing">
              <a:rot lat="1200000" lon="3000000" rev="21470041"/>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015694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4"/>
          <p:cNvSpPr/>
          <p:nvPr/>
        </p:nvSpPr>
        <p:spPr>
          <a:xfrm>
            <a:off x="4419600" y="5638800"/>
            <a:ext cx="4675516" cy="756459"/>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p>
            <a:r>
              <a:rPr lang="en-US" dirty="0" smtClean="0"/>
              <a:t>TDSP Responsibilities</a:t>
            </a:r>
            <a:endParaRPr lang="en-US" dirty="0"/>
          </a:p>
        </p:txBody>
      </p:sp>
      <p:sp>
        <p:nvSpPr>
          <p:cNvPr id="4" name="Content Placeholder 3"/>
          <p:cNvSpPr>
            <a:spLocks noGrp="1"/>
          </p:cNvSpPr>
          <p:nvPr>
            <p:ph idx="1"/>
          </p:nvPr>
        </p:nvSpPr>
        <p:spPr/>
        <p:txBody>
          <a:bodyPr/>
          <a:lstStyle/>
          <a:p>
            <a:r>
              <a:rPr lang="en-US" dirty="0" smtClean="0"/>
              <a:t>Retail System Operations</a:t>
            </a:r>
          </a:p>
          <a:p>
            <a:pPr lvl="1">
              <a:spcAft>
                <a:spcPts val="600"/>
              </a:spcAft>
            </a:pPr>
            <a:r>
              <a:rPr lang="en-US" dirty="0" smtClean="0"/>
              <a:t>Establish ESI IDs</a:t>
            </a:r>
          </a:p>
          <a:p>
            <a:pPr lvl="1">
              <a:spcAft>
                <a:spcPts val="600"/>
              </a:spcAft>
            </a:pPr>
            <a:r>
              <a:rPr lang="en-US" dirty="0" smtClean="0"/>
              <a:t>Facilitate Enrollments and Service Order Requests </a:t>
            </a:r>
            <a:br>
              <a:rPr lang="en-US" dirty="0" smtClean="0"/>
            </a:br>
            <a:r>
              <a:rPr lang="en-US" dirty="0" smtClean="0"/>
              <a:t>from REPs</a:t>
            </a:r>
          </a:p>
          <a:p>
            <a:pPr lvl="1">
              <a:spcAft>
                <a:spcPts val="600"/>
              </a:spcAft>
            </a:pPr>
            <a:r>
              <a:rPr lang="en-US" dirty="0" smtClean="0"/>
              <a:t>Provide ESI ID usage data </a:t>
            </a:r>
            <a:br>
              <a:rPr lang="en-US" dirty="0" smtClean="0"/>
            </a:br>
            <a:r>
              <a:rPr lang="en-US" dirty="0" smtClean="0"/>
              <a:t>for ERCOT Settlement </a:t>
            </a:r>
            <a:br>
              <a:rPr lang="en-US" dirty="0" smtClean="0"/>
            </a:br>
            <a:r>
              <a:rPr lang="en-US" dirty="0" smtClean="0"/>
              <a:t>and REP billing</a:t>
            </a:r>
          </a:p>
        </p:txBody>
      </p:sp>
      <p:sp>
        <p:nvSpPr>
          <p:cNvPr id="5" name="Rectangle 4"/>
          <p:cNvSpPr/>
          <p:nvPr/>
        </p:nvSpPr>
        <p:spPr>
          <a:xfrm>
            <a:off x="4812702" y="3352800"/>
            <a:ext cx="1106406" cy="660921"/>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REP #1</a:t>
            </a:r>
            <a:endParaRPr lang="en-US" dirty="0">
              <a:solidFill>
                <a:prstClr val="white"/>
              </a:solidFill>
            </a:endParaRPr>
          </a:p>
        </p:txBody>
      </p:sp>
      <p:sp>
        <p:nvSpPr>
          <p:cNvPr id="10" name="Rectangle 9"/>
          <p:cNvSpPr/>
          <p:nvPr/>
        </p:nvSpPr>
        <p:spPr>
          <a:xfrm>
            <a:off x="6553200" y="3352800"/>
            <a:ext cx="2285599" cy="660921"/>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REP #2</a:t>
            </a:r>
            <a:endParaRPr lang="en-US" dirty="0">
              <a:solidFill>
                <a:prstClr val="white"/>
              </a:solidFill>
            </a:endParaRPr>
          </a:p>
        </p:txBody>
      </p:sp>
      <p:pic>
        <p:nvPicPr>
          <p:cNvPr id="14"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29200" y="5535594"/>
            <a:ext cx="741381" cy="74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35940" y="5545315"/>
            <a:ext cx="731660" cy="7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house.png"/>
          <p:cNvPicPr>
            <a:picLocks noChangeAspect="1"/>
          </p:cNvPicPr>
          <p:nvPr/>
        </p:nvPicPr>
        <p:blipFill>
          <a:blip r:embed="rId3" cstate="print"/>
          <a:srcRect/>
          <a:stretch>
            <a:fillRect/>
          </a:stretch>
        </p:blipFill>
        <p:spPr bwMode="auto">
          <a:xfrm>
            <a:off x="4922855" y="5521610"/>
            <a:ext cx="904875" cy="750888"/>
          </a:xfrm>
          <a:prstGeom prst="rect">
            <a:avLst/>
          </a:prstGeom>
          <a:ln>
            <a:noFill/>
          </a:ln>
          <a:effectLst>
            <a:outerShdw blurRad="50800" dist="50800" dir="13200000" algn="tl" rotWithShape="0">
              <a:srgbClr val="333333">
                <a:alpha val="65000"/>
              </a:srgbClr>
            </a:outerShdw>
          </a:effectLst>
        </p:spPr>
      </p:pic>
      <p:pic>
        <p:nvPicPr>
          <p:cNvPr id="18" name="Picture 45" descr="house.png"/>
          <p:cNvPicPr>
            <a:picLocks noChangeAspect="1"/>
          </p:cNvPicPr>
          <p:nvPr/>
        </p:nvPicPr>
        <p:blipFill>
          <a:blip r:embed="rId3" cstate="print"/>
          <a:srcRect/>
          <a:stretch>
            <a:fillRect/>
          </a:stretch>
        </p:blipFill>
        <p:spPr bwMode="auto">
          <a:xfrm>
            <a:off x="6629400" y="5537423"/>
            <a:ext cx="904875" cy="750888"/>
          </a:xfrm>
          <a:prstGeom prst="rect">
            <a:avLst/>
          </a:prstGeom>
          <a:noFill/>
          <a:ln w="9525">
            <a:noFill/>
            <a:miter lim="800000"/>
            <a:headEnd/>
            <a:tailEnd/>
          </a:ln>
          <a:effectLst>
            <a:outerShdw blurRad="50800" dist="50800" dir="13200000" algn="ctr" rotWithShape="0">
              <a:srgbClr val="000000">
                <a:alpha val="65000"/>
              </a:srgbClr>
            </a:outerShdw>
          </a:effectLst>
        </p:spPr>
      </p:pic>
      <p:pic>
        <p:nvPicPr>
          <p:cNvPr id="19" name="Picture 45" descr="house.png"/>
          <p:cNvPicPr>
            <a:picLocks noChangeAspect="1"/>
          </p:cNvPicPr>
          <p:nvPr/>
        </p:nvPicPr>
        <p:blipFill>
          <a:blip r:embed="rId3" cstate="print"/>
          <a:srcRect/>
          <a:stretch>
            <a:fillRect/>
          </a:stretch>
        </p:blipFill>
        <p:spPr bwMode="auto">
          <a:xfrm>
            <a:off x="8018706" y="5545315"/>
            <a:ext cx="904875" cy="750888"/>
          </a:xfrm>
          <a:prstGeom prst="rect">
            <a:avLst/>
          </a:prstGeom>
          <a:noFill/>
          <a:ln w="9525">
            <a:noFill/>
            <a:miter lim="800000"/>
            <a:headEnd/>
            <a:tailEnd/>
          </a:ln>
          <a:effectLst>
            <a:outerShdw blurRad="50800" dist="50800" dir="13200000" algn="ctr" rotWithShape="0">
              <a:srgbClr val="000000">
                <a:alpha val="65000"/>
              </a:srgbClr>
            </a:outerShdw>
          </a:effectLst>
        </p:spPr>
      </p:pic>
      <p:sp>
        <p:nvSpPr>
          <p:cNvPr id="24" name="Up Arrow 23"/>
          <p:cNvSpPr/>
          <p:nvPr/>
        </p:nvSpPr>
        <p:spPr>
          <a:xfrm>
            <a:off x="5257800" y="4061067"/>
            <a:ext cx="281151" cy="1460544"/>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Up Arrow 24"/>
          <p:cNvSpPr/>
          <p:nvPr/>
        </p:nvSpPr>
        <p:spPr>
          <a:xfrm>
            <a:off x="6934200" y="4061630"/>
            <a:ext cx="281151" cy="1460544"/>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Up Arrow 25"/>
          <p:cNvSpPr/>
          <p:nvPr/>
        </p:nvSpPr>
        <p:spPr>
          <a:xfrm>
            <a:off x="8305800" y="4064928"/>
            <a:ext cx="281151" cy="1460544"/>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962695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10" presetClass="exit" presetSubtype="0" fill="hold" grpId="0" nodeType="withEffect">
                                  <p:stCondLst>
                                    <p:cond delay="0"/>
                                  </p:stCondLst>
                                  <p:childTnLst>
                                    <p:animEffect transition="out" filter="fade">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par>
                                <p:cTn id="33" presetID="2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500"/>
                                        <p:tgtEl>
                                          <p:spTgt spid="4">
                                            <p:txEl>
                                              <p:pRg st="3" end="3"/>
                                            </p:txEl>
                                          </p:spTgt>
                                        </p:tgtEl>
                                      </p:cBhvr>
                                    </p:animEffect>
                                  </p:childTnLst>
                                </p:cTn>
                              </p:par>
                            </p:childTnLst>
                          </p:cTn>
                        </p:par>
                        <p:par>
                          <p:cTn id="41" fill="hold">
                            <p:stCondLst>
                              <p:cond delay="500"/>
                            </p:stCondLst>
                            <p:childTnLst>
                              <p:par>
                                <p:cTn id="42" presetID="10" presetClass="exit" presetSubtype="0" fill="hold" nodeType="after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TDSP Responsibilities</a:t>
            </a:r>
            <a:endParaRPr lang="en-US" dirty="0"/>
          </a:p>
        </p:txBody>
      </p:sp>
      <p:sp>
        <p:nvSpPr>
          <p:cNvPr id="4" name="Content Placeholder 3"/>
          <p:cNvSpPr>
            <a:spLocks noGrp="1"/>
          </p:cNvSpPr>
          <p:nvPr>
            <p:ph idx="1"/>
          </p:nvPr>
        </p:nvSpPr>
        <p:spPr/>
        <p:txBody>
          <a:bodyPr/>
          <a:lstStyle/>
          <a:p>
            <a:r>
              <a:rPr lang="en-US" dirty="0" smtClean="0"/>
              <a:t>The anatomy of an ESI ID</a:t>
            </a:r>
          </a:p>
          <a:p>
            <a:pPr algn="ctr">
              <a:spcBef>
                <a:spcPts val="1800"/>
              </a:spcBef>
            </a:pPr>
            <a:r>
              <a:rPr lang="en-US" sz="4000" dirty="0" smtClean="0">
                <a:latin typeface="Orator Std" pitchFamily="49" charset="0"/>
                <a:ea typeface="Verdana" panose="020B0604030504040204" pitchFamily="34" charset="0"/>
                <a:cs typeface="Verdana" panose="020B0604030504040204" pitchFamily="34" charset="0"/>
              </a:rPr>
              <a:t>10xxxxxzzz..zz</a:t>
            </a:r>
            <a:endParaRPr lang="en-US" b="0" dirty="0" smtClean="0"/>
          </a:p>
          <a:p>
            <a:r>
              <a:rPr lang="en-US" b="0" dirty="0" smtClean="0"/>
              <a:t>Where:</a:t>
            </a:r>
          </a:p>
          <a:p>
            <a:pPr marL="2743200" indent="-2743200"/>
            <a:r>
              <a:rPr lang="en-US" sz="3600" dirty="0" smtClean="0">
                <a:solidFill>
                  <a:prstClr val="black"/>
                </a:solidFill>
                <a:latin typeface="Orator Std" pitchFamily="49" charset="0"/>
                <a:ea typeface="Verdana" panose="020B0604030504040204" pitchFamily="34" charset="0"/>
                <a:cs typeface="Verdana" panose="020B0604030504040204" pitchFamily="34" charset="0"/>
              </a:rPr>
              <a:t>10</a:t>
            </a:r>
            <a:r>
              <a:rPr lang="en-US" b="0" dirty="0" smtClean="0"/>
              <a:t>	Placeholder for future</a:t>
            </a:r>
          </a:p>
          <a:p>
            <a:pPr marL="2743200" indent="-2743200"/>
            <a:r>
              <a:rPr lang="en-US" sz="3600" dirty="0" smtClean="0">
                <a:solidFill>
                  <a:prstClr val="black"/>
                </a:solidFill>
                <a:latin typeface="Orator Std" pitchFamily="49" charset="0"/>
                <a:ea typeface="Verdana" panose="020B0604030504040204" pitchFamily="34" charset="0"/>
                <a:cs typeface="Verdana" panose="020B0604030504040204" pitchFamily="34" charset="0"/>
              </a:rPr>
              <a:t>xxxxx</a:t>
            </a:r>
            <a:r>
              <a:rPr lang="en-US" sz="4000" dirty="0" smtClean="0">
                <a:solidFill>
                  <a:prstClr val="black"/>
                </a:solidFill>
                <a:latin typeface="Orator Std" pitchFamily="49" charset="0"/>
                <a:ea typeface="Verdana" panose="020B0604030504040204" pitchFamily="34" charset="0"/>
                <a:cs typeface="Verdana" panose="020B0604030504040204" pitchFamily="34" charset="0"/>
              </a:rPr>
              <a:t>	</a:t>
            </a:r>
            <a:r>
              <a:rPr lang="en-US" b="0" dirty="0" smtClean="0"/>
              <a:t>Five digit DOE code for TDSP</a:t>
            </a:r>
          </a:p>
          <a:p>
            <a:pPr marL="2743200" indent="-2743200"/>
            <a:r>
              <a:rPr lang="en-US" sz="3600" dirty="0" err="1" smtClean="0">
                <a:solidFill>
                  <a:prstClr val="black"/>
                </a:solidFill>
                <a:latin typeface="Orator Std" pitchFamily="49" charset="0"/>
                <a:ea typeface="Verdana" panose="020B0604030504040204" pitchFamily="34" charset="0"/>
                <a:cs typeface="Verdana" panose="020B0604030504040204" pitchFamily="34" charset="0"/>
              </a:rPr>
              <a:t>zzz..zz</a:t>
            </a:r>
            <a:r>
              <a:rPr lang="en-US" sz="3600" dirty="0" smtClean="0">
                <a:solidFill>
                  <a:prstClr val="black"/>
                </a:solidFill>
                <a:latin typeface="Orator Std" pitchFamily="49" charset="0"/>
                <a:ea typeface="Verdana" panose="020B0604030504040204" pitchFamily="34" charset="0"/>
                <a:cs typeface="Verdana" panose="020B0604030504040204" pitchFamily="34" charset="0"/>
              </a:rPr>
              <a:t> </a:t>
            </a:r>
            <a:r>
              <a:rPr lang="en-US" sz="4000" b="0" dirty="0" smtClean="0"/>
              <a:t>	</a:t>
            </a:r>
            <a:r>
              <a:rPr lang="en-US" b="0" dirty="0" smtClean="0"/>
              <a:t>Up to 29 alphanumeric characters assigned by TDSP</a:t>
            </a:r>
          </a:p>
          <a:p>
            <a:endParaRPr lang="en-US" b="0" dirty="0">
              <a:latin typeface="Orator Std" pitchFamily="49" charset="0"/>
            </a:endParaRPr>
          </a:p>
        </p:txBody>
      </p:sp>
    </p:spTree>
    <p:extLst>
      <p:ext uri="{BB962C8B-B14F-4D97-AF65-F5344CB8AC3E}">
        <p14:creationId xmlns:p14="http://schemas.microsoft.com/office/powerpoint/2010/main" val="3724214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3" end="3"/>
                                            </p:txEl>
                                          </p:spTgt>
                                        </p:tgtEl>
                                        <p:attrNameLst>
                                          <p:attrName>style.color</p:attrName>
                                        </p:attrNameLst>
                                      </p:cBhvr>
                                      <p:to>
                                        <a:srgbClr val="A5A5A5"/>
                                      </p:to>
                                    </p:animClr>
                                    <p:animClr clrSpc="rgb" dir="cw">
                                      <p:cBhvr>
                                        <p:cTn id="7" dur="500" fill="hold"/>
                                        <p:tgtEl>
                                          <p:spTgt spid="4">
                                            <p:txEl>
                                              <p:pRg st="3" end="3"/>
                                            </p:txEl>
                                          </p:spTgt>
                                        </p:tgtEl>
                                        <p:attrNameLst>
                                          <p:attrName>fillcolor</p:attrName>
                                        </p:attrNameLst>
                                      </p:cBhvr>
                                      <p:to>
                                        <a:srgbClr val="A5A5A5"/>
                                      </p:to>
                                    </p:animClr>
                                    <p:set>
                                      <p:cBhvr>
                                        <p:cTn id="8" dur="500" fill="hold"/>
                                        <p:tgtEl>
                                          <p:spTgt spid="4">
                                            <p:txEl>
                                              <p:pRg st="3" end="3"/>
                                            </p:txEl>
                                          </p:spTgt>
                                        </p:tgtEl>
                                        <p:attrNameLst>
                                          <p:attrName>fill.type</p:attrName>
                                        </p:attrNameLst>
                                      </p:cBhvr>
                                      <p:to>
                                        <p:strVal val="solid"/>
                                      </p:to>
                                    </p:set>
                                    <p:set>
                                      <p:cBhvr>
                                        <p:cTn id="9" dur="500" fill="hold"/>
                                        <p:tgtEl>
                                          <p:spTgt spid="4">
                                            <p:txEl>
                                              <p:pRg st="3" end="3"/>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4">
                                            <p:txEl>
                                              <p:pRg st="5" end="5"/>
                                            </p:txEl>
                                          </p:spTgt>
                                        </p:tgtEl>
                                        <p:attrNameLst>
                                          <p:attrName>style.color</p:attrName>
                                        </p:attrNameLst>
                                      </p:cBhvr>
                                      <p:to>
                                        <a:srgbClr val="A5A5A5"/>
                                      </p:to>
                                    </p:animClr>
                                    <p:animClr clrSpc="rgb" dir="cw">
                                      <p:cBhvr>
                                        <p:cTn id="12" dur="500" fill="hold"/>
                                        <p:tgtEl>
                                          <p:spTgt spid="4">
                                            <p:txEl>
                                              <p:pRg st="5" end="5"/>
                                            </p:txEl>
                                          </p:spTgt>
                                        </p:tgtEl>
                                        <p:attrNameLst>
                                          <p:attrName>fillcolor</p:attrName>
                                        </p:attrNameLst>
                                      </p:cBhvr>
                                      <p:to>
                                        <a:srgbClr val="A5A5A5"/>
                                      </p:to>
                                    </p:animClr>
                                    <p:set>
                                      <p:cBhvr>
                                        <p:cTn id="13" dur="500" fill="hold"/>
                                        <p:tgtEl>
                                          <p:spTgt spid="4">
                                            <p:txEl>
                                              <p:pRg st="5" end="5"/>
                                            </p:txEl>
                                          </p:spTgt>
                                        </p:tgtEl>
                                        <p:attrNameLst>
                                          <p:attrName>fill.type</p:attrName>
                                        </p:attrNameLst>
                                      </p:cBhvr>
                                      <p:to>
                                        <p:strVal val="solid"/>
                                      </p:to>
                                    </p:set>
                                    <p:set>
                                      <p:cBhvr>
                                        <p:cTn id="14" dur="500" fill="hold"/>
                                        <p:tgtEl>
                                          <p:spTgt spid="4">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TDSP Responsibilities</a:t>
            </a:r>
            <a:endParaRPr lang="en-US" dirty="0"/>
          </a:p>
        </p:txBody>
      </p:sp>
      <p:sp>
        <p:nvSpPr>
          <p:cNvPr id="4" name="Content Placeholder 3"/>
          <p:cNvSpPr>
            <a:spLocks noGrp="1"/>
          </p:cNvSpPr>
          <p:nvPr>
            <p:ph idx="1"/>
          </p:nvPr>
        </p:nvSpPr>
        <p:spPr/>
        <p:txBody>
          <a:bodyPr/>
          <a:lstStyle/>
          <a:p>
            <a:r>
              <a:rPr lang="en-US" dirty="0" smtClean="0"/>
              <a:t>The anatomy of an ESI ID</a:t>
            </a:r>
          </a:p>
          <a:p>
            <a:pPr algn="ctr">
              <a:spcBef>
                <a:spcPts val="1800"/>
              </a:spcBef>
            </a:pPr>
            <a:r>
              <a:rPr lang="en-US" sz="4000" dirty="0" smtClean="0">
                <a:latin typeface="Orator Std" pitchFamily="49" charset="0"/>
                <a:ea typeface="Verdana" panose="020B0604030504040204" pitchFamily="34" charset="0"/>
                <a:cs typeface="Verdana" panose="020B0604030504040204" pitchFamily="34" charset="0"/>
              </a:rPr>
              <a:t>10xxxxxzzz..zz</a:t>
            </a:r>
          </a:p>
          <a:p>
            <a:endParaRPr lang="en-US" b="0" dirty="0" smtClean="0"/>
          </a:p>
          <a:p>
            <a:pPr marL="0" lvl="1" indent="0">
              <a:buNone/>
            </a:pPr>
            <a:r>
              <a:rPr lang="en-US" b="0" dirty="0" smtClean="0"/>
              <a:t>	</a:t>
            </a:r>
            <a:r>
              <a:rPr lang="en-US" sz="4000" b="0" dirty="0" smtClean="0"/>
              <a:t>	</a:t>
            </a:r>
            <a:endParaRPr lang="en-US" b="0" dirty="0">
              <a:latin typeface="Orator Std" pitchFamily="49" charset="0"/>
            </a:endParaRPr>
          </a:p>
        </p:txBody>
      </p:sp>
      <p:graphicFrame>
        <p:nvGraphicFramePr>
          <p:cNvPr id="5" name="Table 4"/>
          <p:cNvGraphicFramePr>
            <a:graphicFrameLocks noGrp="1"/>
          </p:cNvGraphicFramePr>
          <p:nvPr>
            <p:extLst/>
          </p:nvPr>
        </p:nvGraphicFramePr>
        <p:xfrm>
          <a:off x="1600200" y="2720988"/>
          <a:ext cx="6096000" cy="3733800"/>
        </p:xfrm>
        <a:graphic>
          <a:graphicData uri="http://schemas.openxmlformats.org/drawingml/2006/table">
            <a:tbl>
              <a:tblPr firstRow="1" bandRow="1">
                <a:tableStyleId>{5C22544A-7EE6-4342-B048-85BDC9FD1C3A}</a:tableStyleId>
              </a:tblPr>
              <a:tblGrid>
                <a:gridCol w="1563077"/>
                <a:gridCol w="4532923"/>
              </a:tblGrid>
              <a:tr h="373380">
                <a:tc>
                  <a:txBody>
                    <a:bodyPr/>
                    <a:lstStyle/>
                    <a:p>
                      <a:pPr algn="ctr"/>
                      <a:r>
                        <a:rPr lang="en-US" sz="1800" dirty="0" smtClean="0">
                          <a:latin typeface="Arial" panose="020B0604020202020204" pitchFamily="34" charset="0"/>
                          <a:cs typeface="Arial" panose="020B0604020202020204" pitchFamily="34" charset="0"/>
                        </a:rPr>
                        <a:t>XXXXX</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TDSP Name</a:t>
                      </a:r>
                      <a:endParaRPr lang="en-US" sz="1800" dirty="0">
                        <a:latin typeface="Arial" panose="020B0604020202020204" pitchFamily="34" charset="0"/>
                        <a:cs typeface="Arial" panose="020B0604020202020204" pitchFamily="34" charset="0"/>
                      </a:endParaRPr>
                    </a:p>
                  </a:txBody>
                  <a:tcPr/>
                </a:tc>
              </a:tr>
              <a:tr h="373380">
                <a:tc>
                  <a:txBody>
                    <a:bodyPr/>
                    <a:lstStyle/>
                    <a:p>
                      <a:pPr algn="ctr"/>
                      <a:r>
                        <a:rPr lang="en-US" sz="1800" dirty="0" smtClean="0">
                          <a:latin typeface="Arial" panose="020B0604020202020204" pitchFamily="34" charset="0"/>
                          <a:cs typeface="Arial" panose="020B0604020202020204" pitchFamily="34" charset="0"/>
                        </a:rPr>
                        <a:t>20404</a:t>
                      </a:r>
                      <a:endParaRPr lang="en-US" sz="1800" dirty="0">
                        <a:latin typeface="Arial" panose="020B0604020202020204" pitchFamily="34" charset="0"/>
                        <a:cs typeface="Arial" panose="020B0604020202020204" pitchFamily="34" charset="0"/>
                      </a:endParaRPr>
                    </a:p>
                  </a:txBody>
                  <a:tcPr/>
                </a:tc>
                <a:tc>
                  <a:txBody>
                    <a:bodyPr/>
                    <a:lstStyle/>
                    <a:p>
                      <a:pPr marL="18288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AEP TX North </a:t>
                      </a:r>
                    </a:p>
                  </a:txBody>
                  <a:tcPr/>
                </a:tc>
              </a:tr>
              <a:tr h="373380">
                <a:tc>
                  <a:txBody>
                    <a:bodyPr/>
                    <a:lstStyle/>
                    <a:p>
                      <a:pPr algn="ctr"/>
                      <a:r>
                        <a:rPr lang="en-US" sz="1800" dirty="0" smtClean="0">
                          <a:latin typeface="Arial" panose="020B0604020202020204" pitchFamily="34" charset="0"/>
                          <a:cs typeface="Arial" panose="020B0604020202020204" pitchFamily="34" charset="0"/>
                        </a:rPr>
                        <a:t>03278</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AEP TX Central</a:t>
                      </a:r>
                      <a:endParaRPr lang="en-US" sz="1800" dirty="0">
                        <a:latin typeface="Arial" panose="020B0604020202020204" pitchFamily="34" charset="0"/>
                        <a:cs typeface="Arial" panose="020B0604020202020204" pitchFamily="34" charset="0"/>
                      </a:endParaRPr>
                    </a:p>
                  </a:txBody>
                  <a:tcPr/>
                </a:tc>
              </a:tr>
              <a:tr h="373380">
                <a:tc>
                  <a:txBody>
                    <a:bodyPr/>
                    <a:lstStyle/>
                    <a:p>
                      <a:pPr algn="ctr"/>
                      <a:r>
                        <a:rPr lang="en-US" sz="1800" dirty="0" smtClean="0">
                          <a:latin typeface="Arial" panose="020B0604020202020204" pitchFamily="34" charset="0"/>
                          <a:cs typeface="Arial" panose="020B0604020202020204" pitchFamily="34" charset="0"/>
                        </a:rPr>
                        <a:t>08901</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CenterPoint</a:t>
                      </a:r>
                      <a:endParaRPr lang="en-US" sz="1800" dirty="0">
                        <a:latin typeface="Arial" panose="020B0604020202020204" pitchFamily="34" charset="0"/>
                        <a:cs typeface="Arial" panose="020B0604020202020204" pitchFamily="34" charset="0"/>
                      </a:endParaRPr>
                    </a:p>
                  </a:txBody>
                  <a:tcPr/>
                </a:tc>
              </a:tr>
              <a:tr h="373380">
                <a:tc>
                  <a:txBody>
                    <a:bodyPr/>
                    <a:lstStyle/>
                    <a:p>
                      <a:pPr algn="ctr"/>
                      <a:r>
                        <a:rPr lang="en-US" sz="1800" dirty="0" smtClean="0">
                          <a:latin typeface="Arial" panose="020B0604020202020204" pitchFamily="34" charset="0"/>
                          <a:cs typeface="Arial" panose="020B0604020202020204" pitchFamily="34" charset="0"/>
                        </a:rPr>
                        <a:t>13830</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Nueces Electric Coop </a:t>
                      </a:r>
                      <a:endParaRPr lang="en-US" sz="1800" dirty="0">
                        <a:latin typeface="Arial" panose="020B0604020202020204" pitchFamily="34" charset="0"/>
                        <a:cs typeface="Arial" panose="020B0604020202020204" pitchFamily="34" charset="0"/>
                      </a:endParaRPr>
                    </a:p>
                  </a:txBody>
                  <a:tcPr/>
                </a:tc>
              </a:tr>
              <a:tr h="373380">
                <a:tc>
                  <a:txBody>
                    <a:bodyPr/>
                    <a:lstStyle/>
                    <a:p>
                      <a:pPr algn="ctr"/>
                      <a:r>
                        <a:rPr lang="en-US" sz="1800" dirty="0" smtClean="0">
                          <a:latin typeface="Arial" panose="020B0604020202020204" pitchFamily="34" charset="0"/>
                          <a:cs typeface="Arial" panose="020B0604020202020204" pitchFamily="34" charset="0"/>
                        </a:rPr>
                        <a:t>44372</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Oncor Electric Delivery</a:t>
                      </a:r>
                      <a:endParaRPr lang="en-US" sz="1800" dirty="0">
                        <a:latin typeface="Arial" panose="020B0604020202020204" pitchFamily="34" charset="0"/>
                        <a:cs typeface="Arial" panose="020B0604020202020204" pitchFamily="34" charset="0"/>
                      </a:endParaRPr>
                    </a:p>
                  </a:txBody>
                  <a:tcPr/>
                </a:tc>
              </a:tr>
              <a:tr h="373380">
                <a:tc>
                  <a:txBody>
                    <a:bodyPr/>
                    <a:lstStyle/>
                    <a:p>
                      <a:pPr algn="ctr"/>
                      <a:r>
                        <a:rPr lang="en-US" sz="1800" dirty="0" smtClean="0">
                          <a:latin typeface="Arial" panose="020B0604020202020204" pitchFamily="34" charset="0"/>
                          <a:cs typeface="Arial" panose="020B0604020202020204" pitchFamily="34" charset="0"/>
                        </a:rPr>
                        <a:t>17699</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Oncor/SESCO</a:t>
                      </a:r>
                      <a:endParaRPr lang="en-US" sz="1800" dirty="0">
                        <a:latin typeface="Arial" panose="020B0604020202020204" pitchFamily="34" charset="0"/>
                        <a:cs typeface="Arial" panose="020B0604020202020204" pitchFamily="34" charset="0"/>
                      </a:endParaRPr>
                    </a:p>
                  </a:txBody>
                  <a:tcPr/>
                </a:tc>
              </a:tr>
              <a:tr h="373380">
                <a:tc>
                  <a:txBody>
                    <a:bodyPr/>
                    <a:lstStyle/>
                    <a:p>
                      <a:pPr algn="ctr"/>
                      <a:r>
                        <a:rPr lang="en-US" sz="1800" dirty="0" smtClean="0">
                          <a:latin typeface="Arial" panose="020B0604020202020204" pitchFamily="34" charset="0"/>
                          <a:cs typeface="Arial" panose="020B0604020202020204" pitchFamily="34" charset="0"/>
                        </a:rPr>
                        <a:t>03109</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Sharyland Utilities</a:t>
                      </a:r>
                      <a:endParaRPr lang="en-US" sz="1800" dirty="0">
                        <a:latin typeface="Arial" panose="020B0604020202020204" pitchFamily="34" charset="0"/>
                        <a:cs typeface="Arial" panose="020B0604020202020204" pitchFamily="34" charset="0"/>
                      </a:endParaRPr>
                    </a:p>
                  </a:txBody>
                  <a:tcPr/>
                </a:tc>
              </a:tr>
              <a:tr h="373380">
                <a:tc>
                  <a:txBody>
                    <a:bodyPr/>
                    <a:lstStyle/>
                    <a:p>
                      <a:pPr algn="ctr"/>
                      <a:r>
                        <a:rPr lang="en-US" sz="1800" dirty="0" smtClean="0">
                          <a:latin typeface="Arial" panose="020B0604020202020204" pitchFamily="34" charset="0"/>
                          <a:cs typeface="Arial" panose="020B0604020202020204" pitchFamily="34" charset="0"/>
                        </a:rPr>
                        <a:t>17008</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Sharyland Utilities-McAllen</a:t>
                      </a:r>
                      <a:endParaRPr lang="en-US" sz="1800" dirty="0">
                        <a:latin typeface="Arial" panose="020B0604020202020204" pitchFamily="34" charset="0"/>
                        <a:cs typeface="Arial" panose="020B0604020202020204" pitchFamily="34" charset="0"/>
                      </a:endParaRPr>
                    </a:p>
                  </a:txBody>
                  <a:tcPr/>
                </a:tc>
              </a:tr>
              <a:tr h="373380">
                <a:tc>
                  <a:txBody>
                    <a:bodyPr/>
                    <a:lstStyle/>
                    <a:p>
                      <a:pPr algn="ctr"/>
                      <a:r>
                        <a:rPr lang="en-US" sz="1800" dirty="0" smtClean="0">
                          <a:latin typeface="Arial" panose="020B0604020202020204" pitchFamily="34" charset="0"/>
                          <a:cs typeface="Arial" panose="020B0604020202020204" pitchFamily="34" charset="0"/>
                        </a:rPr>
                        <a:t>40051</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Texas New Mexico Power</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(TNMP)</a:t>
                      </a:r>
                      <a:endParaRPr lang="en-US" sz="18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29382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TDSP Responsibilities</a:t>
            </a:r>
            <a:endParaRPr lang="en-US" dirty="0"/>
          </a:p>
        </p:txBody>
      </p:sp>
      <p:sp>
        <p:nvSpPr>
          <p:cNvPr id="4" name="Content Placeholder 3"/>
          <p:cNvSpPr>
            <a:spLocks noGrp="1"/>
          </p:cNvSpPr>
          <p:nvPr>
            <p:ph idx="1"/>
          </p:nvPr>
        </p:nvSpPr>
        <p:spPr/>
        <p:txBody>
          <a:bodyPr/>
          <a:lstStyle/>
          <a:p>
            <a:r>
              <a:rPr lang="en-US" dirty="0" smtClean="0"/>
              <a:t>Invoice REPs according to tariffs</a:t>
            </a:r>
          </a:p>
          <a:p>
            <a:pPr lvl="1">
              <a:spcAft>
                <a:spcPts val="600"/>
              </a:spcAft>
            </a:pPr>
            <a:r>
              <a:rPr lang="en-US" dirty="0" smtClean="0"/>
              <a:t>Delivery charges based on usage</a:t>
            </a:r>
          </a:p>
          <a:p>
            <a:pPr lvl="1">
              <a:spcAft>
                <a:spcPts val="600"/>
              </a:spcAft>
            </a:pPr>
            <a:r>
              <a:rPr lang="en-US" dirty="0" smtClean="0"/>
              <a:t>Discretionary charges</a:t>
            </a:r>
          </a:p>
          <a:p>
            <a:endParaRPr lang="en-US" dirty="0"/>
          </a:p>
        </p:txBody>
      </p:sp>
      <p:pic>
        <p:nvPicPr>
          <p:cNvPr id="5" name="Picture 19" descr="Transmission"/>
          <p:cNvPicPr>
            <a:picLocks noChangeAspect="1" noChangeArrowheads="1"/>
          </p:cNvPicPr>
          <p:nvPr>
            <p:custDataLst>
              <p:tags r:id="rId1"/>
            </p:custDataLst>
          </p:nvPr>
        </p:nvPicPr>
        <p:blipFill rotWithShape="1">
          <a:blip r:embed="rId3" cstate="print"/>
          <a:srcRect l="14794"/>
          <a:stretch/>
        </p:blipFill>
        <p:spPr bwMode="auto">
          <a:xfrm>
            <a:off x="614433" y="4876800"/>
            <a:ext cx="8148567" cy="1365250"/>
          </a:xfrm>
          <a:prstGeom prst="rect">
            <a:avLst/>
          </a:prstGeom>
          <a:noFill/>
          <a:ln w="9525">
            <a:noFill/>
            <a:miter lim="800000"/>
            <a:headEnd/>
            <a:tailEnd/>
          </a:ln>
        </p:spPr>
      </p:pic>
      <p:sp>
        <p:nvSpPr>
          <p:cNvPr id="11" name="AutoShape 44"/>
          <p:cNvSpPr>
            <a:spLocks noChangeArrowheads="1"/>
          </p:cNvSpPr>
          <p:nvPr/>
        </p:nvSpPr>
        <p:spPr bwMode="auto">
          <a:xfrm>
            <a:off x="2779713" y="3352800"/>
            <a:ext cx="3657600" cy="783193"/>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defRPr/>
            </a:pPr>
            <a:r>
              <a:rPr lang="en-US" sz="2000" dirty="0" smtClean="0">
                <a:solidFill>
                  <a:prstClr val="black"/>
                </a:solidFill>
              </a:rPr>
              <a:t>Please refer to each TDSP’s website for details</a:t>
            </a:r>
            <a:endParaRPr lang="en-US" sz="2000" dirty="0">
              <a:solidFill>
                <a:prstClr val="black"/>
              </a:solidFill>
            </a:endParaRPr>
          </a:p>
        </p:txBody>
      </p:sp>
    </p:spTree>
    <p:extLst>
      <p:ext uri="{BB962C8B-B14F-4D97-AF65-F5344CB8AC3E}">
        <p14:creationId xmlns:p14="http://schemas.microsoft.com/office/powerpoint/2010/main" val="328722586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TDSP Responsibilities</a:t>
            </a:r>
            <a:endParaRPr lang="en-US" dirty="0"/>
          </a:p>
        </p:txBody>
      </p:sp>
      <p:sp>
        <p:nvSpPr>
          <p:cNvPr id="4" name="Content Placeholder 3"/>
          <p:cNvSpPr>
            <a:spLocks noGrp="1"/>
          </p:cNvSpPr>
          <p:nvPr>
            <p:ph idx="1"/>
          </p:nvPr>
        </p:nvSpPr>
        <p:spPr/>
        <p:txBody>
          <a:bodyPr/>
          <a:lstStyle/>
          <a:p>
            <a:r>
              <a:rPr lang="en-US" dirty="0" smtClean="0"/>
              <a:t>Investigate Customer Switching issues</a:t>
            </a:r>
          </a:p>
          <a:p>
            <a:pPr lvl="1"/>
            <a:r>
              <a:rPr lang="en-US" dirty="0" smtClean="0"/>
              <a:t>Work with REPs to resolve inadvertent </a:t>
            </a:r>
            <a:r>
              <a:rPr lang="en-US" dirty="0"/>
              <a:t>g</a:t>
            </a:r>
            <a:r>
              <a:rPr lang="en-US" dirty="0" smtClean="0"/>
              <a:t>ains and losses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377" y="3859099"/>
            <a:ext cx="1492560" cy="194409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580" y="3801624"/>
            <a:ext cx="1488295" cy="1941510"/>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980692" y="3859099"/>
            <a:ext cx="1492560" cy="194409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4287" y="3644459"/>
            <a:ext cx="1710944" cy="2158730"/>
          </a:xfrm>
          <a:prstGeom prst="rect">
            <a:avLst/>
          </a:prstGeom>
        </p:spPr>
      </p:pic>
      <p:sp>
        <p:nvSpPr>
          <p:cNvPr id="17" name="Rectangle 16"/>
          <p:cNvSpPr/>
          <p:nvPr/>
        </p:nvSpPr>
        <p:spPr>
          <a:xfrm>
            <a:off x="5071989" y="4038600"/>
            <a:ext cx="1322670" cy="400110"/>
          </a:xfrm>
          <a:prstGeom prst="rect">
            <a:avLst/>
          </a:prstGeom>
          <a:noFill/>
        </p:spPr>
        <p:txBody>
          <a:bodyPr wrap="none" lIns="91440" tIns="45720" rIns="91440" bIns="45720">
            <a:spAutoFit/>
            <a:scene3d>
              <a:camera prst="perspectiveContrastingRightFacing">
                <a:rot lat="623785" lon="18963666" rev="21513211"/>
              </a:camera>
              <a:lightRig rig="threePt" dir="t"/>
            </a:scene3d>
          </a:bodyPr>
          <a:lstStyle/>
          <a:p>
            <a:pPr algn="ctr"/>
            <a:r>
              <a:rPr lang="en-US" sz="2000" b="1" dirty="0" smtClean="0">
                <a:ln w="6600">
                  <a:solidFill>
                    <a:srgbClr val="C0504D"/>
                  </a:solidFill>
                  <a:prstDash val="solid"/>
                </a:ln>
                <a:solidFill>
                  <a:prstClr val="black"/>
                </a:solidFill>
                <a:effectLst>
                  <a:outerShdw dist="38100" dir="2700000" algn="tl" rotWithShape="0">
                    <a:srgbClr val="C0504D"/>
                  </a:outerShdw>
                </a:effectLst>
              </a:rPr>
              <a:t>MarkeTrak</a:t>
            </a:r>
            <a:endParaRPr lang="en-US" sz="2000" b="1" dirty="0">
              <a:ln w="6600">
                <a:solidFill>
                  <a:srgbClr val="C0504D"/>
                </a:solidFill>
                <a:prstDash val="solid"/>
              </a:ln>
              <a:solidFill>
                <a:prstClr val="black"/>
              </a:solidFill>
              <a:effectLst>
                <a:outerShdw dist="38100" dir="2700000" algn="tl" rotWithShape="0">
                  <a:srgbClr val="C0504D"/>
                </a:outerShdw>
              </a:effectLst>
            </a:endParaRPr>
          </a:p>
        </p:txBody>
      </p:sp>
      <p:sp>
        <p:nvSpPr>
          <p:cNvPr id="10" name="Rectangle 9"/>
          <p:cNvSpPr/>
          <p:nvPr/>
        </p:nvSpPr>
        <p:spPr>
          <a:xfrm>
            <a:off x="2730323" y="4038600"/>
            <a:ext cx="1341907" cy="400110"/>
          </a:xfrm>
          <a:prstGeom prst="rect">
            <a:avLst/>
          </a:prstGeom>
          <a:noFill/>
        </p:spPr>
        <p:txBody>
          <a:bodyPr wrap="none" lIns="91440" tIns="45720" rIns="91440" bIns="45720">
            <a:spAutoFit/>
            <a:scene3d>
              <a:camera prst="perspectiveContrastingRightFacing" fov="2700000">
                <a:rot lat="911286" lon="18875750" rev="20293720"/>
              </a:camera>
              <a:lightRig rig="threePt" dir="t"/>
            </a:scene3d>
          </a:bodyPr>
          <a:lstStyle/>
          <a:p>
            <a:pPr algn="ctr"/>
            <a:r>
              <a:rPr lang="en-US" sz="2000" b="1" dirty="0" smtClean="0">
                <a:ln w="6600">
                  <a:solidFill>
                    <a:srgbClr val="C0504D"/>
                  </a:solidFill>
                  <a:prstDash val="solid"/>
                </a:ln>
                <a:solidFill>
                  <a:prstClr val="black"/>
                </a:solidFill>
                <a:effectLst>
                  <a:outerShdw dist="38100" dir="2700000" algn="tl" rotWithShape="0">
                    <a:srgbClr val="C0504D"/>
                  </a:outerShdw>
                </a:effectLst>
              </a:rPr>
              <a:t>MarkeTrak</a:t>
            </a:r>
            <a:endParaRPr lang="en-US" sz="2000" b="1" dirty="0">
              <a:ln w="6600">
                <a:solidFill>
                  <a:srgbClr val="C0504D"/>
                </a:solidFill>
                <a:prstDash val="solid"/>
              </a:ln>
              <a:solidFill>
                <a:prstClr val="black"/>
              </a:solidFill>
              <a:effectLst>
                <a:outerShdw dist="38100" dir="2700000" algn="tl" rotWithShape="0">
                  <a:srgbClr val="C0504D"/>
                </a:outerShdw>
              </a:effectLst>
            </a:endParaRPr>
          </a:p>
        </p:txBody>
      </p:sp>
    </p:spTree>
    <p:extLst>
      <p:ext uri="{BB962C8B-B14F-4D97-AF65-F5344CB8AC3E}">
        <p14:creationId xmlns:p14="http://schemas.microsoft.com/office/powerpoint/2010/main" val="114884172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PUCT Responsibilities</a:t>
            </a:r>
            <a:endParaRPr lang="en-US" dirty="0"/>
          </a:p>
        </p:txBody>
      </p:sp>
      <p:sp>
        <p:nvSpPr>
          <p:cNvPr id="4" name="Content Placeholder 3"/>
          <p:cNvSpPr>
            <a:spLocks noGrp="1"/>
          </p:cNvSpPr>
          <p:nvPr>
            <p:ph idx="1"/>
          </p:nvPr>
        </p:nvSpPr>
        <p:spPr/>
        <p:txBody>
          <a:bodyPr/>
          <a:lstStyle/>
          <a:p>
            <a:r>
              <a:rPr lang="en-US" dirty="0" smtClean="0"/>
              <a:t>Public Utility Commission of Texas (PUCT)</a:t>
            </a:r>
          </a:p>
          <a:p>
            <a:pPr marL="0" lvl="1" indent="0">
              <a:spcAft>
                <a:spcPts val="600"/>
              </a:spcAft>
              <a:buNone/>
            </a:pPr>
            <a:endParaRPr lang="en-US" dirty="0" smtClean="0"/>
          </a:p>
          <a:p>
            <a:pPr lvl="1">
              <a:spcAft>
                <a:spcPts val="600"/>
              </a:spcAft>
            </a:pPr>
            <a:r>
              <a:rPr lang="en-US" dirty="0" smtClean="0"/>
              <a:t>Provides regulatory oversight</a:t>
            </a:r>
          </a:p>
          <a:p>
            <a:pPr lvl="2">
              <a:spcAft>
                <a:spcPts val="600"/>
              </a:spcAft>
            </a:pPr>
            <a:r>
              <a:rPr lang="en-US" dirty="0" smtClean="0"/>
              <a:t>ERCOT operations and budget</a:t>
            </a:r>
          </a:p>
          <a:p>
            <a:pPr lvl="2">
              <a:spcAft>
                <a:spcPts val="600"/>
              </a:spcAft>
            </a:pPr>
            <a:r>
              <a:rPr lang="en-US" dirty="0" smtClean="0"/>
              <a:t>TDSPs operations and tariffs</a:t>
            </a:r>
          </a:p>
          <a:p>
            <a:pPr lvl="2">
              <a:spcAft>
                <a:spcPts val="600"/>
              </a:spcAft>
            </a:pPr>
            <a:r>
              <a:rPr lang="en-US" dirty="0" smtClean="0"/>
              <a:t>REP certification / oversight</a:t>
            </a:r>
          </a:p>
        </p:txBody>
      </p:sp>
      <p:grpSp>
        <p:nvGrpSpPr>
          <p:cNvPr id="6" name="Group 5"/>
          <p:cNvGrpSpPr/>
          <p:nvPr/>
        </p:nvGrpSpPr>
        <p:grpSpPr>
          <a:xfrm>
            <a:off x="5486400" y="2209800"/>
            <a:ext cx="3200400" cy="3200400"/>
            <a:chOff x="6279697" y="2000250"/>
            <a:chExt cx="2571750" cy="2571750"/>
          </a:xfrm>
        </p:grpSpPr>
        <p:sp>
          <p:nvSpPr>
            <p:cNvPr id="5" name="Oval 4"/>
            <p:cNvSpPr/>
            <p:nvPr/>
          </p:nvSpPr>
          <p:spPr>
            <a:xfrm>
              <a:off x="6324600" y="2057400"/>
              <a:ext cx="2514600" cy="251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9697" y="2000250"/>
              <a:ext cx="2571750" cy="2571750"/>
            </a:xfrm>
            <a:prstGeom prst="rect">
              <a:avLst/>
            </a:prstGeom>
          </p:spPr>
        </p:pic>
      </p:grpSp>
    </p:spTree>
    <p:extLst>
      <p:ext uri="{BB962C8B-B14F-4D97-AF65-F5344CB8AC3E}">
        <p14:creationId xmlns:p14="http://schemas.microsoft.com/office/powerpoint/2010/main" val="175448798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PUCT Responsibilities</a:t>
            </a:r>
            <a:endParaRPr lang="en-US" dirty="0"/>
          </a:p>
        </p:txBody>
      </p:sp>
      <p:sp>
        <p:nvSpPr>
          <p:cNvPr id="4" name="Content Placeholder 3"/>
          <p:cNvSpPr>
            <a:spLocks noGrp="1"/>
          </p:cNvSpPr>
          <p:nvPr>
            <p:ph idx="1"/>
          </p:nvPr>
        </p:nvSpPr>
        <p:spPr/>
        <p:txBody>
          <a:bodyPr/>
          <a:lstStyle/>
          <a:p>
            <a:r>
              <a:rPr lang="en-US" dirty="0" smtClean="0"/>
              <a:t>Public Utility Commission of Texas (PUCT)</a:t>
            </a:r>
          </a:p>
          <a:p>
            <a:pPr lvl="1">
              <a:spcAft>
                <a:spcPts val="600"/>
              </a:spcAft>
            </a:pPr>
            <a:endParaRPr lang="en-US" dirty="0" smtClean="0"/>
          </a:p>
          <a:p>
            <a:pPr lvl="1">
              <a:spcAft>
                <a:spcPts val="600"/>
              </a:spcAft>
            </a:pPr>
            <a:r>
              <a:rPr lang="en-US" dirty="0" smtClean="0"/>
              <a:t>Provides consumer protection</a:t>
            </a:r>
          </a:p>
          <a:p>
            <a:pPr lvl="2">
              <a:spcAft>
                <a:spcPts val="600"/>
              </a:spcAft>
            </a:pPr>
            <a:r>
              <a:rPr lang="en-US" dirty="0" smtClean="0"/>
              <a:t>Creates Substantive Rules that govern </a:t>
            </a:r>
            <a:br>
              <a:rPr lang="en-US" dirty="0" smtClean="0"/>
            </a:br>
            <a:r>
              <a:rPr lang="en-US" dirty="0" smtClean="0"/>
              <a:t>all other Market Rules and Protocols</a:t>
            </a:r>
          </a:p>
          <a:p>
            <a:pPr lvl="2">
              <a:spcAft>
                <a:spcPts val="600"/>
              </a:spcAft>
            </a:pPr>
            <a:r>
              <a:rPr lang="en-US" dirty="0" smtClean="0"/>
              <a:t>Maintains </a:t>
            </a:r>
            <a:r>
              <a:rPr lang="en-US" dirty="0" smtClean="0">
                <a:hlinkClick r:id="rId2"/>
              </a:rPr>
              <a:t>Power to Choose </a:t>
            </a:r>
            <a:r>
              <a:rPr lang="en-US" dirty="0" smtClean="0"/>
              <a:t>website</a:t>
            </a:r>
          </a:p>
          <a:p>
            <a:pPr lvl="2">
              <a:spcAft>
                <a:spcPts val="600"/>
              </a:spcAft>
            </a:pPr>
            <a:r>
              <a:rPr lang="en-US" dirty="0" smtClean="0"/>
              <a:t>Receives and investigates Customer complaints</a:t>
            </a:r>
          </a:p>
        </p:txBody>
      </p:sp>
      <p:grpSp>
        <p:nvGrpSpPr>
          <p:cNvPr id="5" name="Group 4"/>
          <p:cNvGrpSpPr/>
          <p:nvPr/>
        </p:nvGrpSpPr>
        <p:grpSpPr>
          <a:xfrm>
            <a:off x="6379431" y="1702003"/>
            <a:ext cx="2488997" cy="2488997"/>
            <a:chOff x="6279697" y="2000250"/>
            <a:chExt cx="2571750" cy="2571750"/>
          </a:xfrm>
        </p:grpSpPr>
        <p:sp>
          <p:nvSpPr>
            <p:cNvPr id="6" name="Oval 5"/>
            <p:cNvSpPr/>
            <p:nvPr/>
          </p:nvSpPr>
          <p:spPr>
            <a:xfrm>
              <a:off x="6324600" y="2057400"/>
              <a:ext cx="2514600" cy="251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697" y="2000250"/>
              <a:ext cx="2571750" cy="2571750"/>
            </a:xfrm>
            <a:prstGeom prst="rect">
              <a:avLst/>
            </a:prstGeom>
          </p:spPr>
        </p:pic>
      </p:grpSp>
    </p:spTree>
    <p:extLst>
      <p:ext uri="{BB962C8B-B14F-4D97-AF65-F5344CB8AC3E}">
        <p14:creationId xmlns:p14="http://schemas.microsoft.com/office/powerpoint/2010/main" val="170621277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a:t>
            </a:r>
            <a:r>
              <a:rPr lang="en-US" dirty="0" smtClean="0"/>
              <a:t>3</a:t>
            </a:r>
            <a:endParaRPr lang="en-US" dirty="0"/>
          </a:p>
        </p:txBody>
      </p:sp>
      <p:sp>
        <p:nvSpPr>
          <p:cNvPr id="3" name="Subtitle 2"/>
          <p:cNvSpPr>
            <a:spLocks noGrp="1"/>
          </p:cNvSpPr>
          <p:nvPr>
            <p:ph type="subTitle" idx="1"/>
          </p:nvPr>
        </p:nvSpPr>
        <p:spPr/>
        <p:txBody>
          <a:bodyPr/>
          <a:lstStyle/>
          <a:p>
            <a:r>
              <a:rPr lang="en-US" dirty="0"/>
              <a:t>Market Rules</a:t>
            </a:r>
          </a:p>
        </p:txBody>
      </p:sp>
    </p:spTree>
    <p:extLst>
      <p:ext uri="{BB962C8B-B14F-4D97-AF65-F5344CB8AC3E}">
        <p14:creationId xmlns:p14="http://schemas.microsoft.com/office/powerpoint/2010/main" val="307477731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6" name="Rectangle 3"/>
          <p:cNvSpPr>
            <a:spLocks noGrp="1" noChangeArrowheads="1"/>
          </p:cNvSpPr>
          <p:nvPr>
            <p:ph idx="1"/>
          </p:nvPr>
        </p:nvSpPr>
        <p:spPr/>
        <p:txBody>
          <a:bodyPr/>
          <a:lstStyle/>
          <a:p>
            <a:r>
              <a:rPr lang="en-US" dirty="0" smtClean="0"/>
              <a:t>Topics in this lesson . . .</a:t>
            </a:r>
          </a:p>
          <a:p>
            <a:pPr lvl="1">
              <a:spcBef>
                <a:spcPts val="1200"/>
              </a:spcBef>
            </a:pPr>
            <a:r>
              <a:rPr lang="en-US" dirty="0" smtClean="0"/>
              <a:t>Introduction to Market Rules</a:t>
            </a:r>
          </a:p>
          <a:p>
            <a:pPr lvl="2">
              <a:spcBef>
                <a:spcPts val="1200"/>
              </a:spcBef>
            </a:pPr>
            <a:r>
              <a:rPr lang="en-US" dirty="0" smtClean="0"/>
              <a:t>Public Utility Regulatory Act (PURA)</a:t>
            </a:r>
          </a:p>
          <a:p>
            <a:pPr lvl="2">
              <a:spcBef>
                <a:spcPts val="1200"/>
              </a:spcBef>
            </a:pPr>
            <a:r>
              <a:rPr lang="en-US" dirty="0" smtClean="0"/>
              <a:t>PUCT Substantive Rules</a:t>
            </a:r>
          </a:p>
          <a:p>
            <a:pPr lvl="2">
              <a:spcBef>
                <a:spcPts val="1200"/>
              </a:spcBef>
            </a:pPr>
            <a:r>
              <a:rPr lang="en-US" dirty="0" smtClean="0"/>
              <a:t>ERCOT Protocols and Market Guides</a:t>
            </a:r>
            <a:endParaRPr lang="en-US" dirty="0"/>
          </a:p>
          <a:p>
            <a:pPr lvl="1">
              <a:spcBef>
                <a:spcPts val="1200"/>
              </a:spcBef>
            </a:pPr>
            <a:r>
              <a:rPr lang="en-US" dirty="0" smtClean="0"/>
              <a:t>Finding the Rules</a:t>
            </a:r>
          </a:p>
          <a:p>
            <a:pPr lvl="1">
              <a:spcBef>
                <a:spcPts val="1200"/>
              </a:spcBef>
            </a:pPr>
            <a:r>
              <a:rPr lang="en-US" dirty="0" smtClean="0"/>
              <a:t>Revision Process</a:t>
            </a:r>
          </a:p>
          <a:p>
            <a:pPr lvl="2"/>
            <a:endParaRPr lang="en-US" dirty="0" smtClean="0"/>
          </a:p>
          <a:p>
            <a:pPr lvl="2"/>
            <a:endParaRPr lang="en-US" dirty="0" smtClean="0"/>
          </a:p>
        </p:txBody>
      </p:sp>
      <p:pic>
        <p:nvPicPr>
          <p:cNvPr id="5" name="Picture 38" descr="untitled"/>
          <p:cNvPicPr>
            <a:picLocks noChangeAspect="1" noChangeArrowheads="1"/>
          </p:cNvPicPr>
          <p:nvPr/>
        </p:nvPicPr>
        <p:blipFill>
          <a:blip r:embed="rId2" cstate="print"/>
          <a:srcRect/>
          <a:stretch>
            <a:fillRect/>
          </a:stretch>
        </p:blipFill>
        <p:spPr bwMode="auto">
          <a:xfrm>
            <a:off x="7264400" y="1404938"/>
            <a:ext cx="1525588" cy="1828800"/>
          </a:xfrm>
          <a:prstGeom prst="rect">
            <a:avLst/>
          </a:prstGeom>
          <a:noFill/>
          <a:ln w="9525">
            <a:noFill/>
            <a:miter lim="800000"/>
            <a:headEnd/>
            <a:tailEnd/>
          </a:ln>
        </p:spPr>
      </p:pic>
    </p:spTree>
    <p:extLst>
      <p:ext uri="{BB962C8B-B14F-4D97-AF65-F5344CB8AC3E}">
        <p14:creationId xmlns:p14="http://schemas.microsoft.com/office/powerpoint/2010/main" val="35675869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9394" name="Rectangle 2"/>
          <p:cNvSpPr>
            <a:spLocks noGrp="1" noChangeArrowheads="1"/>
          </p:cNvSpPr>
          <p:nvPr>
            <p:ph type="title"/>
          </p:nvPr>
        </p:nvSpPr>
        <p:spPr/>
        <p:txBody>
          <a:bodyPr/>
          <a:lstStyle/>
          <a:p>
            <a:pPr eaLnBrk="1" hangingPunct="1"/>
            <a:r>
              <a:rPr lang="en-US" dirty="0" smtClean="0"/>
              <a:t>Target Audience</a:t>
            </a:r>
          </a:p>
        </p:txBody>
      </p:sp>
      <p:sp>
        <p:nvSpPr>
          <p:cNvPr id="59395" name="Rectangle 3"/>
          <p:cNvSpPr>
            <a:spLocks noGrp="1" noChangeArrowheads="1"/>
          </p:cNvSpPr>
          <p:nvPr>
            <p:ph idx="1"/>
          </p:nvPr>
        </p:nvSpPr>
        <p:spPr/>
        <p:txBody>
          <a:bodyPr/>
          <a:lstStyle/>
          <a:p>
            <a:pPr eaLnBrk="1" hangingPunct="1"/>
            <a:r>
              <a:rPr lang="en-US" b="0" dirty="0" smtClean="0">
                <a:latin typeface="Arial" charset="0"/>
                <a:cs typeface="Arial" charset="0"/>
              </a:rPr>
              <a:t>This course is designed for Market Participants who are new to the ERCOT Competitive Retail Market or have taken on new roles in the Market. </a:t>
            </a:r>
            <a:endParaRPr lang="en-US" dirty="0" smtClean="0">
              <a:latin typeface="Arial" charset="0"/>
              <a:cs typeface="Arial" charset="0"/>
            </a:endParaRPr>
          </a:p>
          <a:p>
            <a:pPr marL="0" lvl="1" indent="0" eaLnBrk="1" hangingPunct="1">
              <a:buNone/>
            </a:pPr>
            <a:r>
              <a:rPr lang="en-US" dirty="0" smtClean="0">
                <a:latin typeface="Arial" charset="0"/>
                <a:cs typeface="Arial" charset="0"/>
              </a:rPr>
              <a:t>Includes:</a:t>
            </a:r>
          </a:p>
          <a:p>
            <a:pPr lvl="2" eaLnBrk="1" hangingPunct="1"/>
            <a:r>
              <a:rPr lang="en-US" dirty="0" smtClean="0">
                <a:latin typeface="Arial" charset="0"/>
                <a:cs typeface="Arial" charset="0"/>
              </a:rPr>
              <a:t>Retail Electric Providers</a:t>
            </a:r>
          </a:p>
          <a:p>
            <a:pPr lvl="2" eaLnBrk="1" hangingPunct="1"/>
            <a:r>
              <a:rPr lang="en-US" dirty="0" smtClean="0">
                <a:latin typeface="Arial" charset="0"/>
                <a:cs typeface="Arial" charset="0"/>
              </a:rPr>
              <a:t>Transmission and Distribution</a:t>
            </a:r>
            <a:br>
              <a:rPr lang="en-US" dirty="0" smtClean="0">
                <a:latin typeface="Arial" charset="0"/>
                <a:cs typeface="Arial" charset="0"/>
              </a:rPr>
            </a:br>
            <a:r>
              <a:rPr lang="en-US" dirty="0" smtClean="0">
                <a:latin typeface="Arial" charset="0"/>
                <a:cs typeface="Arial" charset="0"/>
              </a:rPr>
              <a:t>Providers</a:t>
            </a:r>
          </a:p>
          <a:p>
            <a:pPr lvl="2" eaLnBrk="1" hangingPunct="1"/>
            <a:r>
              <a:rPr lang="en-US" dirty="0" smtClean="0">
                <a:latin typeface="Arial" charset="0"/>
                <a:cs typeface="Arial" charset="0"/>
              </a:rPr>
              <a:t>PUCT Staff</a:t>
            </a:r>
          </a:p>
          <a:p>
            <a:pPr lvl="2" eaLnBrk="1" hangingPunct="1"/>
            <a:r>
              <a:rPr lang="en-US" dirty="0" smtClean="0">
                <a:latin typeface="Arial" charset="0"/>
                <a:cs typeface="Arial" charset="0"/>
              </a:rPr>
              <a:t>ERCOT Staff</a:t>
            </a:r>
          </a:p>
          <a:p>
            <a:pPr lvl="2" eaLnBrk="1" hangingPunct="1"/>
            <a:r>
              <a:rPr lang="en-US" dirty="0" smtClean="0">
                <a:latin typeface="Arial" charset="0"/>
                <a:cs typeface="Arial" charset="0"/>
              </a:rPr>
              <a:t>Others</a:t>
            </a:r>
          </a:p>
          <a:p>
            <a:pPr eaLnBrk="1" hangingPunct="1"/>
            <a:endParaRPr lang="en-US" dirty="0" smtClean="0">
              <a:latin typeface="Arial" charset="0"/>
              <a:cs typeface="Arial"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501" y="4572000"/>
            <a:ext cx="1675398" cy="1675398"/>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3354" y="4905469"/>
            <a:ext cx="1052475" cy="144582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104" y="2731074"/>
            <a:ext cx="1169250" cy="152530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4440" y="3088547"/>
            <a:ext cx="1351846" cy="1705650"/>
          </a:xfrm>
          <a:prstGeom prst="rect">
            <a:avLst/>
          </a:prstGeom>
        </p:spPr>
      </p:pic>
    </p:spTree>
    <p:extLst>
      <p:ext uri="{BB962C8B-B14F-4D97-AF65-F5344CB8AC3E}">
        <p14:creationId xmlns:p14="http://schemas.microsoft.com/office/powerpoint/2010/main" val="2965590960"/>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Hierarchy of Rules</a:t>
            </a:r>
            <a:endParaRPr lang="en-US" dirty="0"/>
          </a:p>
        </p:txBody>
      </p:sp>
      <p:sp>
        <p:nvSpPr>
          <p:cNvPr id="10" name="Rounded Rectangle 9"/>
          <p:cNvSpPr/>
          <p:nvPr/>
        </p:nvSpPr>
        <p:spPr>
          <a:xfrm>
            <a:off x="533400" y="1371600"/>
            <a:ext cx="5562600" cy="1496943"/>
          </a:xfrm>
          <a:prstGeom prst="roundRect">
            <a:avLst>
              <a:gd name="adj" fmla="val 1366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6363" algn="ctr"/>
            <a:r>
              <a:rPr lang="en-US" sz="2400" dirty="0" smtClean="0">
                <a:solidFill>
                  <a:prstClr val="white"/>
                </a:solidFill>
              </a:rPr>
              <a:t>Public Utility Regulatory Act (PURA)</a:t>
            </a:r>
            <a:endParaRPr lang="en-US" sz="2400" dirty="0">
              <a:solidFill>
                <a:prstClr val="white"/>
              </a:solidFill>
            </a:endParaRPr>
          </a:p>
        </p:txBody>
      </p:sp>
      <p:grpSp>
        <p:nvGrpSpPr>
          <p:cNvPr id="39" name="Group 38"/>
          <p:cNvGrpSpPr/>
          <p:nvPr/>
        </p:nvGrpSpPr>
        <p:grpSpPr>
          <a:xfrm>
            <a:off x="2990344" y="4917382"/>
            <a:ext cx="5562600" cy="1496943"/>
            <a:chOff x="2990344" y="4917382"/>
            <a:chExt cx="5562600" cy="1496943"/>
          </a:xfrm>
        </p:grpSpPr>
        <p:sp>
          <p:nvSpPr>
            <p:cNvPr id="25" name="Rounded Rectangle 24"/>
            <p:cNvSpPr/>
            <p:nvPr/>
          </p:nvSpPr>
          <p:spPr>
            <a:xfrm>
              <a:off x="2990344" y="4917382"/>
              <a:ext cx="5562600" cy="1496943"/>
            </a:xfrm>
            <a:prstGeom prst="roundRect">
              <a:avLst>
                <a:gd name="adj" fmla="val 1366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1375" algn="ctr"/>
              <a:r>
                <a:rPr lang="en-US" sz="2400" dirty="0" smtClean="0">
                  <a:solidFill>
                    <a:prstClr val="white"/>
                  </a:solidFill>
                </a:rPr>
                <a:t>ERCOT Protocols </a:t>
              </a:r>
              <a:br>
                <a:rPr lang="en-US" sz="2400" dirty="0" smtClean="0">
                  <a:solidFill>
                    <a:prstClr val="white"/>
                  </a:solidFill>
                </a:rPr>
              </a:br>
              <a:r>
                <a:rPr lang="en-US" sz="2400" dirty="0" smtClean="0">
                  <a:solidFill>
                    <a:prstClr val="white"/>
                  </a:solidFill>
                </a:rPr>
                <a:t>and Market Guides</a:t>
              </a:r>
              <a:endParaRPr lang="en-US" sz="2400" dirty="0">
                <a:solidFill>
                  <a:prstClr val="white"/>
                </a:solidFill>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5121302"/>
              <a:ext cx="2126921" cy="1100132"/>
            </a:xfrm>
            <a:prstGeom prst="roundRect">
              <a:avLst>
                <a:gd name="adj" fmla="val 8594"/>
              </a:avLst>
            </a:prstGeom>
            <a:solidFill>
              <a:srgbClr val="FFFFFF">
                <a:shade val="85000"/>
              </a:srgbClr>
            </a:solidFill>
            <a:ln>
              <a:noFill/>
            </a:ln>
            <a:effectLst/>
          </p:spPr>
        </p:pic>
      </p:grpSp>
      <p:sp>
        <p:nvSpPr>
          <p:cNvPr id="32" name="Bent Arrow 31"/>
          <p:cNvSpPr/>
          <p:nvPr/>
        </p:nvSpPr>
        <p:spPr>
          <a:xfrm flipV="1">
            <a:off x="914400" y="2958968"/>
            <a:ext cx="728458" cy="115583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7" name="Bent Arrow 36"/>
          <p:cNvSpPr/>
          <p:nvPr/>
        </p:nvSpPr>
        <p:spPr>
          <a:xfrm flipV="1">
            <a:off x="2154424" y="4722744"/>
            <a:ext cx="728458" cy="115583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nvGrpSpPr>
          <p:cNvPr id="41" name="Group 40"/>
          <p:cNvGrpSpPr/>
          <p:nvPr/>
        </p:nvGrpSpPr>
        <p:grpSpPr>
          <a:xfrm>
            <a:off x="1752600" y="3144491"/>
            <a:ext cx="5562600" cy="1496943"/>
            <a:chOff x="1752600" y="3144491"/>
            <a:chExt cx="5562600" cy="1496943"/>
          </a:xfrm>
        </p:grpSpPr>
        <p:sp>
          <p:nvSpPr>
            <p:cNvPr id="20" name="Rounded Rectangle 19"/>
            <p:cNvSpPr/>
            <p:nvPr/>
          </p:nvSpPr>
          <p:spPr>
            <a:xfrm>
              <a:off x="1752600" y="3144491"/>
              <a:ext cx="5562600" cy="1496943"/>
            </a:xfrm>
            <a:prstGeom prst="roundRect">
              <a:avLst>
                <a:gd name="adj" fmla="val 1366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6363" algn="ctr"/>
              <a:r>
                <a:rPr lang="en-US" sz="2400" dirty="0" smtClean="0">
                  <a:solidFill>
                    <a:prstClr val="white"/>
                  </a:solidFill>
                </a:rPr>
                <a:t>PUCT Substantive Rules</a:t>
              </a:r>
              <a:endParaRPr lang="en-US" sz="2400" dirty="0">
                <a:solidFill>
                  <a:prstClr val="white"/>
                </a:solidFill>
              </a:endParaRPr>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241" y="3233752"/>
              <a:ext cx="1312007" cy="1324998"/>
            </a:xfrm>
            <a:prstGeom prst="rect">
              <a:avLst/>
            </a:prstGeom>
          </p:spPr>
        </p:pic>
      </p:grpSp>
      <p:pic>
        <p:nvPicPr>
          <p:cNvPr id="4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4331" y="1438493"/>
            <a:ext cx="1371429" cy="1371429"/>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712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25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25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mph" presetSubtype="0" grpId="1" nodeType="clickEffect">
                                  <p:stCondLst>
                                    <p:cond delay="0"/>
                                  </p:stCondLst>
                                  <p:childTnLst>
                                    <p:set>
                                      <p:cBhvr rctx="PPT">
                                        <p:cTn id="24" dur="indefinite"/>
                                        <p:tgtEl>
                                          <p:spTgt spid="32"/>
                                        </p:tgtEl>
                                        <p:attrNameLst>
                                          <p:attrName>style.opacity</p:attrName>
                                        </p:attrNameLst>
                                      </p:cBhvr>
                                      <p:to>
                                        <p:strVal val="0.5"/>
                                      </p:to>
                                    </p:set>
                                    <p:animEffect filter="image" prLst="opacity: 0.5">
                                      <p:cBhvr rctx="IE">
                                        <p:cTn id="25" dur="indefinite"/>
                                        <p:tgtEl>
                                          <p:spTgt spid="32"/>
                                        </p:tgtEl>
                                      </p:cBhvr>
                                    </p:animEffect>
                                  </p:childTnLst>
                                </p:cTn>
                              </p:par>
                              <p:par>
                                <p:cTn id="26" presetID="9" presetClass="emph" presetSubtype="0" nodeType="withEffect">
                                  <p:stCondLst>
                                    <p:cond delay="0"/>
                                  </p:stCondLst>
                                  <p:childTnLst>
                                    <p:set>
                                      <p:cBhvr rctx="PPT">
                                        <p:cTn id="27" dur="indefinite"/>
                                        <p:tgtEl>
                                          <p:spTgt spid="41"/>
                                        </p:tgtEl>
                                        <p:attrNameLst>
                                          <p:attrName>style.opacity</p:attrName>
                                        </p:attrNameLst>
                                      </p:cBhvr>
                                      <p:to>
                                        <p:strVal val="0.5"/>
                                      </p:to>
                                    </p:set>
                                    <p:animEffect filter="image" prLst="opacity: 0.5">
                                      <p:cBhvr rctx="IE">
                                        <p:cTn id="28" dur="indefinite"/>
                                        <p:tgtEl>
                                          <p:spTgt spid="41"/>
                                        </p:tgtEl>
                                      </p:cBhvr>
                                    </p:animEffect>
                                  </p:childTnLst>
                                </p:cTn>
                              </p:par>
                              <p:par>
                                <p:cTn id="29" presetID="9" presetClass="emph" presetSubtype="0" grpId="1" nodeType="withEffect">
                                  <p:stCondLst>
                                    <p:cond delay="0"/>
                                  </p:stCondLst>
                                  <p:childTnLst>
                                    <p:set>
                                      <p:cBhvr rctx="PPT">
                                        <p:cTn id="30" dur="indefinite"/>
                                        <p:tgtEl>
                                          <p:spTgt spid="37"/>
                                        </p:tgtEl>
                                        <p:attrNameLst>
                                          <p:attrName>style.opacity</p:attrName>
                                        </p:attrNameLst>
                                      </p:cBhvr>
                                      <p:to>
                                        <p:strVal val="0.5"/>
                                      </p:to>
                                    </p:set>
                                    <p:animEffect filter="image" prLst="opacity: 0.5">
                                      <p:cBhvr rctx="IE">
                                        <p:cTn id="31" dur="indefinite"/>
                                        <p:tgtEl>
                                          <p:spTgt spid="37"/>
                                        </p:tgtEl>
                                      </p:cBhvr>
                                    </p:animEffect>
                                  </p:childTnLst>
                                </p:cTn>
                              </p:par>
                              <p:par>
                                <p:cTn id="32" presetID="9" presetClass="emph" presetSubtype="0" nodeType="withEffect">
                                  <p:stCondLst>
                                    <p:cond delay="0"/>
                                  </p:stCondLst>
                                  <p:childTnLst>
                                    <p:set>
                                      <p:cBhvr rctx="PPT">
                                        <p:cTn id="33" dur="indefinite"/>
                                        <p:tgtEl>
                                          <p:spTgt spid="39"/>
                                        </p:tgtEl>
                                        <p:attrNameLst>
                                          <p:attrName>style.opacity</p:attrName>
                                        </p:attrNameLst>
                                      </p:cBhvr>
                                      <p:to>
                                        <p:strVal val="0.5"/>
                                      </p:to>
                                    </p:set>
                                    <p:animEffect filter="image" prLst="opacity: 0.5">
                                      <p:cBhvr rctx="IE">
                                        <p:cTn id="34" dur="indefinite"/>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7" grpId="0" animBg="1"/>
      <p:bldP spid="3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State of Texas Laws</a:t>
            </a:r>
            <a:endParaRPr lang="en-US" dirty="0"/>
          </a:p>
        </p:txBody>
      </p:sp>
      <p:sp>
        <p:nvSpPr>
          <p:cNvPr id="7" name="Text Placeholder 6"/>
          <p:cNvSpPr>
            <a:spLocks noGrp="1"/>
          </p:cNvSpPr>
          <p:nvPr>
            <p:ph type="body" sz="half" idx="1"/>
          </p:nvPr>
        </p:nvSpPr>
        <p:spPr>
          <a:xfrm>
            <a:off x="2209800" y="1276350"/>
            <a:ext cx="6704012" cy="5276850"/>
          </a:xfrm>
        </p:spPr>
        <p:txBody>
          <a:bodyPr/>
          <a:lstStyle/>
          <a:p>
            <a:r>
              <a:rPr lang="en-US" dirty="0"/>
              <a:t>Public Utility Regulatory Act (PURA</a:t>
            </a:r>
            <a:r>
              <a:rPr lang="en-US" dirty="0" smtClean="0"/>
              <a:t>)</a:t>
            </a:r>
          </a:p>
          <a:p>
            <a:pPr lvl="1">
              <a:spcBef>
                <a:spcPts val="1800"/>
              </a:spcBef>
            </a:pPr>
            <a:r>
              <a:rPr lang="en-US" dirty="0" smtClean="0"/>
              <a:t>Amended </a:t>
            </a:r>
            <a:r>
              <a:rPr lang="en-US" dirty="0"/>
              <a:t>by Senate Bill 7 in 1999 </a:t>
            </a:r>
            <a:r>
              <a:rPr lang="en-US" dirty="0" smtClean="0"/>
              <a:t>to restructure the </a:t>
            </a:r>
            <a:r>
              <a:rPr lang="en-US" dirty="0"/>
              <a:t>electric utility industry in </a:t>
            </a:r>
            <a:r>
              <a:rPr lang="en-US" dirty="0" smtClean="0"/>
              <a:t>ERCOT</a:t>
            </a:r>
          </a:p>
          <a:p>
            <a:pPr lvl="2"/>
            <a:r>
              <a:rPr lang="en-US" dirty="0" smtClean="0"/>
              <a:t>Implement customer choice in certain areas by January 1, 2002</a:t>
            </a:r>
          </a:p>
          <a:p>
            <a:pPr lvl="2"/>
            <a:r>
              <a:rPr lang="en-US" dirty="0" smtClean="0"/>
              <a:t>PUCT and ERCOT responsible for determining specifics</a:t>
            </a:r>
          </a:p>
          <a:p>
            <a:pPr lvl="1">
              <a:spcBef>
                <a:spcPts val="1800"/>
              </a:spcBef>
            </a:pPr>
            <a:r>
              <a:rPr lang="en-US" dirty="0"/>
              <a:t>Defines the Public Utility Commission of Texas (PUCT) and it’s role</a:t>
            </a:r>
          </a:p>
          <a:p>
            <a:pPr lvl="1">
              <a:spcBef>
                <a:spcPts val="600"/>
              </a:spcBef>
            </a:pPr>
            <a:r>
              <a:rPr lang="en-US" dirty="0"/>
              <a:t>Continues to evolve</a:t>
            </a:r>
          </a:p>
          <a:p>
            <a:pPr lvl="2"/>
            <a:endParaRPr lang="en-US" dirty="0"/>
          </a:p>
          <a:p>
            <a:pPr lvl="1"/>
            <a:endParaRPr lang="en-US" dirty="0" smtClean="0"/>
          </a:p>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 y="1371600"/>
            <a:ext cx="1697092" cy="1697092"/>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007017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Hierarchy of Rules</a:t>
            </a:r>
            <a:endParaRPr lang="en-US" dirty="0"/>
          </a:p>
        </p:txBody>
      </p:sp>
      <p:sp>
        <p:nvSpPr>
          <p:cNvPr id="10" name="Rounded Rectangle 9"/>
          <p:cNvSpPr/>
          <p:nvPr/>
        </p:nvSpPr>
        <p:spPr>
          <a:xfrm>
            <a:off x="533400" y="1371600"/>
            <a:ext cx="5562600" cy="1496943"/>
          </a:xfrm>
          <a:prstGeom prst="roundRect">
            <a:avLst>
              <a:gd name="adj" fmla="val 13660"/>
            </a:avLst>
          </a:prstGeom>
          <a:solidFill>
            <a:srgbClr val="1F497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6363" algn="ctr"/>
            <a:r>
              <a:rPr lang="en-US" sz="2400" dirty="0" smtClean="0">
                <a:solidFill>
                  <a:prstClr val="white"/>
                </a:solidFill>
              </a:rPr>
              <a:t>Public Utility Regulatory Act (PURA)</a:t>
            </a:r>
            <a:endParaRPr lang="en-US" sz="2400" dirty="0">
              <a:solidFill>
                <a:prstClr val="white"/>
              </a:solidFill>
            </a:endParaRPr>
          </a:p>
        </p:txBody>
      </p:sp>
      <p:sp>
        <p:nvSpPr>
          <p:cNvPr id="25" name="Rounded Rectangle 24"/>
          <p:cNvSpPr/>
          <p:nvPr/>
        </p:nvSpPr>
        <p:spPr>
          <a:xfrm>
            <a:off x="2990344" y="4917382"/>
            <a:ext cx="5562600" cy="1496943"/>
          </a:xfrm>
          <a:prstGeom prst="roundRect">
            <a:avLst>
              <a:gd name="adj" fmla="val 13660"/>
            </a:avLst>
          </a:prstGeom>
          <a:solidFill>
            <a:srgbClr val="1F497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1375" algn="ctr"/>
            <a:r>
              <a:rPr lang="en-US" sz="2400" dirty="0" smtClean="0">
                <a:solidFill>
                  <a:prstClr val="white"/>
                </a:solidFill>
              </a:rPr>
              <a:t>ERCOT Protocols </a:t>
            </a:r>
            <a:br>
              <a:rPr lang="en-US" sz="2400" dirty="0" smtClean="0">
                <a:solidFill>
                  <a:prstClr val="white"/>
                </a:solidFill>
              </a:rPr>
            </a:br>
            <a:r>
              <a:rPr lang="en-US" sz="2400" dirty="0" smtClean="0">
                <a:solidFill>
                  <a:prstClr val="white"/>
                </a:solidFill>
              </a:rPr>
              <a:t>and Market Guides</a:t>
            </a:r>
            <a:endParaRPr lang="en-US" sz="2400" dirty="0">
              <a:solidFill>
                <a:prstClr val="white"/>
              </a:solidFill>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5121302"/>
            <a:ext cx="2126921" cy="1100132"/>
          </a:xfrm>
          <a:prstGeom prst="roundRect">
            <a:avLst>
              <a:gd name="adj" fmla="val 8594"/>
            </a:avLst>
          </a:prstGeom>
          <a:solidFill>
            <a:srgbClr val="FFFFFF">
              <a:shade val="85000"/>
            </a:srgbClr>
          </a:solidFill>
          <a:ln>
            <a:noFill/>
          </a:ln>
          <a:effectLst/>
        </p:spPr>
      </p:pic>
      <p:sp>
        <p:nvSpPr>
          <p:cNvPr id="32" name="Bent Arrow 31"/>
          <p:cNvSpPr/>
          <p:nvPr/>
        </p:nvSpPr>
        <p:spPr>
          <a:xfrm flipV="1">
            <a:off x="914400" y="2958968"/>
            <a:ext cx="728458" cy="1155832"/>
          </a:xfrm>
          <a:prstGeom prst="bentArrow">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7" name="Bent Arrow 36"/>
          <p:cNvSpPr/>
          <p:nvPr/>
        </p:nvSpPr>
        <p:spPr>
          <a:xfrm flipV="1">
            <a:off x="2154424" y="4722744"/>
            <a:ext cx="728458" cy="1155832"/>
          </a:xfrm>
          <a:prstGeom prst="bentArrow">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nvGrpSpPr>
          <p:cNvPr id="41" name="Group 40"/>
          <p:cNvGrpSpPr/>
          <p:nvPr/>
        </p:nvGrpSpPr>
        <p:grpSpPr>
          <a:xfrm>
            <a:off x="1752600" y="3144491"/>
            <a:ext cx="5562600" cy="1496943"/>
            <a:chOff x="1752600" y="3144491"/>
            <a:chExt cx="5562600" cy="1496943"/>
          </a:xfrm>
        </p:grpSpPr>
        <p:sp>
          <p:nvSpPr>
            <p:cNvPr id="20" name="Rounded Rectangle 19"/>
            <p:cNvSpPr/>
            <p:nvPr/>
          </p:nvSpPr>
          <p:spPr>
            <a:xfrm>
              <a:off x="1752600" y="3144491"/>
              <a:ext cx="5562600" cy="1496943"/>
            </a:xfrm>
            <a:prstGeom prst="roundRect">
              <a:avLst>
                <a:gd name="adj" fmla="val 1366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6363" algn="ctr"/>
              <a:r>
                <a:rPr lang="en-US" sz="2400" dirty="0" smtClean="0">
                  <a:solidFill>
                    <a:prstClr val="white"/>
                  </a:solidFill>
                </a:rPr>
                <a:t>PUCT Substantive Rules</a:t>
              </a:r>
              <a:endParaRPr lang="en-US" sz="2400" dirty="0">
                <a:solidFill>
                  <a:prstClr val="white"/>
                </a:solidFill>
              </a:endParaRPr>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241" y="3233752"/>
              <a:ext cx="1312007" cy="1324998"/>
            </a:xfrm>
            <a:prstGeom prst="rect">
              <a:avLst/>
            </a:prstGeom>
          </p:spPr>
        </p:pic>
      </p:grpSp>
      <p:pic>
        <p:nvPicPr>
          <p:cNvPr id="4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4331" y="1438493"/>
            <a:ext cx="1371429" cy="1371429"/>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7338018"/>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Public Utility Commission of Texas (PUCT) Rules</a:t>
            </a:r>
            <a:endParaRPr lang="en-US" dirty="0"/>
          </a:p>
        </p:txBody>
      </p:sp>
      <p:sp>
        <p:nvSpPr>
          <p:cNvPr id="7" name="Text Placeholder 6"/>
          <p:cNvSpPr>
            <a:spLocks noGrp="1"/>
          </p:cNvSpPr>
          <p:nvPr>
            <p:ph type="body" sz="half" idx="1"/>
          </p:nvPr>
        </p:nvSpPr>
        <p:spPr>
          <a:xfrm>
            <a:off x="2212848" y="1276350"/>
            <a:ext cx="6702552" cy="5124450"/>
          </a:xfrm>
        </p:spPr>
        <p:txBody>
          <a:bodyPr/>
          <a:lstStyle/>
          <a:p>
            <a:r>
              <a:rPr lang="en-US" dirty="0" smtClean="0"/>
              <a:t>PUCT Substantive Rules</a:t>
            </a:r>
          </a:p>
          <a:p>
            <a:pPr lvl="1"/>
            <a:r>
              <a:rPr lang="en-US" dirty="0" smtClean="0"/>
              <a:t>Implement PURA requirements, including</a:t>
            </a:r>
          </a:p>
          <a:p>
            <a:pPr lvl="2"/>
            <a:r>
              <a:rPr lang="en-US" dirty="0" smtClean="0"/>
              <a:t>Customer protection </a:t>
            </a:r>
            <a:r>
              <a:rPr lang="en-US" dirty="0"/>
              <a:t>r</a:t>
            </a:r>
            <a:r>
              <a:rPr lang="en-US" dirty="0" smtClean="0"/>
              <a:t>ules</a:t>
            </a:r>
          </a:p>
          <a:p>
            <a:pPr lvl="2"/>
            <a:r>
              <a:rPr lang="en-US" dirty="0" smtClean="0"/>
              <a:t>Standard terms and conditions (Tariffs) </a:t>
            </a:r>
            <a:br>
              <a:rPr lang="en-US" dirty="0" smtClean="0"/>
            </a:br>
            <a:r>
              <a:rPr lang="en-US" dirty="0" smtClean="0"/>
              <a:t>for utilities </a:t>
            </a:r>
          </a:p>
          <a:p>
            <a:pPr lvl="1"/>
            <a:r>
              <a:rPr lang="en-US" dirty="0" smtClean="0"/>
              <a:t>Electric Substantive Rules are contained in </a:t>
            </a:r>
            <a:r>
              <a:rPr lang="en-US" dirty="0" smtClean="0">
                <a:hlinkClick r:id="rId2"/>
              </a:rPr>
              <a:t>Chapter 25</a:t>
            </a:r>
            <a:endParaRPr lang="en-US" dirty="0" smtClean="0"/>
          </a:p>
          <a:p>
            <a:pPr lvl="1"/>
            <a:r>
              <a:rPr lang="en-US" dirty="0" smtClean="0"/>
              <a:t>Refer to </a:t>
            </a:r>
            <a:r>
              <a:rPr lang="en-US" dirty="0" smtClean="0">
                <a:hlinkClick r:id="rId2"/>
              </a:rPr>
              <a:t>PUCT Website</a:t>
            </a:r>
            <a:r>
              <a:rPr lang="en-US" dirty="0" smtClean="0"/>
              <a:t> for complete rules</a:t>
            </a:r>
            <a:endParaRPr lang="en-US" dirty="0"/>
          </a:p>
          <a:p>
            <a:pPr lvl="1"/>
            <a:endParaRPr lang="en-US" dirty="0" smtClean="0"/>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534" y="1350834"/>
            <a:ext cx="1733722" cy="1750888"/>
          </a:xfrm>
          <a:prstGeom prst="rect">
            <a:avLst/>
          </a:prstGeom>
        </p:spPr>
      </p:pic>
    </p:spTree>
    <p:extLst>
      <p:ext uri="{BB962C8B-B14F-4D97-AF65-F5344CB8AC3E}">
        <p14:creationId xmlns:p14="http://schemas.microsoft.com/office/powerpoint/2010/main" val="319009134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PUCT</a:t>
            </a:r>
            <a:r>
              <a:rPr lang="en-US" dirty="0"/>
              <a:t> </a:t>
            </a:r>
            <a:r>
              <a:rPr lang="en-US" dirty="0" smtClean="0"/>
              <a:t>Substantive Rules</a:t>
            </a:r>
            <a:endParaRPr lang="en-US" dirty="0"/>
          </a:p>
        </p:txBody>
      </p:sp>
      <p:graphicFrame>
        <p:nvGraphicFramePr>
          <p:cNvPr id="9" name="Content Placeholder 8"/>
          <p:cNvGraphicFramePr>
            <a:graphicFrameLocks noGrp="1"/>
          </p:cNvGraphicFramePr>
          <p:nvPr>
            <p:ph idx="1"/>
            <p:extLst/>
          </p:nvPr>
        </p:nvGraphicFramePr>
        <p:xfrm>
          <a:off x="2093913" y="1279525"/>
          <a:ext cx="6821487" cy="5242560"/>
        </p:xfrm>
        <a:graphic>
          <a:graphicData uri="http://schemas.openxmlformats.org/drawingml/2006/table">
            <a:tbl>
              <a:tblPr firstRow="1" bandRow="1">
                <a:tableStyleId>{5C22544A-7EE6-4342-B048-85BDC9FD1C3A}</a:tableStyleId>
              </a:tblPr>
              <a:tblGrid>
                <a:gridCol w="1168079"/>
                <a:gridCol w="5653408"/>
              </a:tblGrid>
              <a:tr h="370840">
                <a:tc gridSpan="2">
                  <a:txBody>
                    <a:bodyPr/>
                    <a:lstStyle/>
                    <a:p>
                      <a:pPr algn="ctr"/>
                      <a:r>
                        <a:rPr lang="en-US" sz="2400" dirty="0" smtClean="0"/>
                        <a:t>A Few</a:t>
                      </a:r>
                      <a:r>
                        <a:rPr lang="en-US" sz="2400" baseline="0" dirty="0" smtClean="0"/>
                        <a:t> Key Rules for Retail Electric Providers </a:t>
                      </a:r>
                      <a:endParaRPr lang="en-US" sz="2400" dirty="0"/>
                    </a:p>
                  </a:txBody>
                  <a:tcPr/>
                </a:tc>
                <a:tc hMerge="1">
                  <a:txBody>
                    <a:bodyPr/>
                    <a:lstStyle/>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hlinkClick r:id="rId2"/>
                        </a:rPr>
                        <a:t>§ 25.43</a:t>
                      </a:r>
                      <a:endParaRPr lang="en-US" b="0" dirty="0" smtClean="0">
                        <a:solidFill>
                          <a:schemeClr val="tx1"/>
                        </a:solidFill>
                      </a:endParaRPr>
                    </a:p>
                  </a:txBody>
                  <a:tcPr/>
                </a:tc>
                <a:tc>
                  <a:txBody>
                    <a:bodyPr/>
                    <a:lstStyle/>
                    <a:p>
                      <a:r>
                        <a:rPr lang="en-US" b="0" dirty="0" smtClean="0">
                          <a:solidFill>
                            <a:schemeClr val="tx1"/>
                          </a:solidFill>
                        </a:rPr>
                        <a:t>Provider of Last Resort (POLR)</a:t>
                      </a:r>
                    </a:p>
                    <a:p>
                      <a:pPr marL="285750" indent="-285750">
                        <a:buFont typeface="Arial" panose="020B0604020202020204" pitchFamily="34" charset="0"/>
                        <a:buChar char="•"/>
                      </a:pPr>
                      <a:r>
                        <a:rPr lang="en-US" b="0" dirty="0" smtClean="0">
                          <a:solidFill>
                            <a:schemeClr val="tx1"/>
                          </a:solidFill>
                        </a:rPr>
                        <a:t>Default provider </a:t>
                      </a:r>
                      <a:r>
                        <a:rPr lang="en-US" b="0" baseline="0" dirty="0" smtClean="0">
                          <a:solidFill>
                            <a:schemeClr val="tx1"/>
                          </a:solidFill>
                        </a:rPr>
                        <a:t>for customers due to REP failure</a:t>
                      </a:r>
                    </a:p>
                    <a:p>
                      <a:pPr marL="285750" indent="-285750">
                        <a:buFont typeface="Arial" panose="020B0604020202020204" pitchFamily="34" charset="0"/>
                        <a:buChar char="•"/>
                      </a:pPr>
                      <a:r>
                        <a:rPr lang="en-US" b="0" baseline="0" dirty="0" smtClean="0">
                          <a:solidFill>
                            <a:schemeClr val="tx1"/>
                          </a:solidFill>
                        </a:rPr>
                        <a:t>Several chosen by PUC in each service area</a:t>
                      </a:r>
                      <a:endParaRPr lang="en-US" b="0" dirty="0" smtClean="0">
                        <a:solidFill>
                          <a:schemeClr val="tx1"/>
                        </a:solidFill>
                      </a:endParaRPr>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hlinkClick r:id="rId3"/>
                        </a:rPr>
                        <a:t>§ 25.107</a:t>
                      </a:r>
                      <a:endParaRPr lang="en-US" b="0" dirty="0" smtClean="0">
                        <a:solidFill>
                          <a:schemeClr val="tx1"/>
                        </a:solidFill>
                      </a:endParaRPr>
                    </a:p>
                  </a:txBody>
                  <a:tcPr/>
                </a:tc>
                <a:tc>
                  <a:txBody>
                    <a:bodyPr/>
                    <a:lstStyle/>
                    <a:p>
                      <a:r>
                        <a:rPr lang="en-US" b="0" dirty="0">
                          <a:solidFill>
                            <a:schemeClr val="tx1"/>
                          </a:solidFill>
                        </a:rPr>
                        <a:t>Certification of Retail Electric Providers (REPs</a:t>
                      </a:r>
                      <a:r>
                        <a:rPr lang="en-US" b="0" dirty="0" smtClean="0">
                          <a:solidFill>
                            <a:schemeClr val="tx1"/>
                          </a:solidFill>
                        </a:rPr>
                        <a:t>)</a:t>
                      </a:r>
                    </a:p>
                    <a:p>
                      <a:pPr marL="285750" indent="-285750">
                        <a:buFont typeface="Arial" panose="020B0604020202020204" pitchFamily="34" charset="0"/>
                        <a:buChar char="•"/>
                      </a:pPr>
                      <a:r>
                        <a:rPr lang="en-US" b="0" dirty="0" smtClean="0">
                          <a:solidFill>
                            <a:schemeClr val="tx1"/>
                          </a:solidFill>
                        </a:rPr>
                        <a:t>Financial</a:t>
                      </a:r>
                      <a:endParaRPr lang="en-US" b="0" baseline="0" dirty="0" smtClean="0">
                        <a:solidFill>
                          <a:schemeClr val="tx1"/>
                        </a:solidFill>
                      </a:endParaRPr>
                    </a:p>
                    <a:p>
                      <a:pPr marL="285750" indent="-285750">
                        <a:buFont typeface="Arial" panose="020B0604020202020204" pitchFamily="34" charset="0"/>
                        <a:buChar char="•"/>
                      </a:pPr>
                      <a:r>
                        <a:rPr lang="en-US" b="0" baseline="0" dirty="0" smtClean="0">
                          <a:solidFill>
                            <a:schemeClr val="tx1"/>
                          </a:solidFill>
                        </a:rPr>
                        <a:t>Technical </a:t>
                      </a:r>
                    </a:p>
                    <a:p>
                      <a:pPr marL="285750" indent="-285750">
                        <a:buFont typeface="Arial" panose="020B0604020202020204" pitchFamily="34" charset="0"/>
                        <a:buChar char="•"/>
                      </a:pPr>
                      <a:r>
                        <a:rPr lang="en-US" b="0" baseline="0" dirty="0" smtClean="0">
                          <a:solidFill>
                            <a:schemeClr val="tx1"/>
                          </a:solidFill>
                        </a:rPr>
                        <a:t>Managerial</a:t>
                      </a:r>
                      <a:endParaRPr lang="en-US" b="0" dirty="0">
                        <a:solidFill>
                          <a:schemeClr val="tx1"/>
                        </a:solidFill>
                      </a:endParaRPr>
                    </a:p>
                  </a:txBody>
                  <a:tcPr marL="34822" marR="34822" marT="38100" marB="38100" anchor="ctr"/>
                </a:tc>
              </a:tr>
              <a:tr h="370840">
                <a:tc>
                  <a:txBody>
                    <a:bodyPr/>
                    <a:lstStyle/>
                    <a:p>
                      <a:pPr algn="l"/>
                      <a:r>
                        <a:rPr lang="en-US" b="0" dirty="0" smtClean="0">
                          <a:solidFill>
                            <a:schemeClr val="tx1"/>
                          </a:solidFill>
                          <a:hlinkClick r:id="rId4"/>
                        </a:rPr>
                        <a:t>§ 25.214</a:t>
                      </a:r>
                      <a:endParaRPr lang="en-US" b="0" dirty="0">
                        <a:solidFill>
                          <a:schemeClr val="tx1"/>
                        </a:solidFill>
                      </a:endParaRPr>
                    </a:p>
                  </a:txBody>
                  <a:tcPr marR="34822" marT="38100" marB="38100"/>
                </a:tc>
                <a:tc>
                  <a:txBody>
                    <a:bodyPr/>
                    <a:lstStyle/>
                    <a:p>
                      <a:r>
                        <a:rPr lang="en-US" b="0" dirty="0" smtClean="0">
                          <a:solidFill>
                            <a:schemeClr val="tx1"/>
                          </a:solidFill>
                        </a:rPr>
                        <a:t>Terms and Conditions of Retail Delivery Service Provided by </a:t>
                      </a:r>
                      <a:br>
                        <a:rPr lang="en-US" b="0" dirty="0" smtClean="0">
                          <a:solidFill>
                            <a:schemeClr val="tx1"/>
                          </a:solidFill>
                        </a:rPr>
                      </a:br>
                      <a:r>
                        <a:rPr lang="en-US" b="0" dirty="0" smtClean="0">
                          <a:solidFill>
                            <a:schemeClr val="tx1"/>
                          </a:solidFill>
                        </a:rPr>
                        <a:t>Investor Owned Transmission and Distribution Utilities</a:t>
                      </a:r>
                      <a:r>
                        <a:rPr lang="en-US" b="0" baseline="0" dirty="0" smtClean="0">
                          <a:solidFill>
                            <a:schemeClr val="tx1"/>
                          </a:solidFill>
                        </a:rPr>
                        <a:t> (Tariffs)</a:t>
                      </a:r>
                      <a:endParaRPr lang="en-US" b="0" dirty="0" smtClean="0">
                        <a:solidFill>
                          <a:schemeClr val="tx1"/>
                        </a:solidFill>
                      </a:endParaRPr>
                    </a:p>
                  </a:txBody>
                  <a:tcPr marL="34822" marR="34822" marT="38100" marB="38100" anchor="ctr"/>
                </a:tc>
              </a:tr>
              <a:tr h="370840">
                <a:tc>
                  <a:txBody>
                    <a:bodyPr/>
                    <a:lstStyle/>
                    <a:p>
                      <a:pPr algn="l"/>
                      <a:r>
                        <a:rPr lang="en-US" b="0" dirty="0">
                          <a:solidFill>
                            <a:schemeClr val="tx1"/>
                          </a:solidFill>
                          <a:hlinkClick r:id="rId5"/>
                        </a:rPr>
                        <a:t>§ 25.454</a:t>
                      </a:r>
                      <a:endParaRPr lang="en-US" b="0" dirty="0">
                        <a:solidFill>
                          <a:schemeClr val="tx1"/>
                        </a:solidFill>
                      </a:endParaRPr>
                    </a:p>
                  </a:txBody>
                  <a:tcPr marR="34822" marT="38100" marB="38100"/>
                </a:tc>
                <a:tc>
                  <a:txBody>
                    <a:bodyPr/>
                    <a:lstStyle/>
                    <a:p>
                      <a:r>
                        <a:rPr lang="en-US" b="0" dirty="0">
                          <a:solidFill>
                            <a:schemeClr val="tx1"/>
                          </a:solidFill>
                        </a:rPr>
                        <a:t>Rate Reduction </a:t>
                      </a:r>
                      <a:r>
                        <a:rPr lang="en-US" b="0" dirty="0" smtClean="0">
                          <a:solidFill>
                            <a:schemeClr val="tx1"/>
                          </a:solidFill>
                        </a:rPr>
                        <a:t>Program</a:t>
                      </a:r>
                    </a:p>
                    <a:p>
                      <a:pPr marL="285750" indent="-285750">
                        <a:buFont typeface="Arial" panose="020B0604020202020204" pitchFamily="34" charset="0"/>
                        <a:buChar char="•"/>
                      </a:pPr>
                      <a:r>
                        <a:rPr lang="en-US" b="0" dirty="0" smtClean="0">
                          <a:solidFill>
                            <a:schemeClr val="tx1"/>
                          </a:solidFill>
                        </a:rPr>
                        <a:t>Low</a:t>
                      </a:r>
                      <a:r>
                        <a:rPr lang="en-US" b="0" baseline="0" dirty="0" smtClean="0">
                          <a:solidFill>
                            <a:schemeClr val="tx1"/>
                          </a:solidFill>
                        </a:rPr>
                        <a:t> Income Discount (LITE UP) for eligible customers</a:t>
                      </a:r>
                    </a:p>
                    <a:p>
                      <a:pPr marL="285750" indent="-285750">
                        <a:buFont typeface="Arial" panose="020B0604020202020204" pitchFamily="34" charset="0"/>
                        <a:buChar char="•"/>
                      </a:pPr>
                      <a:r>
                        <a:rPr lang="en-US" b="0" baseline="0" dirty="0" smtClean="0">
                          <a:solidFill>
                            <a:schemeClr val="tx1"/>
                          </a:solidFill>
                        </a:rPr>
                        <a:t>Currently funded through August 2016</a:t>
                      </a:r>
                      <a:endParaRPr lang="en-US" b="0" dirty="0">
                        <a:solidFill>
                          <a:schemeClr val="tx1"/>
                        </a:solidFill>
                      </a:endParaRPr>
                    </a:p>
                  </a:txBody>
                  <a:tcPr marL="34822" marR="34822" marT="38100" marB="38100"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rPr>
                        <a:t>§ 25.471 through </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rPr>
                        <a:t>§ 25.500</a:t>
                      </a:r>
                      <a:endParaRPr lang="en-US" b="0" dirty="0">
                        <a:solidFill>
                          <a:schemeClr val="tx1"/>
                        </a:solidFill>
                      </a:endParaRPr>
                    </a:p>
                  </a:txBody>
                  <a:tcPr marR="34822" marT="38100" marB="38100"/>
                </a:tc>
                <a:tc>
                  <a:txBody>
                    <a:bodyPr/>
                    <a:lstStyle/>
                    <a:p>
                      <a:r>
                        <a:rPr lang="en-US" b="0" u="none" dirty="0" smtClean="0">
                          <a:solidFill>
                            <a:schemeClr val="tx1"/>
                          </a:solidFill>
                        </a:rPr>
                        <a:t>Customer Protection Rules</a:t>
                      </a:r>
                    </a:p>
                  </a:txBody>
                  <a:tcPr marL="34822" marR="34822" marT="38100" marB="38100" anchor="ctr"/>
                </a:tc>
              </a:tr>
            </a:tbl>
          </a:graphicData>
        </a:graphic>
      </p:graphicFrame>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534" y="1350834"/>
            <a:ext cx="1733722" cy="1750888"/>
          </a:xfrm>
          <a:prstGeom prst="rect">
            <a:avLst/>
          </a:prstGeom>
        </p:spPr>
      </p:pic>
    </p:spTree>
    <p:extLst>
      <p:ext uri="{BB962C8B-B14F-4D97-AF65-F5344CB8AC3E}">
        <p14:creationId xmlns:p14="http://schemas.microsoft.com/office/powerpoint/2010/main" val="397209309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PUCT Substantive Rules</a:t>
            </a:r>
          </a:p>
        </p:txBody>
      </p:sp>
      <p:graphicFrame>
        <p:nvGraphicFramePr>
          <p:cNvPr id="4" name="Content Placeholder 3"/>
          <p:cNvGraphicFramePr>
            <a:graphicFrameLocks noGrp="1"/>
          </p:cNvGraphicFramePr>
          <p:nvPr>
            <p:ph idx="1"/>
            <p:extLst/>
          </p:nvPr>
        </p:nvGraphicFramePr>
        <p:xfrm>
          <a:off x="2093976" y="1279525"/>
          <a:ext cx="6821424" cy="5102911"/>
        </p:xfrm>
        <a:graphic>
          <a:graphicData uri="http://schemas.openxmlformats.org/drawingml/2006/table">
            <a:tbl>
              <a:tblPr firstRow="1" bandRow="1">
                <a:tableStyleId>{5C22544A-7EE6-4342-B048-85BDC9FD1C3A}</a:tableStyleId>
              </a:tblPr>
              <a:tblGrid>
                <a:gridCol w="993059"/>
                <a:gridCol w="2458690"/>
                <a:gridCol w="993444"/>
                <a:gridCol w="2376231"/>
              </a:tblGrid>
              <a:tr h="457200">
                <a:tc gridSpan="4">
                  <a:txBody>
                    <a:bodyPr/>
                    <a:lstStyle/>
                    <a:p>
                      <a:pPr algn="ctr"/>
                      <a:r>
                        <a:rPr lang="en-US" sz="2400" dirty="0" smtClean="0"/>
                        <a:t>Customer Protection Rules</a:t>
                      </a:r>
                      <a:r>
                        <a:rPr lang="en-US" sz="2400" baseline="0" dirty="0" smtClean="0"/>
                        <a:t> (Part 1)</a:t>
                      </a:r>
                      <a:endParaRPr lang="en-US" sz="2400" dirty="0"/>
                    </a:p>
                  </a:txBody>
                  <a:tcPr marL="73152"/>
                </a:tc>
                <a:tc hMerge="1">
                  <a:txBody>
                    <a:bodyPr/>
                    <a:lstStyle/>
                    <a:p>
                      <a:endParaRPr lang="en-US"/>
                    </a:p>
                  </a:txBody>
                  <a:tcPr/>
                </a:tc>
                <a:tc hMerge="1">
                  <a:txBody>
                    <a:bodyPr/>
                    <a:lstStyle/>
                    <a:p>
                      <a:endParaRPr lang="en-US" dirty="0"/>
                    </a:p>
                  </a:txBody>
                  <a:tcPr/>
                </a:tc>
                <a:tc hMerge="1">
                  <a:txBody>
                    <a:bodyPr/>
                    <a:lstStyle/>
                    <a:p>
                      <a:endParaRPr lang="en-US" dirty="0"/>
                    </a:p>
                  </a:txBody>
                  <a:tcPr/>
                </a:tc>
              </a:tr>
              <a:tr h="889038">
                <a:tc>
                  <a:txBody>
                    <a:bodyPr/>
                    <a:lstStyle/>
                    <a:p>
                      <a:r>
                        <a:rPr lang="en-US" sz="1800" b="0" dirty="0">
                          <a:solidFill>
                            <a:schemeClr val="tx1"/>
                          </a:solidFill>
                          <a:hlinkClick r:id="rId2"/>
                        </a:rPr>
                        <a:t>§ 25.471</a:t>
                      </a:r>
                      <a:endParaRPr lang="en-US" sz="1800" b="0" dirty="0">
                        <a:solidFill>
                          <a:schemeClr val="tx1"/>
                        </a:solidFill>
                      </a:endParaRPr>
                    </a:p>
                  </a:txBody>
                  <a:tcPr marL="73152" marR="16446" marT="16446" marB="16446"/>
                </a:tc>
                <a:tc>
                  <a:txBody>
                    <a:bodyPr/>
                    <a:lstStyle/>
                    <a:p>
                      <a:r>
                        <a:rPr lang="en-US" sz="1800" b="0" dirty="0" smtClean="0">
                          <a:solidFill>
                            <a:schemeClr val="tx1"/>
                          </a:solidFill>
                        </a:rPr>
                        <a:t>General Provisions of Customer Protection Rules</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3"/>
                        </a:rPr>
                        <a:t>§ 25.478</a:t>
                      </a:r>
                      <a:endParaRPr lang="en-US" sz="1800" b="0" dirty="0">
                        <a:solidFill>
                          <a:schemeClr val="tx1"/>
                        </a:solidFill>
                      </a:endParaRPr>
                    </a:p>
                  </a:txBody>
                  <a:tcPr marL="73152" marR="16446" marT="16446" marB="16446"/>
                </a:tc>
                <a:tc>
                  <a:txBody>
                    <a:bodyPr/>
                    <a:lstStyle/>
                    <a:p>
                      <a:r>
                        <a:rPr lang="en-US" sz="1800" b="0" dirty="0">
                          <a:solidFill>
                            <a:schemeClr val="tx1"/>
                          </a:solidFill>
                        </a:rPr>
                        <a:t>Credit Requirements </a:t>
                      </a:r>
                      <a:r>
                        <a:rPr lang="en-US" sz="1800" b="0" dirty="0" smtClean="0">
                          <a:solidFill>
                            <a:schemeClr val="tx1"/>
                          </a:solidFill>
                        </a:rPr>
                        <a:t/>
                      </a:r>
                      <a:br>
                        <a:rPr lang="en-US" sz="1800" b="0" dirty="0" smtClean="0">
                          <a:solidFill>
                            <a:schemeClr val="tx1"/>
                          </a:solidFill>
                        </a:rPr>
                      </a:br>
                      <a:r>
                        <a:rPr lang="en-US" sz="1800" b="0" dirty="0" smtClean="0">
                          <a:solidFill>
                            <a:schemeClr val="tx1"/>
                          </a:solidFill>
                        </a:rPr>
                        <a:t>and Deposits</a:t>
                      </a:r>
                      <a:endParaRPr lang="en-US" sz="1800" b="0" dirty="0">
                        <a:solidFill>
                          <a:schemeClr val="tx1"/>
                        </a:solidFill>
                      </a:endParaRPr>
                    </a:p>
                  </a:txBody>
                  <a:tcPr marL="16446" marR="16446" marT="16446" marB="16446"/>
                </a:tc>
              </a:tr>
              <a:tr h="604080">
                <a:tc>
                  <a:txBody>
                    <a:bodyPr/>
                    <a:lstStyle/>
                    <a:p>
                      <a:r>
                        <a:rPr lang="en-US" sz="1800" b="0" dirty="0">
                          <a:solidFill>
                            <a:schemeClr val="tx1"/>
                          </a:solidFill>
                          <a:hlinkClick r:id="rId4"/>
                        </a:rPr>
                        <a:t>§ 25.472</a:t>
                      </a:r>
                      <a:endParaRPr lang="en-US" sz="1800" b="0" dirty="0">
                        <a:solidFill>
                          <a:schemeClr val="tx1"/>
                        </a:solidFill>
                      </a:endParaRPr>
                    </a:p>
                  </a:txBody>
                  <a:tcPr marL="73152" marR="16446" marT="16446" marB="16446"/>
                </a:tc>
                <a:tc>
                  <a:txBody>
                    <a:bodyPr/>
                    <a:lstStyle/>
                    <a:p>
                      <a:r>
                        <a:rPr lang="en-US" sz="1800" b="0" dirty="0" smtClean="0">
                          <a:solidFill>
                            <a:schemeClr val="tx1"/>
                          </a:solidFill>
                        </a:rPr>
                        <a:t>Privacy of Customer Information</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5"/>
                        </a:rPr>
                        <a:t>§ 25.479</a:t>
                      </a:r>
                      <a:endParaRPr lang="en-US" sz="1800" b="0" dirty="0">
                        <a:solidFill>
                          <a:schemeClr val="tx1"/>
                        </a:solidFill>
                      </a:endParaRPr>
                    </a:p>
                  </a:txBody>
                  <a:tcPr marL="73152" marR="16446" marT="16446" marB="16446"/>
                </a:tc>
                <a:tc>
                  <a:txBody>
                    <a:bodyPr/>
                    <a:lstStyle/>
                    <a:p>
                      <a:r>
                        <a:rPr lang="en-US" sz="1800" b="0" dirty="0">
                          <a:solidFill>
                            <a:schemeClr val="tx1"/>
                          </a:solidFill>
                        </a:rPr>
                        <a:t>Issuance and Format of </a:t>
                      </a:r>
                      <a:r>
                        <a:rPr lang="en-US" sz="1800" b="0" dirty="0" smtClean="0">
                          <a:solidFill>
                            <a:schemeClr val="tx1"/>
                          </a:solidFill>
                        </a:rPr>
                        <a:t>Bills</a:t>
                      </a:r>
                      <a:endParaRPr lang="en-US" sz="1800" b="0" dirty="0">
                        <a:solidFill>
                          <a:schemeClr val="tx1"/>
                        </a:solidFill>
                      </a:endParaRPr>
                    </a:p>
                  </a:txBody>
                  <a:tcPr marL="16446" marR="16446" marT="16446" marB="16446"/>
                </a:tc>
              </a:tr>
              <a:tr h="604080">
                <a:tc>
                  <a:txBody>
                    <a:bodyPr/>
                    <a:lstStyle/>
                    <a:p>
                      <a:r>
                        <a:rPr lang="en-US" sz="1800" b="0" dirty="0">
                          <a:solidFill>
                            <a:schemeClr val="tx1"/>
                          </a:solidFill>
                          <a:hlinkClick r:id="rId6"/>
                        </a:rPr>
                        <a:t>§ 25.473</a:t>
                      </a:r>
                      <a:endParaRPr lang="en-US" sz="1800" b="0" dirty="0">
                        <a:solidFill>
                          <a:schemeClr val="tx1"/>
                        </a:solidFill>
                      </a:endParaRPr>
                    </a:p>
                  </a:txBody>
                  <a:tcPr marL="73152" marR="16446" marT="16446" marB="16446"/>
                </a:tc>
                <a:tc>
                  <a:txBody>
                    <a:bodyPr/>
                    <a:lstStyle/>
                    <a:p>
                      <a:r>
                        <a:rPr lang="en-US" sz="1800" b="0" dirty="0" smtClean="0">
                          <a:solidFill>
                            <a:schemeClr val="tx1"/>
                          </a:solidFill>
                        </a:rPr>
                        <a:t>Non-English Language Requirements</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7"/>
                        </a:rPr>
                        <a:t>§ 25.480</a:t>
                      </a:r>
                      <a:endParaRPr lang="en-US" sz="1800" b="0" dirty="0">
                        <a:solidFill>
                          <a:schemeClr val="tx1"/>
                        </a:solidFill>
                      </a:endParaRPr>
                    </a:p>
                  </a:txBody>
                  <a:tcPr marL="73152" marR="16446" marT="16446" marB="16446"/>
                </a:tc>
                <a:tc>
                  <a:txBody>
                    <a:bodyPr/>
                    <a:lstStyle/>
                    <a:p>
                      <a:r>
                        <a:rPr lang="en-US" sz="1800" b="0" dirty="0">
                          <a:solidFill>
                            <a:schemeClr val="tx1"/>
                          </a:solidFill>
                        </a:rPr>
                        <a:t>Bill Payment and </a:t>
                      </a:r>
                      <a:r>
                        <a:rPr lang="en-US" sz="1800" b="0" dirty="0" smtClean="0">
                          <a:solidFill>
                            <a:schemeClr val="tx1"/>
                          </a:solidFill>
                        </a:rPr>
                        <a:t>Adjustments</a:t>
                      </a:r>
                      <a:endParaRPr lang="en-US" sz="1800" b="0" dirty="0">
                        <a:solidFill>
                          <a:schemeClr val="tx1"/>
                        </a:solidFill>
                      </a:endParaRPr>
                    </a:p>
                  </a:txBody>
                  <a:tcPr marL="16446" marR="16446" marT="16446" marB="16446"/>
                </a:tc>
              </a:tr>
              <a:tr h="385219">
                <a:tc>
                  <a:txBody>
                    <a:bodyPr/>
                    <a:lstStyle/>
                    <a:p>
                      <a:r>
                        <a:rPr lang="en-US" sz="1800" b="0" dirty="0">
                          <a:solidFill>
                            <a:schemeClr val="tx1"/>
                          </a:solidFill>
                          <a:hlinkClick r:id="rId8"/>
                        </a:rPr>
                        <a:t>§ 25.474</a:t>
                      </a:r>
                      <a:endParaRPr lang="en-US" sz="1800" b="0" dirty="0">
                        <a:solidFill>
                          <a:schemeClr val="tx1"/>
                        </a:solidFill>
                      </a:endParaRPr>
                    </a:p>
                  </a:txBody>
                  <a:tcPr marL="73152" marR="16446" marT="16446" marB="16446"/>
                </a:tc>
                <a:tc>
                  <a:txBody>
                    <a:bodyPr/>
                    <a:lstStyle/>
                    <a:p>
                      <a:r>
                        <a:rPr lang="en-US" sz="1800" b="0" dirty="0" smtClean="0">
                          <a:solidFill>
                            <a:schemeClr val="tx1"/>
                          </a:solidFill>
                        </a:rPr>
                        <a:t>Selection of REP</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9"/>
                        </a:rPr>
                        <a:t>§ 25.481</a:t>
                      </a:r>
                      <a:endParaRPr lang="en-US" sz="1800" b="0" dirty="0">
                        <a:solidFill>
                          <a:schemeClr val="tx1"/>
                        </a:solidFill>
                      </a:endParaRPr>
                    </a:p>
                  </a:txBody>
                  <a:tcPr marL="73152" marR="16446" marT="16446" marB="16446"/>
                </a:tc>
                <a:tc>
                  <a:txBody>
                    <a:bodyPr/>
                    <a:lstStyle/>
                    <a:p>
                      <a:r>
                        <a:rPr lang="en-US" sz="1800" b="0" dirty="0">
                          <a:solidFill>
                            <a:schemeClr val="tx1"/>
                          </a:solidFill>
                        </a:rPr>
                        <a:t>Unauthorized </a:t>
                      </a:r>
                      <a:r>
                        <a:rPr lang="en-US" sz="1800" b="0" dirty="0" smtClean="0">
                          <a:solidFill>
                            <a:schemeClr val="tx1"/>
                          </a:solidFill>
                        </a:rPr>
                        <a:t>Charges</a:t>
                      </a:r>
                      <a:endParaRPr lang="en-US" sz="1800" b="0" dirty="0">
                        <a:solidFill>
                          <a:schemeClr val="tx1"/>
                        </a:solidFill>
                      </a:endParaRPr>
                    </a:p>
                  </a:txBody>
                  <a:tcPr marL="16446" marR="16446" marT="16446" marB="16446"/>
                </a:tc>
              </a:tr>
              <a:tr h="1173995">
                <a:tc>
                  <a:txBody>
                    <a:bodyPr/>
                    <a:lstStyle/>
                    <a:p>
                      <a:r>
                        <a:rPr lang="en-US" sz="1800" b="0" dirty="0">
                          <a:solidFill>
                            <a:schemeClr val="tx1"/>
                          </a:solidFill>
                          <a:hlinkClick r:id="rId10"/>
                        </a:rPr>
                        <a:t>§ 25.475</a:t>
                      </a:r>
                      <a:endParaRPr lang="en-US" sz="1800" b="0" dirty="0">
                        <a:solidFill>
                          <a:schemeClr val="tx1"/>
                        </a:solidFill>
                      </a:endParaRPr>
                    </a:p>
                  </a:txBody>
                  <a:tcPr marL="73152" marR="16446" marT="16446" marB="16446"/>
                </a:tc>
                <a:tc>
                  <a:txBody>
                    <a:bodyPr/>
                    <a:lstStyle/>
                    <a:p>
                      <a:r>
                        <a:rPr lang="en-US" sz="1800" b="0" dirty="0" smtClean="0">
                          <a:solidFill>
                            <a:schemeClr val="tx1"/>
                          </a:solidFill>
                        </a:rPr>
                        <a:t>General REP Requirements and Information Disclosures to Customers</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11"/>
                        </a:rPr>
                        <a:t>§ 25.482</a:t>
                      </a:r>
                      <a:endParaRPr lang="en-US" sz="1800" b="0" dirty="0">
                        <a:solidFill>
                          <a:schemeClr val="tx1"/>
                        </a:solidFill>
                      </a:endParaRPr>
                    </a:p>
                  </a:txBody>
                  <a:tcPr marL="73152" marR="16446" marT="16446" marB="16446"/>
                </a:tc>
                <a:tc>
                  <a:txBody>
                    <a:bodyPr/>
                    <a:lstStyle/>
                    <a:p>
                      <a:r>
                        <a:rPr lang="en-US" sz="1800" b="0" dirty="0">
                          <a:solidFill>
                            <a:schemeClr val="tx1"/>
                          </a:solidFill>
                        </a:rPr>
                        <a:t>Prompt Payment </a:t>
                      </a:r>
                      <a:r>
                        <a:rPr lang="en-US" sz="1800" b="0" dirty="0" smtClean="0">
                          <a:solidFill>
                            <a:schemeClr val="tx1"/>
                          </a:solidFill>
                        </a:rPr>
                        <a:t>Act</a:t>
                      </a:r>
                      <a:endParaRPr lang="en-US" sz="1800" b="0" dirty="0">
                        <a:solidFill>
                          <a:schemeClr val="tx1"/>
                        </a:solidFill>
                      </a:endParaRPr>
                    </a:p>
                  </a:txBody>
                  <a:tcPr marL="16446" marR="16446" marT="16446" marB="16446"/>
                </a:tc>
              </a:tr>
              <a:tr h="604080">
                <a:tc>
                  <a:txBody>
                    <a:bodyPr/>
                    <a:lstStyle/>
                    <a:p>
                      <a:r>
                        <a:rPr lang="en-US" sz="1800" b="0" dirty="0">
                          <a:solidFill>
                            <a:schemeClr val="tx1"/>
                          </a:solidFill>
                          <a:hlinkClick r:id="rId12"/>
                        </a:rPr>
                        <a:t>§ 25.476</a:t>
                      </a:r>
                      <a:endParaRPr lang="en-US" sz="1800" b="0" dirty="0">
                        <a:solidFill>
                          <a:schemeClr val="tx1"/>
                        </a:solidFill>
                      </a:endParaRPr>
                    </a:p>
                  </a:txBody>
                  <a:tcPr marL="73152" marR="16446" marT="16446" marB="16446"/>
                </a:tc>
                <a:tc>
                  <a:txBody>
                    <a:bodyPr/>
                    <a:lstStyle/>
                    <a:p>
                      <a:r>
                        <a:rPr lang="en-US" sz="1800" b="0" dirty="0" smtClean="0">
                          <a:solidFill>
                            <a:schemeClr val="tx1"/>
                          </a:solidFill>
                        </a:rPr>
                        <a:t>Renewable and Green Energy Verification</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13"/>
                        </a:rPr>
                        <a:t>§ 25.483</a:t>
                      </a:r>
                      <a:endParaRPr lang="en-US" sz="1800" b="0" dirty="0">
                        <a:solidFill>
                          <a:schemeClr val="tx1"/>
                        </a:solidFill>
                      </a:endParaRPr>
                    </a:p>
                  </a:txBody>
                  <a:tcPr marL="73152" marR="16446" marT="16446" marB="16446"/>
                </a:tc>
                <a:tc>
                  <a:txBody>
                    <a:bodyPr/>
                    <a:lstStyle/>
                    <a:p>
                      <a:r>
                        <a:rPr lang="en-US" sz="1800" b="0" dirty="0">
                          <a:solidFill>
                            <a:schemeClr val="tx1"/>
                          </a:solidFill>
                        </a:rPr>
                        <a:t>Disconnection of </a:t>
                      </a:r>
                      <a:r>
                        <a:rPr lang="en-US" sz="1800" b="0" dirty="0" smtClean="0">
                          <a:solidFill>
                            <a:schemeClr val="tx1"/>
                          </a:solidFill>
                        </a:rPr>
                        <a:t>Service</a:t>
                      </a:r>
                      <a:endParaRPr lang="en-US" sz="1800" b="0" dirty="0">
                        <a:solidFill>
                          <a:schemeClr val="tx1"/>
                        </a:solidFill>
                      </a:endParaRPr>
                    </a:p>
                  </a:txBody>
                  <a:tcPr marL="16446" marR="16446" marT="16446" marB="16446"/>
                </a:tc>
              </a:tr>
              <a:tr h="385219">
                <a:tc>
                  <a:txBody>
                    <a:bodyPr/>
                    <a:lstStyle/>
                    <a:p>
                      <a:r>
                        <a:rPr lang="en-US" sz="1800" b="0" dirty="0">
                          <a:solidFill>
                            <a:schemeClr val="tx1"/>
                          </a:solidFill>
                          <a:hlinkClick r:id="rId14"/>
                        </a:rPr>
                        <a:t>§ 25.477</a:t>
                      </a:r>
                      <a:endParaRPr lang="en-US" sz="1800" b="0" dirty="0">
                        <a:solidFill>
                          <a:schemeClr val="tx1"/>
                        </a:solidFill>
                      </a:endParaRPr>
                    </a:p>
                  </a:txBody>
                  <a:tcPr marL="73152" marR="16446" marT="16446" marB="16446"/>
                </a:tc>
                <a:tc>
                  <a:txBody>
                    <a:bodyPr/>
                    <a:lstStyle/>
                    <a:p>
                      <a:r>
                        <a:rPr lang="en-US" sz="1800" b="0" dirty="0" smtClean="0">
                          <a:solidFill>
                            <a:schemeClr val="tx1"/>
                          </a:solidFill>
                        </a:rPr>
                        <a:t>Refusal of Electric Service</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15"/>
                        </a:rPr>
                        <a:t>§ 25.484</a:t>
                      </a:r>
                      <a:endParaRPr lang="en-US" sz="1800" b="0" dirty="0">
                        <a:solidFill>
                          <a:schemeClr val="tx1"/>
                        </a:solidFill>
                      </a:endParaRPr>
                    </a:p>
                  </a:txBody>
                  <a:tcPr marL="73152" marR="16446" marT="16446" marB="16446"/>
                </a:tc>
                <a:tc>
                  <a:txBody>
                    <a:bodyPr/>
                    <a:lstStyle/>
                    <a:p>
                      <a:r>
                        <a:rPr lang="en-US" sz="1800" b="0" dirty="0">
                          <a:solidFill>
                            <a:schemeClr val="tx1"/>
                          </a:solidFill>
                        </a:rPr>
                        <a:t>Electric No-Call </a:t>
                      </a:r>
                      <a:r>
                        <a:rPr lang="en-US" sz="1800" b="0" dirty="0" smtClean="0">
                          <a:solidFill>
                            <a:schemeClr val="tx1"/>
                          </a:solidFill>
                        </a:rPr>
                        <a:t>List</a:t>
                      </a:r>
                      <a:endParaRPr lang="en-US" sz="1800" b="0" dirty="0">
                        <a:solidFill>
                          <a:schemeClr val="tx1"/>
                        </a:solidFill>
                      </a:endParaRPr>
                    </a:p>
                  </a:txBody>
                  <a:tcPr marL="16446" marR="16446" marT="16446" marB="16446"/>
                </a:tc>
              </a:tr>
            </a:tbl>
          </a:graphicData>
        </a:graphic>
      </p:graphicFrame>
      <p:pic>
        <p:nvPicPr>
          <p:cNvPr id="8" name="Picture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0534" y="1350834"/>
            <a:ext cx="1733722" cy="1750888"/>
          </a:xfrm>
          <a:prstGeom prst="rect">
            <a:avLst/>
          </a:prstGeom>
        </p:spPr>
      </p:pic>
    </p:spTree>
    <p:extLst>
      <p:ext uri="{BB962C8B-B14F-4D97-AF65-F5344CB8AC3E}">
        <p14:creationId xmlns:p14="http://schemas.microsoft.com/office/powerpoint/2010/main" val="2237657623"/>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PUCT Substantive Rules</a:t>
            </a:r>
          </a:p>
        </p:txBody>
      </p:sp>
      <p:graphicFrame>
        <p:nvGraphicFramePr>
          <p:cNvPr id="4" name="Content Placeholder 3"/>
          <p:cNvGraphicFramePr>
            <a:graphicFrameLocks noGrp="1"/>
          </p:cNvGraphicFramePr>
          <p:nvPr>
            <p:ph idx="1"/>
            <p:extLst/>
          </p:nvPr>
        </p:nvGraphicFramePr>
        <p:xfrm>
          <a:off x="2093976" y="1279525"/>
          <a:ext cx="6821424" cy="5062727"/>
        </p:xfrm>
        <a:graphic>
          <a:graphicData uri="http://schemas.openxmlformats.org/drawingml/2006/table">
            <a:tbl>
              <a:tblPr firstRow="1" bandRow="1">
                <a:tableStyleId>{5C22544A-7EE6-4342-B048-85BDC9FD1C3A}</a:tableStyleId>
              </a:tblPr>
              <a:tblGrid>
                <a:gridCol w="993059"/>
                <a:gridCol w="2458690"/>
                <a:gridCol w="993444"/>
                <a:gridCol w="2376231"/>
              </a:tblGrid>
              <a:tr h="457200">
                <a:tc gridSpan="4">
                  <a:txBody>
                    <a:bodyPr/>
                    <a:lstStyle/>
                    <a:p>
                      <a:pPr algn="ctr"/>
                      <a:r>
                        <a:rPr lang="en-US" sz="2400" dirty="0" smtClean="0"/>
                        <a:t>Customer Protection Rules</a:t>
                      </a:r>
                      <a:r>
                        <a:rPr lang="en-US" sz="2400" baseline="0" dirty="0" smtClean="0"/>
                        <a:t> (Part 2)</a:t>
                      </a:r>
                      <a:endParaRPr lang="en-US" sz="2400" dirty="0"/>
                    </a:p>
                  </a:txBody>
                  <a:tcPr marL="73152"/>
                </a:tc>
                <a:tc hMerge="1">
                  <a:txBody>
                    <a:bodyPr/>
                    <a:lstStyle/>
                    <a:p>
                      <a:endParaRPr lang="en-US"/>
                    </a:p>
                  </a:txBody>
                  <a:tcPr/>
                </a:tc>
                <a:tc hMerge="1">
                  <a:txBody>
                    <a:bodyPr/>
                    <a:lstStyle/>
                    <a:p>
                      <a:endParaRPr lang="en-US" dirty="0"/>
                    </a:p>
                  </a:txBody>
                  <a:tcPr/>
                </a:tc>
                <a:tc hMerge="1">
                  <a:txBody>
                    <a:bodyPr/>
                    <a:lstStyle/>
                    <a:p>
                      <a:endParaRPr lang="en-US" dirty="0"/>
                    </a:p>
                  </a:txBody>
                  <a:tcPr/>
                </a:tc>
              </a:tr>
              <a:tr h="549275">
                <a:tc>
                  <a:txBody>
                    <a:bodyPr/>
                    <a:lstStyle/>
                    <a:p>
                      <a:r>
                        <a:rPr lang="en-US" sz="1800" b="0" dirty="0">
                          <a:solidFill>
                            <a:schemeClr val="tx1"/>
                          </a:solidFill>
                          <a:hlinkClick r:id="rId2"/>
                        </a:rPr>
                        <a:t>§ 25.485</a:t>
                      </a:r>
                      <a:endParaRPr lang="en-US" sz="1800" b="0" dirty="0">
                        <a:solidFill>
                          <a:schemeClr val="tx1"/>
                        </a:solidFill>
                      </a:endParaRPr>
                    </a:p>
                  </a:txBody>
                  <a:tcPr marL="73152" marR="16446" marT="16446" marB="16446"/>
                </a:tc>
                <a:tc>
                  <a:txBody>
                    <a:bodyPr/>
                    <a:lstStyle/>
                    <a:p>
                      <a:r>
                        <a:rPr lang="en-US" sz="1800" b="0" dirty="0">
                          <a:solidFill>
                            <a:schemeClr val="tx1"/>
                          </a:solidFill>
                        </a:rPr>
                        <a:t>Customer Access and Complaint </a:t>
                      </a:r>
                      <a:r>
                        <a:rPr lang="en-US" sz="1800" b="0" dirty="0" smtClean="0">
                          <a:solidFill>
                            <a:schemeClr val="tx1"/>
                          </a:solidFill>
                        </a:rPr>
                        <a:t>Handling</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3"/>
                        </a:rPr>
                        <a:t>§ 25.492</a:t>
                      </a:r>
                      <a:endParaRPr lang="en-US" sz="1800" b="0" dirty="0">
                        <a:solidFill>
                          <a:schemeClr val="tx1"/>
                        </a:solidFill>
                      </a:endParaRPr>
                    </a:p>
                  </a:txBody>
                  <a:tcPr marL="16446" marR="16446" marT="16446" marB="16446"/>
                </a:tc>
                <a:tc>
                  <a:txBody>
                    <a:bodyPr/>
                    <a:lstStyle/>
                    <a:p>
                      <a:r>
                        <a:rPr lang="en-US" sz="1800" b="0" dirty="0">
                          <a:solidFill>
                            <a:schemeClr val="tx1"/>
                          </a:solidFill>
                        </a:rPr>
                        <a:t>Non-Compliance with Rules or </a:t>
                      </a:r>
                      <a:r>
                        <a:rPr lang="en-US" sz="1800" b="0" dirty="0" smtClean="0">
                          <a:solidFill>
                            <a:schemeClr val="tx1"/>
                          </a:solidFill>
                        </a:rPr>
                        <a:t>Orders</a:t>
                      </a:r>
                      <a:endParaRPr lang="en-US" sz="1800" b="0" dirty="0">
                        <a:solidFill>
                          <a:schemeClr val="tx1"/>
                        </a:solidFill>
                      </a:endParaRPr>
                    </a:p>
                  </a:txBody>
                  <a:tcPr marL="16446" marR="16446" marT="16446" marB="16446"/>
                </a:tc>
              </a:tr>
              <a:tr h="604080">
                <a:tc>
                  <a:txBody>
                    <a:bodyPr/>
                    <a:lstStyle/>
                    <a:p>
                      <a:r>
                        <a:rPr lang="en-US" sz="1800" b="0" dirty="0">
                          <a:solidFill>
                            <a:schemeClr val="tx1"/>
                          </a:solidFill>
                          <a:hlinkClick r:id="rId4"/>
                        </a:rPr>
                        <a:t>§ 25.487</a:t>
                      </a:r>
                      <a:endParaRPr lang="en-US" sz="1800" b="0" dirty="0">
                        <a:solidFill>
                          <a:schemeClr val="tx1"/>
                        </a:solidFill>
                      </a:endParaRPr>
                    </a:p>
                  </a:txBody>
                  <a:tcPr marL="73152" marR="16446" marT="16446" marB="16446"/>
                </a:tc>
                <a:tc>
                  <a:txBody>
                    <a:bodyPr/>
                    <a:lstStyle/>
                    <a:p>
                      <a:r>
                        <a:rPr lang="en-US" sz="1800" b="0" dirty="0">
                          <a:solidFill>
                            <a:schemeClr val="tx1"/>
                          </a:solidFill>
                        </a:rPr>
                        <a:t>Obligations Related to Move-In </a:t>
                      </a:r>
                      <a:r>
                        <a:rPr lang="en-US" sz="1800" b="0" dirty="0" smtClean="0">
                          <a:solidFill>
                            <a:schemeClr val="tx1"/>
                          </a:solidFill>
                        </a:rPr>
                        <a:t>Transactions</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5"/>
                        </a:rPr>
                        <a:t>§ 25.493</a:t>
                      </a:r>
                      <a:endParaRPr lang="en-US" sz="1800" b="0" dirty="0">
                        <a:solidFill>
                          <a:schemeClr val="tx1"/>
                        </a:solidFill>
                      </a:endParaRPr>
                    </a:p>
                  </a:txBody>
                  <a:tcPr marL="16446" marR="16446" marT="16446" marB="16446"/>
                </a:tc>
                <a:tc>
                  <a:txBody>
                    <a:bodyPr/>
                    <a:lstStyle/>
                    <a:p>
                      <a:r>
                        <a:rPr lang="en-US" sz="1800" b="0" dirty="0">
                          <a:solidFill>
                            <a:schemeClr val="tx1"/>
                          </a:solidFill>
                        </a:rPr>
                        <a:t>Acquisition and Transfer of Customers from one </a:t>
                      </a:r>
                      <a:r>
                        <a:rPr lang="en-US" sz="1800" b="0" dirty="0" smtClean="0">
                          <a:solidFill>
                            <a:schemeClr val="tx1"/>
                          </a:solidFill>
                        </a:rPr>
                        <a:t>REP to Another</a:t>
                      </a:r>
                      <a:endParaRPr lang="en-US" sz="1800" b="0" dirty="0">
                        <a:solidFill>
                          <a:schemeClr val="tx1"/>
                        </a:solidFill>
                      </a:endParaRPr>
                    </a:p>
                  </a:txBody>
                  <a:tcPr marL="16446" marR="16446" marT="16446" marB="16446"/>
                </a:tc>
              </a:tr>
              <a:tr h="604080">
                <a:tc>
                  <a:txBody>
                    <a:bodyPr/>
                    <a:lstStyle/>
                    <a:p>
                      <a:r>
                        <a:rPr lang="en-US" sz="1800" b="0" dirty="0">
                          <a:solidFill>
                            <a:schemeClr val="tx1"/>
                          </a:solidFill>
                          <a:hlinkClick r:id="rId6"/>
                        </a:rPr>
                        <a:t>§ 25.488</a:t>
                      </a:r>
                      <a:endParaRPr lang="en-US" sz="1800" b="0" dirty="0">
                        <a:solidFill>
                          <a:schemeClr val="tx1"/>
                        </a:solidFill>
                      </a:endParaRPr>
                    </a:p>
                  </a:txBody>
                  <a:tcPr marL="73152" marR="16446" marT="16446" marB="16446"/>
                </a:tc>
                <a:tc>
                  <a:txBody>
                    <a:bodyPr/>
                    <a:lstStyle/>
                    <a:p>
                      <a:r>
                        <a:rPr lang="en-US" sz="1800" b="0" dirty="0">
                          <a:solidFill>
                            <a:schemeClr val="tx1"/>
                          </a:solidFill>
                        </a:rPr>
                        <a:t>Procedures for a Premise with No Service </a:t>
                      </a:r>
                      <a:r>
                        <a:rPr lang="en-US" sz="1800" b="0" dirty="0" smtClean="0">
                          <a:solidFill>
                            <a:schemeClr val="tx1"/>
                          </a:solidFill>
                        </a:rPr>
                        <a:t>Agreement</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7"/>
                        </a:rPr>
                        <a:t>§ 25.495</a:t>
                      </a:r>
                      <a:endParaRPr lang="en-US" sz="1800" b="0" dirty="0">
                        <a:solidFill>
                          <a:schemeClr val="tx1"/>
                        </a:solidFill>
                      </a:endParaRPr>
                    </a:p>
                  </a:txBody>
                  <a:tcPr marL="16446" marR="16446" marT="16446" marB="16446"/>
                </a:tc>
                <a:tc>
                  <a:txBody>
                    <a:bodyPr/>
                    <a:lstStyle/>
                    <a:p>
                      <a:r>
                        <a:rPr lang="en-US" sz="1800" b="0" dirty="0">
                          <a:solidFill>
                            <a:schemeClr val="tx1"/>
                          </a:solidFill>
                        </a:rPr>
                        <a:t>Unauthorized Change of </a:t>
                      </a:r>
                      <a:r>
                        <a:rPr lang="en-US" sz="1800" b="0" dirty="0" smtClean="0">
                          <a:solidFill>
                            <a:schemeClr val="tx1"/>
                          </a:solidFill>
                        </a:rPr>
                        <a:t>REP</a:t>
                      </a:r>
                      <a:endParaRPr lang="en-US" sz="1800" b="0" dirty="0">
                        <a:solidFill>
                          <a:schemeClr val="tx1"/>
                        </a:solidFill>
                      </a:endParaRPr>
                    </a:p>
                  </a:txBody>
                  <a:tcPr marL="16446" marR="16446" marT="16446" marB="16446"/>
                </a:tc>
              </a:tr>
              <a:tr h="385219">
                <a:tc>
                  <a:txBody>
                    <a:bodyPr/>
                    <a:lstStyle/>
                    <a:p>
                      <a:r>
                        <a:rPr lang="en-US" sz="1800" b="0" dirty="0">
                          <a:solidFill>
                            <a:schemeClr val="tx1"/>
                          </a:solidFill>
                          <a:hlinkClick r:id="rId8"/>
                        </a:rPr>
                        <a:t>§ 25.489</a:t>
                      </a:r>
                      <a:endParaRPr lang="en-US" sz="1800" b="0" dirty="0">
                        <a:solidFill>
                          <a:schemeClr val="tx1"/>
                        </a:solidFill>
                      </a:endParaRPr>
                    </a:p>
                  </a:txBody>
                  <a:tcPr marL="73152" marR="16446" marT="16446" marB="16446"/>
                </a:tc>
                <a:tc>
                  <a:txBody>
                    <a:bodyPr/>
                    <a:lstStyle/>
                    <a:p>
                      <a:r>
                        <a:rPr lang="en-US" sz="1800" b="0" dirty="0">
                          <a:solidFill>
                            <a:schemeClr val="tx1"/>
                          </a:solidFill>
                        </a:rPr>
                        <a:t>Treatment of Premises with No Retail Electric Provider of </a:t>
                      </a:r>
                      <a:r>
                        <a:rPr lang="en-US" sz="1800" b="0" dirty="0" smtClean="0">
                          <a:solidFill>
                            <a:schemeClr val="tx1"/>
                          </a:solidFill>
                        </a:rPr>
                        <a:t>Record</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9"/>
                        </a:rPr>
                        <a:t>§ 25.497</a:t>
                      </a:r>
                      <a:endParaRPr lang="en-US" sz="1800" b="0" dirty="0">
                        <a:solidFill>
                          <a:schemeClr val="tx1"/>
                        </a:solidFill>
                      </a:endParaRPr>
                    </a:p>
                  </a:txBody>
                  <a:tcPr marL="16446" marR="16446" marT="16446" marB="16446"/>
                </a:tc>
                <a:tc>
                  <a:txBody>
                    <a:bodyPr/>
                    <a:lstStyle/>
                    <a:p>
                      <a:r>
                        <a:rPr lang="en-US" sz="1800" b="0" dirty="0">
                          <a:solidFill>
                            <a:schemeClr val="tx1"/>
                          </a:solidFill>
                        </a:rPr>
                        <a:t>Critical </a:t>
                      </a:r>
                      <a:r>
                        <a:rPr lang="en-US" sz="1800" b="0" dirty="0" smtClean="0">
                          <a:solidFill>
                            <a:schemeClr val="tx1"/>
                          </a:solidFill>
                        </a:rPr>
                        <a:t>Load, Critical </a:t>
                      </a:r>
                      <a:r>
                        <a:rPr lang="en-US" sz="1800" b="0" dirty="0">
                          <a:solidFill>
                            <a:schemeClr val="tx1"/>
                          </a:solidFill>
                        </a:rPr>
                        <a:t>Care </a:t>
                      </a:r>
                      <a:r>
                        <a:rPr lang="en-US" sz="1800" b="0" dirty="0" smtClean="0">
                          <a:solidFill>
                            <a:schemeClr val="tx1"/>
                          </a:solidFill>
                        </a:rPr>
                        <a:t>and Chronic Condition Customers</a:t>
                      </a:r>
                      <a:endParaRPr lang="en-US" sz="1800" b="0" dirty="0">
                        <a:solidFill>
                          <a:schemeClr val="tx1"/>
                        </a:solidFill>
                      </a:endParaRPr>
                    </a:p>
                  </a:txBody>
                  <a:tcPr marL="16446" marR="16446" marT="16446" marB="16446"/>
                </a:tc>
              </a:tr>
              <a:tr h="600587">
                <a:tc>
                  <a:txBody>
                    <a:bodyPr/>
                    <a:lstStyle/>
                    <a:p>
                      <a:r>
                        <a:rPr lang="en-US" sz="1800" b="0" dirty="0">
                          <a:solidFill>
                            <a:schemeClr val="tx1"/>
                          </a:solidFill>
                          <a:hlinkClick r:id="rId10"/>
                        </a:rPr>
                        <a:t>§ 25.490</a:t>
                      </a:r>
                      <a:endParaRPr lang="en-US" sz="1800" b="0" dirty="0">
                        <a:solidFill>
                          <a:schemeClr val="tx1"/>
                        </a:solidFill>
                      </a:endParaRPr>
                    </a:p>
                  </a:txBody>
                  <a:tcPr marL="73152" marR="16446" marT="16446" marB="16446"/>
                </a:tc>
                <a:tc>
                  <a:txBody>
                    <a:bodyPr/>
                    <a:lstStyle/>
                    <a:p>
                      <a:r>
                        <a:rPr lang="en-US" sz="1800" b="0" dirty="0">
                          <a:solidFill>
                            <a:schemeClr val="tx1"/>
                          </a:solidFill>
                        </a:rPr>
                        <a:t>Moratorium on </a:t>
                      </a:r>
                      <a:r>
                        <a:rPr lang="en-US" sz="1800" b="0" dirty="0" smtClean="0">
                          <a:solidFill>
                            <a:schemeClr val="tx1"/>
                          </a:solidFill>
                        </a:rPr>
                        <a:t>Disconnect </a:t>
                      </a:r>
                      <a:r>
                        <a:rPr lang="en-US" sz="1800" b="0" dirty="0">
                          <a:solidFill>
                            <a:schemeClr val="tx1"/>
                          </a:solidFill>
                        </a:rPr>
                        <a:t>on </a:t>
                      </a:r>
                      <a:r>
                        <a:rPr lang="en-US" sz="1800" b="0" dirty="0" smtClean="0">
                          <a:solidFill>
                            <a:schemeClr val="tx1"/>
                          </a:solidFill>
                        </a:rPr>
                        <a:t>Move-Out</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11"/>
                        </a:rPr>
                        <a:t>§ 25.498</a:t>
                      </a:r>
                      <a:endParaRPr lang="en-US" sz="1800" b="0" dirty="0">
                        <a:solidFill>
                          <a:schemeClr val="tx1"/>
                        </a:solidFill>
                      </a:endParaRPr>
                    </a:p>
                  </a:txBody>
                  <a:tcPr marL="16446" marR="16446" marT="16446" marB="16446"/>
                </a:tc>
                <a:tc>
                  <a:txBody>
                    <a:bodyPr/>
                    <a:lstStyle/>
                    <a:p>
                      <a:r>
                        <a:rPr lang="en-US" sz="1800" b="0" dirty="0">
                          <a:solidFill>
                            <a:schemeClr val="tx1"/>
                          </a:solidFill>
                        </a:rPr>
                        <a:t>Prepaid </a:t>
                      </a:r>
                      <a:r>
                        <a:rPr lang="en-US" sz="1800" b="0" dirty="0" smtClean="0">
                          <a:solidFill>
                            <a:schemeClr val="tx1"/>
                          </a:solidFill>
                        </a:rPr>
                        <a:t>Service</a:t>
                      </a:r>
                      <a:endParaRPr lang="en-US" sz="1800" b="0" dirty="0">
                        <a:solidFill>
                          <a:schemeClr val="tx1"/>
                        </a:solidFill>
                      </a:endParaRPr>
                    </a:p>
                  </a:txBody>
                  <a:tcPr marL="16446" marR="16446" marT="16446" marB="16446"/>
                </a:tc>
              </a:tr>
              <a:tr h="604080">
                <a:tc>
                  <a:txBody>
                    <a:bodyPr/>
                    <a:lstStyle/>
                    <a:p>
                      <a:r>
                        <a:rPr lang="en-US" sz="1800" b="0" dirty="0">
                          <a:solidFill>
                            <a:schemeClr val="tx1"/>
                          </a:solidFill>
                          <a:hlinkClick r:id="rId12"/>
                        </a:rPr>
                        <a:t>§ 25.491</a:t>
                      </a:r>
                      <a:endParaRPr lang="en-US" sz="1800" b="0" dirty="0">
                        <a:solidFill>
                          <a:schemeClr val="tx1"/>
                        </a:solidFill>
                      </a:endParaRPr>
                    </a:p>
                  </a:txBody>
                  <a:tcPr marL="73152" marR="16446" marT="16446" marB="16446"/>
                </a:tc>
                <a:tc>
                  <a:txBody>
                    <a:bodyPr/>
                    <a:lstStyle/>
                    <a:p>
                      <a:r>
                        <a:rPr lang="en-US" sz="1800" b="0" dirty="0">
                          <a:solidFill>
                            <a:schemeClr val="tx1"/>
                          </a:solidFill>
                        </a:rPr>
                        <a:t>Record Retention and Reporting </a:t>
                      </a:r>
                      <a:r>
                        <a:rPr lang="en-US" sz="1800" b="0" dirty="0" smtClean="0">
                          <a:solidFill>
                            <a:schemeClr val="tx1"/>
                          </a:solidFill>
                        </a:rPr>
                        <a:t>Requirements</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13"/>
                        </a:rPr>
                        <a:t>§ 25.500</a:t>
                      </a:r>
                      <a:endParaRPr lang="en-US" sz="1800" b="0" dirty="0">
                        <a:solidFill>
                          <a:schemeClr val="tx1"/>
                        </a:solidFill>
                      </a:endParaRPr>
                    </a:p>
                  </a:txBody>
                  <a:tcPr marL="16446" marR="16446" marT="16446" marB="16446"/>
                </a:tc>
                <a:tc>
                  <a:txBody>
                    <a:bodyPr/>
                    <a:lstStyle/>
                    <a:p>
                      <a:r>
                        <a:rPr lang="en-US" sz="1800" b="0" dirty="0">
                          <a:solidFill>
                            <a:schemeClr val="tx1"/>
                          </a:solidFill>
                        </a:rPr>
                        <a:t>Privacy of Advanced Metering System </a:t>
                      </a:r>
                      <a:r>
                        <a:rPr lang="en-US" sz="1800" b="0" dirty="0" smtClean="0">
                          <a:solidFill>
                            <a:schemeClr val="tx1"/>
                          </a:solidFill>
                        </a:rPr>
                        <a:t>Information</a:t>
                      </a:r>
                      <a:endParaRPr lang="en-US" sz="1800" b="0" dirty="0">
                        <a:solidFill>
                          <a:schemeClr val="tx1"/>
                        </a:solidFill>
                      </a:endParaRPr>
                    </a:p>
                  </a:txBody>
                  <a:tcPr marL="16446" marR="16446" marT="16446" marB="16446"/>
                </a:tc>
              </a:tr>
            </a:tbl>
          </a:graphicData>
        </a:graphic>
      </p:graphicFrame>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0534" y="1350834"/>
            <a:ext cx="1733722" cy="1750888"/>
          </a:xfrm>
          <a:prstGeom prst="rect">
            <a:avLst/>
          </a:prstGeom>
        </p:spPr>
      </p:pic>
    </p:spTree>
    <p:extLst>
      <p:ext uri="{BB962C8B-B14F-4D97-AF65-F5344CB8AC3E}">
        <p14:creationId xmlns:p14="http://schemas.microsoft.com/office/powerpoint/2010/main" val="2150048669"/>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Hierarchy of Rules</a:t>
            </a:r>
            <a:endParaRPr lang="en-US" dirty="0"/>
          </a:p>
        </p:txBody>
      </p:sp>
      <p:sp>
        <p:nvSpPr>
          <p:cNvPr id="10" name="Rounded Rectangle 9"/>
          <p:cNvSpPr/>
          <p:nvPr/>
        </p:nvSpPr>
        <p:spPr>
          <a:xfrm>
            <a:off x="533400" y="1371600"/>
            <a:ext cx="5562600" cy="1496943"/>
          </a:xfrm>
          <a:prstGeom prst="roundRect">
            <a:avLst>
              <a:gd name="adj" fmla="val 13660"/>
            </a:avLst>
          </a:prstGeom>
          <a:solidFill>
            <a:srgbClr val="1F497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6363" algn="ctr"/>
            <a:r>
              <a:rPr lang="en-US" sz="2400" dirty="0" smtClean="0">
                <a:solidFill>
                  <a:prstClr val="white"/>
                </a:solidFill>
              </a:rPr>
              <a:t>Public Utility Regulatory Act (PURA)</a:t>
            </a:r>
            <a:endParaRPr lang="en-US" sz="2400" dirty="0">
              <a:solidFill>
                <a:prstClr val="white"/>
              </a:solidFill>
            </a:endParaRPr>
          </a:p>
        </p:txBody>
      </p:sp>
      <p:grpSp>
        <p:nvGrpSpPr>
          <p:cNvPr id="39" name="Group 38"/>
          <p:cNvGrpSpPr/>
          <p:nvPr/>
        </p:nvGrpSpPr>
        <p:grpSpPr>
          <a:xfrm>
            <a:off x="2990344" y="4917382"/>
            <a:ext cx="5562600" cy="1496943"/>
            <a:chOff x="2990344" y="4917382"/>
            <a:chExt cx="5562600" cy="1496943"/>
          </a:xfrm>
        </p:grpSpPr>
        <p:sp>
          <p:nvSpPr>
            <p:cNvPr id="25" name="Rounded Rectangle 24"/>
            <p:cNvSpPr/>
            <p:nvPr/>
          </p:nvSpPr>
          <p:spPr>
            <a:xfrm>
              <a:off x="2990344" y="4917382"/>
              <a:ext cx="5562600" cy="1496943"/>
            </a:xfrm>
            <a:prstGeom prst="roundRect">
              <a:avLst>
                <a:gd name="adj" fmla="val 1366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1375" algn="ctr"/>
              <a:r>
                <a:rPr lang="en-US" sz="2400" dirty="0" smtClean="0">
                  <a:solidFill>
                    <a:prstClr val="white"/>
                  </a:solidFill>
                </a:rPr>
                <a:t>ERCOT Protocols </a:t>
              </a:r>
              <a:br>
                <a:rPr lang="en-US" sz="2400" dirty="0" smtClean="0">
                  <a:solidFill>
                    <a:prstClr val="white"/>
                  </a:solidFill>
                </a:rPr>
              </a:br>
              <a:r>
                <a:rPr lang="en-US" sz="2400" dirty="0" smtClean="0">
                  <a:solidFill>
                    <a:prstClr val="white"/>
                  </a:solidFill>
                </a:rPr>
                <a:t>and Market Guides</a:t>
              </a:r>
              <a:endParaRPr lang="en-US" sz="2400" dirty="0">
                <a:solidFill>
                  <a:prstClr val="white"/>
                </a:solidFill>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5121302"/>
              <a:ext cx="2126921" cy="1100132"/>
            </a:xfrm>
            <a:prstGeom prst="roundRect">
              <a:avLst>
                <a:gd name="adj" fmla="val 8594"/>
              </a:avLst>
            </a:prstGeom>
            <a:solidFill>
              <a:srgbClr val="FFFFFF">
                <a:shade val="85000"/>
              </a:srgbClr>
            </a:solidFill>
            <a:ln>
              <a:noFill/>
            </a:ln>
            <a:effectLst/>
          </p:spPr>
        </p:pic>
      </p:grpSp>
      <p:sp>
        <p:nvSpPr>
          <p:cNvPr id="32" name="Bent Arrow 31"/>
          <p:cNvSpPr/>
          <p:nvPr/>
        </p:nvSpPr>
        <p:spPr>
          <a:xfrm flipV="1">
            <a:off x="914400" y="2958968"/>
            <a:ext cx="728458" cy="1155832"/>
          </a:xfrm>
          <a:prstGeom prst="bentArrow">
            <a:avLst/>
          </a:prstGeom>
          <a:solidFill>
            <a:srgbClr val="1F497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7" name="Bent Arrow 36"/>
          <p:cNvSpPr/>
          <p:nvPr/>
        </p:nvSpPr>
        <p:spPr>
          <a:xfrm flipV="1">
            <a:off x="2154424" y="4722744"/>
            <a:ext cx="728458" cy="1155832"/>
          </a:xfrm>
          <a:prstGeom prst="bentArrow">
            <a:avLst/>
          </a:prstGeom>
          <a:solidFill>
            <a:srgbClr val="1F497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0" name="Rounded Rectangle 19"/>
          <p:cNvSpPr/>
          <p:nvPr/>
        </p:nvSpPr>
        <p:spPr>
          <a:xfrm>
            <a:off x="1752600" y="3144491"/>
            <a:ext cx="5562600" cy="1496943"/>
          </a:xfrm>
          <a:prstGeom prst="roundRect">
            <a:avLst>
              <a:gd name="adj" fmla="val 13660"/>
            </a:avLst>
          </a:prstGeom>
          <a:solidFill>
            <a:srgbClr val="1F497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6363" algn="ctr"/>
            <a:r>
              <a:rPr lang="en-US" sz="2400" dirty="0" smtClean="0">
                <a:solidFill>
                  <a:prstClr val="white"/>
                </a:solidFill>
              </a:rPr>
              <a:t>PUCT Substantive Rules</a:t>
            </a:r>
            <a:endParaRPr lang="en-US" sz="2400" dirty="0">
              <a:solidFill>
                <a:prstClr val="white"/>
              </a:solidFill>
            </a:endParaRPr>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241" y="3233752"/>
            <a:ext cx="1312007" cy="1324998"/>
          </a:xfrm>
          <a:prstGeom prst="rect">
            <a:avLst/>
          </a:prstGeom>
        </p:spPr>
      </p:pic>
      <p:pic>
        <p:nvPicPr>
          <p:cNvPr id="4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4331" y="1438493"/>
            <a:ext cx="1371429" cy="1371429"/>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3109345"/>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ERCOT Protocols and Market Guides</a:t>
            </a:r>
            <a:endParaRPr lang="en-US" dirty="0"/>
          </a:p>
        </p:txBody>
      </p:sp>
      <p:sp>
        <p:nvSpPr>
          <p:cNvPr id="7" name="Text Placeholder 6"/>
          <p:cNvSpPr>
            <a:spLocks noGrp="1"/>
          </p:cNvSpPr>
          <p:nvPr>
            <p:ph type="body" sz="half" idx="1"/>
          </p:nvPr>
        </p:nvSpPr>
        <p:spPr>
          <a:xfrm>
            <a:off x="2209800" y="1276350"/>
            <a:ext cx="6704012" cy="5124450"/>
          </a:xfrm>
        </p:spPr>
        <p:txBody>
          <a:bodyPr/>
          <a:lstStyle/>
          <a:p>
            <a:r>
              <a:rPr lang="en-US" dirty="0" smtClean="0"/>
              <a:t>ERCOT Protocols</a:t>
            </a:r>
          </a:p>
          <a:p>
            <a:pPr lvl="1"/>
            <a:r>
              <a:rPr lang="en-US" dirty="0" smtClean="0"/>
              <a:t>Outline </a:t>
            </a:r>
            <a:r>
              <a:rPr lang="en-US" dirty="0"/>
              <a:t>the procedures and processes used by ERCOT and Market Participants for the orderly functioning of the ERCOT system and </a:t>
            </a:r>
            <a:r>
              <a:rPr lang="en-US" dirty="0" smtClean="0"/>
              <a:t>markets. </a:t>
            </a:r>
          </a:p>
          <a:p>
            <a:endParaRPr lang="en-US" dirty="0" smtClean="0"/>
          </a:p>
          <a:p>
            <a:r>
              <a:rPr lang="en-US" dirty="0" smtClean="0"/>
              <a:t>ERCOT Market Guides</a:t>
            </a:r>
          </a:p>
          <a:p>
            <a:pPr lvl="1"/>
            <a:r>
              <a:rPr lang="en-US" dirty="0" smtClean="0"/>
              <a:t>Based </a:t>
            </a:r>
            <a:r>
              <a:rPr lang="en-US" dirty="0"/>
              <a:t>upon the ERCOT </a:t>
            </a:r>
            <a:r>
              <a:rPr lang="en-US" dirty="0" smtClean="0"/>
              <a:t>protocols </a:t>
            </a:r>
          </a:p>
          <a:p>
            <a:pPr lvl="1"/>
            <a:r>
              <a:rPr lang="en-US" dirty="0" smtClean="0"/>
              <a:t>Detailed </a:t>
            </a:r>
            <a:r>
              <a:rPr lang="en-US" dirty="0"/>
              <a:t>reference documents for </a:t>
            </a:r>
            <a:r>
              <a:rPr lang="en-US" dirty="0" smtClean="0"/>
              <a:t>establishing market </a:t>
            </a:r>
            <a:r>
              <a:rPr lang="en-US" dirty="0"/>
              <a:t>and operating processes.</a:t>
            </a:r>
            <a:endParaRPr lang="en-US" dirty="0" smtClean="0"/>
          </a:p>
          <a:p>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493199"/>
            <a:ext cx="1822121" cy="699279"/>
          </a:xfrm>
          <a:prstGeom prst="roundRect">
            <a:avLst>
              <a:gd name="adj" fmla="val 8594"/>
            </a:avLst>
          </a:prstGeom>
          <a:solidFill>
            <a:srgbClr val="FFFFFF">
              <a:shade val="85000"/>
            </a:srgbClr>
          </a:solidFill>
          <a:ln w="38100">
            <a:noFill/>
          </a:ln>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73" y="4572000"/>
            <a:ext cx="1915573" cy="1729943"/>
          </a:xfrm>
          <a:prstGeom prst="rect">
            <a:avLst/>
          </a:prstGeom>
        </p:spPr>
      </p:pic>
    </p:spTree>
    <p:extLst>
      <p:ext uri="{BB962C8B-B14F-4D97-AF65-F5344CB8AC3E}">
        <p14:creationId xmlns:p14="http://schemas.microsoft.com/office/powerpoint/2010/main" val="209675736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ERCOT Protocols</a:t>
            </a:r>
            <a:endParaRPr lang="en-US" dirty="0"/>
          </a:p>
        </p:txBody>
      </p:sp>
      <p:pic>
        <p:nvPicPr>
          <p:cNvPr id="9" name="Picture 8"/>
          <p:cNvPicPr>
            <a:picLocks noChangeAspect="1"/>
          </p:cNvPicPr>
          <p:nvPr/>
        </p:nvPicPr>
        <p:blipFill>
          <a:blip r:embed="rId3"/>
          <a:stretch>
            <a:fillRect/>
          </a:stretch>
        </p:blipFill>
        <p:spPr>
          <a:xfrm>
            <a:off x="304800" y="1227475"/>
            <a:ext cx="8421687" cy="5308696"/>
          </a:xfrm>
          <a:prstGeom prst="rect">
            <a:avLst/>
          </a:prstGeom>
        </p:spPr>
      </p:pic>
    </p:spTree>
    <p:extLst>
      <p:ext uri="{BB962C8B-B14F-4D97-AF65-F5344CB8AC3E}">
        <p14:creationId xmlns:p14="http://schemas.microsoft.com/office/powerpoint/2010/main" val="240000649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60418" name="Picture 38" descr="untitled"/>
          <p:cNvPicPr>
            <a:picLocks noChangeAspect="1" noChangeArrowheads="1"/>
          </p:cNvPicPr>
          <p:nvPr/>
        </p:nvPicPr>
        <p:blipFill>
          <a:blip r:embed="rId3" cstate="print"/>
          <a:srcRect/>
          <a:stretch>
            <a:fillRect/>
          </a:stretch>
        </p:blipFill>
        <p:spPr bwMode="auto">
          <a:xfrm>
            <a:off x="7315200" y="1828800"/>
            <a:ext cx="1525588" cy="1828800"/>
          </a:xfrm>
          <a:prstGeom prst="rect">
            <a:avLst/>
          </a:prstGeom>
          <a:noFill/>
          <a:ln w="9525">
            <a:noFill/>
            <a:miter lim="800000"/>
            <a:headEnd/>
            <a:tailEnd/>
          </a:ln>
        </p:spPr>
      </p:pic>
      <p:sp>
        <p:nvSpPr>
          <p:cNvPr id="60419" name="Rectangle 2"/>
          <p:cNvSpPr>
            <a:spLocks noGrp="1" noChangeArrowheads="1"/>
          </p:cNvSpPr>
          <p:nvPr>
            <p:ph type="title"/>
          </p:nvPr>
        </p:nvSpPr>
        <p:spPr/>
        <p:txBody>
          <a:bodyPr/>
          <a:lstStyle/>
          <a:p>
            <a:pPr eaLnBrk="1" hangingPunct="1"/>
            <a:r>
              <a:rPr lang="en-US" dirty="0" smtClean="0"/>
              <a:t>Course Objectives</a:t>
            </a:r>
          </a:p>
        </p:txBody>
      </p:sp>
      <p:sp>
        <p:nvSpPr>
          <p:cNvPr id="2848771" name="Rectangle 3"/>
          <p:cNvSpPr>
            <a:spLocks noGrp="1" noChangeArrowheads="1"/>
          </p:cNvSpPr>
          <p:nvPr>
            <p:ph idx="1"/>
          </p:nvPr>
        </p:nvSpPr>
        <p:spPr/>
        <p:txBody>
          <a:bodyPr rtlCol="0"/>
          <a:lstStyle/>
          <a:p>
            <a:pPr eaLnBrk="1" fontAlgn="auto" hangingPunct="1">
              <a:spcAft>
                <a:spcPts val="0"/>
              </a:spcAft>
              <a:buFont typeface="Arial" pitchFamily="34" charset="0"/>
              <a:buNone/>
              <a:defRPr/>
            </a:pPr>
            <a:r>
              <a:rPr lang="en-US" dirty="0" smtClean="0"/>
              <a:t>Upon completion of this course, you will be able to:</a:t>
            </a:r>
          </a:p>
          <a:p>
            <a:pPr eaLnBrk="1" fontAlgn="auto" hangingPunct="1">
              <a:spcAft>
                <a:spcPts val="0"/>
              </a:spcAft>
              <a:defRPr/>
            </a:pPr>
            <a:endParaRPr lang="en-US" b="0" dirty="0" smtClean="0"/>
          </a:p>
          <a:p>
            <a:pPr lvl="1">
              <a:spcBef>
                <a:spcPts val="0"/>
              </a:spcBef>
              <a:spcAft>
                <a:spcPts val="1800"/>
              </a:spcAft>
            </a:pPr>
            <a:r>
              <a:rPr lang="en-US" sz="2000" dirty="0"/>
              <a:t>Describe how the Retail Market grew out of the </a:t>
            </a:r>
            <a:r>
              <a:rPr lang="en-US" sz="2000" dirty="0" smtClean="0"/>
              <a:t/>
            </a:r>
            <a:br>
              <a:rPr lang="en-US" sz="2000" dirty="0" smtClean="0"/>
            </a:br>
            <a:r>
              <a:rPr lang="en-US" sz="2000" dirty="0" smtClean="0"/>
              <a:t>vertically </a:t>
            </a:r>
            <a:r>
              <a:rPr lang="en-US" sz="2000" dirty="0"/>
              <a:t>integrated </a:t>
            </a:r>
            <a:r>
              <a:rPr lang="en-US" sz="2000" dirty="0" smtClean="0"/>
              <a:t>utilities</a:t>
            </a:r>
          </a:p>
          <a:p>
            <a:pPr lvl="1">
              <a:spcBef>
                <a:spcPts val="0"/>
              </a:spcBef>
              <a:spcAft>
                <a:spcPts val="1800"/>
              </a:spcAft>
            </a:pPr>
            <a:r>
              <a:rPr lang="en-US" sz="2000" dirty="0" smtClean="0"/>
              <a:t>Summarize </a:t>
            </a:r>
            <a:r>
              <a:rPr lang="en-US" sz="2000" dirty="0"/>
              <a:t>the key responsibilities of </a:t>
            </a:r>
            <a:r>
              <a:rPr lang="en-US" sz="2000" dirty="0" smtClean="0"/>
              <a:t>various players </a:t>
            </a:r>
            <a:br>
              <a:rPr lang="en-US" sz="2000" dirty="0" smtClean="0"/>
            </a:br>
            <a:r>
              <a:rPr lang="en-US" sz="2000" dirty="0" smtClean="0"/>
              <a:t>in </a:t>
            </a:r>
            <a:r>
              <a:rPr lang="en-US" sz="2000" dirty="0"/>
              <a:t>the ERCOT Retail </a:t>
            </a:r>
            <a:r>
              <a:rPr lang="en-US" sz="2000" dirty="0" smtClean="0"/>
              <a:t>Market</a:t>
            </a:r>
            <a:endParaRPr lang="en-US" sz="2000" dirty="0"/>
          </a:p>
          <a:p>
            <a:pPr lvl="1">
              <a:spcBef>
                <a:spcPts val="0"/>
              </a:spcBef>
              <a:spcAft>
                <a:spcPts val="1800"/>
              </a:spcAft>
            </a:pPr>
            <a:r>
              <a:rPr lang="en-US" sz="2000" dirty="0" smtClean="0"/>
              <a:t>Identify Market Rules that impact Retail Market Operations</a:t>
            </a:r>
          </a:p>
          <a:p>
            <a:pPr lvl="1">
              <a:spcBef>
                <a:spcPts val="0"/>
              </a:spcBef>
              <a:spcAft>
                <a:spcPts val="1800"/>
              </a:spcAft>
            </a:pPr>
            <a:r>
              <a:rPr lang="en-US" sz="2000" b="0" dirty="0" smtClean="0"/>
              <a:t>Illustrate the life cycle of the Move-in, Move-out and Switch Request Processes</a:t>
            </a:r>
          </a:p>
          <a:p>
            <a:pPr lvl="1">
              <a:spcBef>
                <a:spcPts val="0"/>
              </a:spcBef>
              <a:spcAft>
                <a:spcPts val="1800"/>
              </a:spcAft>
            </a:pPr>
            <a:r>
              <a:rPr lang="en-US" sz="2000" dirty="0" smtClean="0"/>
              <a:t>Identify the tools and information available for tracking, troubleshooting and reconciling Retail Market Transactions</a:t>
            </a:r>
          </a:p>
          <a:p>
            <a:pPr lvl="1">
              <a:spcBef>
                <a:spcPts val="0"/>
              </a:spcBef>
              <a:spcAft>
                <a:spcPts val="1800"/>
              </a:spcAft>
            </a:pPr>
            <a:r>
              <a:rPr lang="en-US" sz="2000" b="0" dirty="0" smtClean="0"/>
              <a:t>Recognize the impacts of Advanced Meter Technology</a:t>
            </a:r>
            <a:endParaRPr lang="en-US" sz="2000" b="0" dirty="0"/>
          </a:p>
        </p:txBody>
      </p:sp>
    </p:spTree>
    <p:extLst>
      <p:ext uri="{BB962C8B-B14F-4D97-AF65-F5344CB8AC3E}">
        <p14:creationId xmlns:p14="http://schemas.microsoft.com/office/powerpoint/2010/main" val="949947710"/>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ERCOT Protocols</a:t>
            </a:r>
            <a:endParaRPr lang="en-US" dirty="0"/>
          </a:p>
        </p:txBody>
      </p:sp>
      <p:graphicFrame>
        <p:nvGraphicFramePr>
          <p:cNvPr id="9" name="Content Placeholder 8"/>
          <p:cNvGraphicFramePr>
            <a:graphicFrameLocks noGrp="1"/>
          </p:cNvGraphicFramePr>
          <p:nvPr>
            <p:ph idx="1"/>
            <p:extLst/>
          </p:nvPr>
        </p:nvGraphicFramePr>
        <p:xfrm>
          <a:off x="2286000" y="1493520"/>
          <a:ext cx="6400800" cy="4678680"/>
        </p:xfrm>
        <a:graphic>
          <a:graphicData uri="http://schemas.openxmlformats.org/drawingml/2006/table">
            <a:tbl>
              <a:tblPr firstRow="1" bandRow="1">
                <a:tableStyleId>{5C22544A-7EE6-4342-B048-85BDC9FD1C3A}</a:tableStyleId>
              </a:tblPr>
              <a:tblGrid>
                <a:gridCol w="1324303"/>
                <a:gridCol w="5076497"/>
              </a:tblGrid>
              <a:tr h="370840">
                <a:tc gridSpan="2">
                  <a:txBody>
                    <a:bodyPr/>
                    <a:lstStyle/>
                    <a:p>
                      <a:pPr algn="ctr"/>
                      <a:r>
                        <a:rPr lang="en-US" sz="2400" dirty="0" smtClean="0"/>
                        <a:t>Protocol </a:t>
                      </a:r>
                      <a:r>
                        <a:rPr lang="en-US" sz="2400" baseline="0" dirty="0" smtClean="0"/>
                        <a:t>Overview for Retail Electric Providers </a:t>
                      </a:r>
                      <a:endParaRPr lang="en-US" sz="2400" dirty="0"/>
                    </a:p>
                  </a:txBody>
                  <a:tcPr/>
                </a:tc>
                <a:tc hMerge="1">
                  <a:txBody>
                    <a:bodyPr/>
                    <a:lstStyle/>
                    <a:p>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Sections</a:t>
                      </a:r>
                    </a:p>
                  </a:txBody>
                  <a:tcPr/>
                </a:tc>
                <a:tc>
                  <a:txBody>
                    <a:bodyPr/>
                    <a:lstStyle/>
                    <a:p>
                      <a:r>
                        <a:rPr lang="en-US" sz="2000" b="0" dirty="0" smtClean="0">
                          <a:solidFill>
                            <a:schemeClr val="tx1"/>
                          </a:solidFill>
                        </a:rPr>
                        <a:t>Description</a:t>
                      </a:r>
                    </a:p>
                  </a:txBody>
                  <a:tcPr marL="182880"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1-2</a:t>
                      </a:r>
                    </a:p>
                  </a:txBody>
                  <a:tcPr/>
                </a:tc>
                <a:tc>
                  <a:txBody>
                    <a:bodyPr/>
                    <a:lstStyle/>
                    <a:p>
                      <a:r>
                        <a:rPr lang="en-US" sz="2000" b="0" dirty="0" smtClean="0">
                          <a:solidFill>
                            <a:schemeClr val="tx1"/>
                          </a:solidFill>
                        </a:rPr>
                        <a:t>Construction and Definitions</a:t>
                      </a:r>
                      <a:endParaRPr lang="en-US" sz="2000" b="0" dirty="0">
                        <a:solidFill>
                          <a:schemeClr val="tx1"/>
                        </a:solidFill>
                      </a:endParaRPr>
                    </a:p>
                  </a:txBody>
                  <a:tcPr marL="182880" marR="34822" marT="38100" marB="38100" anchor="ctr"/>
                </a:tc>
              </a:tr>
              <a:tr h="370840">
                <a:tc>
                  <a:txBody>
                    <a:bodyPr/>
                    <a:lstStyle/>
                    <a:p>
                      <a:pPr algn="ctr"/>
                      <a:r>
                        <a:rPr lang="en-US" sz="2000" b="0" dirty="0" smtClean="0">
                          <a:solidFill>
                            <a:schemeClr val="tx1"/>
                          </a:solidFill>
                        </a:rPr>
                        <a:t>3-9</a:t>
                      </a:r>
                      <a:endParaRPr lang="en-US" sz="2000" b="0" dirty="0">
                        <a:solidFill>
                          <a:schemeClr val="tx1"/>
                        </a:solidFill>
                      </a:endParaRPr>
                    </a:p>
                  </a:txBody>
                  <a:tcPr marR="34822" marT="38100" marB="38100"/>
                </a:tc>
                <a:tc>
                  <a:txBody>
                    <a:bodyPr/>
                    <a:lstStyle/>
                    <a:p>
                      <a:r>
                        <a:rPr lang="en-US" sz="2000" b="0" dirty="0" smtClean="0">
                          <a:solidFill>
                            <a:schemeClr val="tx1"/>
                          </a:solidFill>
                        </a:rPr>
                        <a:t>System Operations and Wholesale Markets</a:t>
                      </a:r>
                    </a:p>
                  </a:txBody>
                  <a:tcPr marL="182880" marR="34822" marT="38100" marB="38100" anchor="ctr"/>
                </a:tc>
              </a:tr>
              <a:tr h="370840">
                <a:tc>
                  <a:txBody>
                    <a:bodyPr/>
                    <a:lstStyle/>
                    <a:p>
                      <a:pPr algn="ctr"/>
                      <a:r>
                        <a:rPr lang="en-US" sz="2000" b="0" dirty="0" smtClean="0">
                          <a:solidFill>
                            <a:schemeClr val="tx1"/>
                          </a:solidFill>
                        </a:rPr>
                        <a:t>10</a:t>
                      </a:r>
                      <a:endParaRPr lang="en-US" sz="2000" b="0" dirty="0">
                        <a:solidFill>
                          <a:schemeClr val="tx1"/>
                        </a:solidFill>
                      </a:endParaRPr>
                    </a:p>
                  </a:txBody>
                  <a:tcPr marR="34822" marT="38100" marB="38100"/>
                </a:tc>
                <a:tc>
                  <a:txBody>
                    <a:bodyPr/>
                    <a:lstStyle/>
                    <a:p>
                      <a:r>
                        <a:rPr lang="en-US" sz="2000" b="0" dirty="0" smtClean="0">
                          <a:solidFill>
                            <a:schemeClr val="tx1"/>
                          </a:solidFill>
                        </a:rPr>
                        <a:t>Metering</a:t>
                      </a:r>
                      <a:endParaRPr lang="en-US" sz="2000" b="0" dirty="0">
                        <a:solidFill>
                          <a:schemeClr val="tx1"/>
                        </a:solidFill>
                      </a:endParaRPr>
                    </a:p>
                  </a:txBody>
                  <a:tcPr marL="182880" marR="34822" marT="38100" marB="38100"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11</a:t>
                      </a:r>
                      <a:endParaRPr lang="en-US" sz="2000" b="0" dirty="0">
                        <a:solidFill>
                          <a:schemeClr val="tx1"/>
                        </a:solidFill>
                      </a:endParaRPr>
                    </a:p>
                  </a:txBody>
                  <a:tcPr marR="34822" marT="38100" marB="38100"/>
                </a:tc>
                <a:tc>
                  <a:txBody>
                    <a:bodyPr/>
                    <a:lstStyle/>
                    <a:p>
                      <a:r>
                        <a:rPr lang="en-US" sz="2000" b="0" u="none" dirty="0" smtClean="0">
                          <a:solidFill>
                            <a:schemeClr val="tx1"/>
                          </a:solidFill>
                        </a:rPr>
                        <a:t>Data Aggregation</a:t>
                      </a:r>
                    </a:p>
                  </a:txBody>
                  <a:tcPr marL="182880" marR="34822" marT="38100" marB="38100"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14</a:t>
                      </a:r>
                      <a:endParaRPr lang="en-US" sz="2000" b="0" dirty="0">
                        <a:solidFill>
                          <a:schemeClr val="tx1"/>
                        </a:solidFill>
                      </a:endParaRPr>
                    </a:p>
                  </a:txBody>
                  <a:tcPr marR="34822" marT="38100" marB="38100"/>
                </a:tc>
                <a:tc>
                  <a:txBody>
                    <a:bodyPr/>
                    <a:lstStyle/>
                    <a:p>
                      <a:r>
                        <a:rPr lang="en-US" sz="2000" b="0" u="none" dirty="0" smtClean="0">
                          <a:solidFill>
                            <a:schemeClr val="tx1"/>
                          </a:solidFill>
                        </a:rPr>
                        <a:t>Renewable Energy Credit Trading Program</a:t>
                      </a:r>
                    </a:p>
                  </a:txBody>
                  <a:tcPr marL="182880" marR="34822" marT="38100" marB="38100"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15</a:t>
                      </a:r>
                      <a:endParaRPr lang="en-US" sz="2000" b="0" dirty="0">
                        <a:solidFill>
                          <a:schemeClr val="tx1"/>
                        </a:solidFill>
                      </a:endParaRPr>
                    </a:p>
                  </a:txBody>
                  <a:tcPr marR="34822" marT="38100" marB="38100"/>
                </a:tc>
                <a:tc>
                  <a:txBody>
                    <a:bodyPr/>
                    <a:lstStyle/>
                    <a:p>
                      <a:r>
                        <a:rPr lang="en-US" sz="2000" b="0" u="none" dirty="0" smtClean="0">
                          <a:solidFill>
                            <a:schemeClr val="tx1"/>
                          </a:solidFill>
                        </a:rPr>
                        <a:t>Customer Registration</a:t>
                      </a:r>
                    </a:p>
                  </a:txBody>
                  <a:tcPr marL="182880" marR="34822" marT="38100" marB="38100"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16</a:t>
                      </a:r>
                      <a:endParaRPr lang="en-US" sz="2000" b="0" dirty="0">
                        <a:solidFill>
                          <a:schemeClr val="tx1"/>
                        </a:solidFill>
                      </a:endParaRPr>
                    </a:p>
                  </a:txBody>
                  <a:tcPr marR="34822" marT="38100" marB="38100"/>
                </a:tc>
                <a:tc>
                  <a:txBody>
                    <a:bodyPr/>
                    <a:lstStyle/>
                    <a:p>
                      <a:r>
                        <a:rPr lang="en-US" sz="2000" b="0" u="none" dirty="0" smtClean="0">
                          <a:solidFill>
                            <a:schemeClr val="tx1"/>
                          </a:solidFill>
                        </a:rPr>
                        <a:t>Market Participant Registration</a:t>
                      </a:r>
                    </a:p>
                  </a:txBody>
                  <a:tcPr marL="182880" marR="34822" marT="38100" marB="38100"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19</a:t>
                      </a:r>
                      <a:endParaRPr lang="en-US" sz="2000" b="0" dirty="0">
                        <a:solidFill>
                          <a:schemeClr val="tx1"/>
                        </a:solidFill>
                      </a:endParaRPr>
                    </a:p>
                  </a:txBody>
                  <a:tcPr marR="34822" marT="38100" marB="38100"/>
                </a:tc>
                <a:tc>
                  <a:txBody>
                    <a:bodyPr/>
                    <a:lstStyle/>
                    <a:p>
                      <a:r>
                        <a:rPr lang="en-US" sz="2000" b="0" u="none" dirty="0" smtClean="0">
                          <a:solidFill>
                            <a:schemeClr val="tx1"/>
                          </a:solidFill>
                        </a:rPr>
                        <a:t>Texas Standard</a:t>
                      </a:r>
                      <a:r>
                        <a:rPr lang="en-US" sz="2000" b="0" u="none" baseline="0" dirty="0" smtClean="0">
                          <a:solidFill>
                            <a:schemeClr val="tx1"/>
                          </a:solidFill>
                        </a:rPr>
                        <a:t> Electronic Transactions</a:t>
                      </a:r>
                      <a:endParaRPr lang="en-US" sz="2000" b="0" u="none" dirty="0" smtClean="0">
                        <a:solidFill>
                          <a:schemeClr val="tx1"/>
                        </a:solidFill>
                      </a:endParaRPr>
                    </a:p>
                  </a:txBody>
                  <a:tcPr marL="182880" marR="34822" marT="38100" marB="38100"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20</a:t>
                      </a:r>
                      <a:endParaRPr lang="en-US" sz="2000" b="0" dirty="0">
                        <a:solidFill>
                          <a:schemeClr val="tx1"/>
                        </a:solidFill>
                      </a:endParaRPr>
                    </a:p>
                  </a:txBody>
                  <a:tcPr marR="34822" marT="38100" marB="38100"/>
                </a:tc>
                <a:tc>
                  <a:txBody>
                    <a:bodyPr/>
                    <a:lstStyle/>
                    <a:p>
                      <a:r>
                        <a:rPr lang="en-US" sz="2000" b="0" u="none" dirty="0" smtClean="0">
                          <a:solidFill>
                            <a:schemeClr val="tx1"/>
                          </a:solidFill>
                        </a:rPr>
                        <a:t>Alternative Dispute Resolution Process</a:t>
                      </a:r>
                    </a:p>
                  </a:txBody>
                  <a:tcPr marL="182880" marR="34822" marT="38100" marB="38100"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21</a:t>
                      </a:r>
                      <a:endParaRPr lang="en-US" sz="2000" b="0" dirty="0">
                        <a:solidFill>
                          <a:schemeClr val="tx1"/>
                        </a:solidFill>
                      </a:endParaRPr>
                    </a:p>
                  </a:txBody>
                  <a:tcPr marR="34822" marT="38100" marB="38100"/>
                </a:tc>
                <a:tc>
                  <a:txBody>
                    <a:bodyPr/>
                    <a:lstStyle/>
                    <a:p>
                      <a:r>
                        <a:rPr lang="en-US" sz="2000" b="0" u="none" dirty="0" smtClean="0">
                          <a:solidFill>
                            <a:schemeClr val="tx1"/>
                          </a:solidFill>
                        </a:rPr>
                        <a:t>Revision Request Process</a:t>
                      </a:r>
                    </a:p>
                  </a:txBody>
                  <a:tcPr marL="182880" marR="34822" marT="38100" marB="38100" anchor="ctr"/>
                </a:tc>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493199"/>
            <a:ext cx="1822121" cy="699279"/>
          </a:xfrm>
          <a:prstGeom prst="roundRect">
            <a:avLst>
              <a:gd name="adj" fmla="val 8594"/>
            </a:avLst>
          </a:prstGeom>
          <a:solidFill>
            <a:srgbClr val="FFFFFF">
              <a:shade val="85000"/>
            </a:srgbClr>
          </a:solidFill>
          <a:ln w="38100">
            <a:noFill/>
          </a:ln>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343400"/>
            <a:ext cx="1347522" cy="1757867"/>
          </a:xfrm>
          <a:prstGeom prst="rect">
            <a:avLst/>
          </a:prstGeom>
        </p:spPr>
      </p:pic>
    </p:spTree>
    <p:extLst>
      <p:ext uri="{BB962C8B-B14F-4D97-AF65-F5344CB8AC3E}">
        <p14:creationId xmlns:p14="http://schemas.microsoft.com/office/powerpoint/2010/main" val="1770475636"/>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ERCOT Market Guides</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387"/>
          <a:stretch/>
        </p:blipFill>
        <p:spPr>
          <a:xfrm>
            <a:off x="399256" y="1219200"/>
            <a:ext cx="8332565" cy="5330289"/>
          </a:xfrm>
          <a:prstGeom prst="rect">
            <a:avLst/>
          </a:prstGeom>
        </p:spPr>
      </p:pic>
    </p:spTree>
    <p:extLst>
      <p:ext uri="{BB962C8B-B14F-4D97-AF65-F5344CB8AC3E}">
        <p14:creationId xmlns:p14="http://schemas.microsoft.com/office/powerpoint/2010/main" val="164442734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Protocol and Market Guide Revision Process</a:t>
            </a:r>
            <a:endParaRPr lang="en-US" dirty="0"/>
          </a:p>
        </p:txBody>
      </p:sp>
      <p:sp>
        <p:nvSpPr>
          <p:cNvPr id="10" name="Rounded Rectangle 9"/>
          <p:cNvSpPr/>
          <p:nvPr/>
        </p:nvSpPr>
        <p:spPr>
          <a:xfrm>
            <a:off x="3810000" y="1600200"/>
            <a:ext cx="1676400" cy="1066800"/>
          </a:xfrm>
          <a:prstGeom prst="roundRect">
            <a:avLst>
              <a:gd name="adj" fmla="val 1366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Board</a:t>
            </a:r>
          </a:p>
          <a:p>
            <a:pPr algn="ctr"/>
            <a:r>
              <a:rPr lang="en-US" dirty="0" smtClean="0">
                <a:solidFill>
                  <a:prstClr val="white"/>
                </a:solidFill>
              </a:rPr>
              <a:t>Of </a:t>
            </a:r>
            <a:br>
              <a:rPr lang="en-US" dirty="0" smtClean="0">
                <a:solidFill>
                  <a:prstClr val="white"/>
                </a:solidFill>
              </a:rPr>
            </a:br>
            <a:r>
              <a:rPr lang="en-US" dirty="0" smtClean="0">
                <a:solidFill>
                  <a:prstClr val="white"/>
                </a:solidFill>
              </a:rPr>
              <a:t>Directors</a:t>
            </a:r>
            <a:endParaRPr lang="en-US" dirty="0">
              <a:solidFill>
                <a:prstClr val="white"/>
              </a:solidFill>
            </a:endParaRPr>
          </a:p>
        </p:txBody>
      </p:sp>
      <p:sp>
        <p:nvSpPr>
          <p:cNvPr id="12" name="Rounded Rectangle 11"/>
          <p:cNvSpPr/>
          <p:nvPr/>
        </p:nvSpPr>
        <p:spPr>
          <a:xfrm>
            <a:off x="3810000" y="2844800"/>
            <a:ext cx="1676400" cy="1242596"/>
          </a:xfrm>
          <a:prstGeom prst="roundRect">
            <a:avLst>
              <a:gd name="adj" fmla="val 1366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Technical Advisory</a:t>
            </a:r>
          </a:p>
          <a:p>
            <a:pPr algn="ctr"/>
            <a:r>
              <a:rPr lang="en-US" dirty="0" smtClean="0">
                <a:solidFill>
                  <a:prstClr val="white"/>
                </a:solidFill>
              </a:rPr>
              <a:t>Committee </a:t>
            </a:r>
          </a:p>
          <a:p>
            <a:pPr algn="ctr"/>
            <a:r>
              <a:rPr lang="en-US" dirty="0" smtClean="0">
                <a:solidFill>
                  <a:prstClr val="white"/>
                </a:solidFill>
              </a:rPr>
              <a:t>(TAC)</a:t>
            </a:r>
            <a:endParaRPr lang="en-US" dirty="0">
              <a:solidFill>
                <a:prstClr val="white"/>
              </a:solidFill>
            </a:endParaRPr>
          </a:p>
        </p:txBody>
      </p:sp>
      <p:sp>
        <p:nvSpPr>
          <p:cNvPr id="13" name="Rounded Rectangle 12"/>
          <p:cNvSpPr/>
          <p:nvPr/>
        </p:nvSpPr>
        <p:spPr>
          <a:xfrm>
            <a:off x="38100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Wholesale Market Subcommittee (WMS)</a:t>
            </a:r>
            <a:endParaRPr lang="en-US" dirty="0">
              <a:solidFill>
                <a:prstClr val="white"/>
              </a:solidFill>
            </a:endParaRPr>
          </a:p>
        </p:txBody>
      </p:sp>
      <p:sp>
        <p:nvSpPr>
          <p:cNvPr id="14" name="Rounded Rectangle 13"/>
          <p:cNvSpPr/>
          <p:nvPr/>
        </p:nvSpPr>
        <p:spPr>
          <a:xfrm>
            <a:off x="20574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Reliability Operations Subcommittee (ROS)</a:t>
            </a:r>
            <a:endParaRPr lang="en-US" dirty="0">
              <a:solidFill>
                <a:prstClr val="white"/>
              </a:solidFill>
            </a:endParaRPr>
          </a:p>
        </p:txBody>
      </p:sp>
      <p:sp>
        <p:nvSpPr>
          <p:cNvPr id="15" name="Rounded Rectangle 14"/>
          <p:cNvSpPr/>
          <p:nvPr/>
        </p:nvSpPr>
        <p:spPr>
          <a:xfrm>
            <a:off x="3048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Retail Market Subcommittee (RMS)</a:t>
            </a:r>
            <a:endParaRPr lang="en-US" dirty="0">
              <a:solidFill>
                <a:prstClr val="white"/>
              </a:solidFill>
            </a:endParaRPr>
          </a:p>
        </p:txBody>
      </p:sp>
      <p:sp>
        <p:nvSpPr>
          <p:cNvPr id="18" name="Rounded Rectangle 17"/>
          <p:cNvSpPr/>
          <p:nvPr/>
        </p:nvSpPr>
        <p:spPr>
          <a:xfrm>
            <a:off x="55626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Commercial Operations Subcommittee (COPS)</a:t>
            </a:r>
            <a:endParaRPr lang="en-US" dirty="0">
              <a:solidFill>
                <a:prstClr val="white"/>
              </a:solidFill>
            </a:endParaRPr>
          </a:p>
        </p:txBody>
      </p:sp>
      <p:sp>
        <p:nvSpPr>
          <p:cNvPr id="19" name="Rounded Rectangle 18"/>
          <p:cNvSpPr/>
          <p:nvPr/>
        </p:nvSpPr>
        <p:spPr>
          <a:xfrm>
            <a:off x="73152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Protocol Revision Subcommittee (PRS)</a:t>
            </a:r>
            <a:endParaRPr lang="en-US" dirty="0">
              <a:solidFill>
                <a:prstClr val="white"/>
              </a:solidFill>
            </a:endParaRPr>
          </a:p>
        </p:txBody>
      </p:sp>
      <p:sp>
        <p:nvSpPr>
          <p:cNvPr id="22" name="TextBox 21"/>
          <p:cNvSpPr txBox="1"/>
          <p:nvPr/>
        </p:nvSpPr>
        <p:spPr>
          <a:xfrm>
            <a:off x="228600" y="2207965"/>
            <a:ext cx="3352800" cy="1015663"/>
          </a:xfrm>
          <a:prstGeom prst="rect">
            <a:avLst/>
          </a:prstGeom>
          <a:noFill/>
        </p:spPr>
        <p:txBody>
          <a:bodyPr wrap="square" rtlCol="0" anchor="ctr">
            <a:spAutoFit/>
          </a:bodyPr>
          <a:lstStyle/>
          <a:p>
            <a:pPr algn="ctr"/>
            <a:r>
              <a:rPr lang="en-US" sz="2000" i="1" dirty="0" smtClean="0">
                <a:solidFill>
                  <a:srgbClr val="1F497D"/>
                </a:solidFill>
                <a:latin typeface="Arial" panose="020B0604020202020204" pitchFamily="34" charset="0"/>
                <a:cs typeface="Arial" panose="020B0604020202020204" pitchFamily="34" charset="0"/>
              </a:rPr>
              <a:t>Board and TAC approve Protocols and Market Guides</a:t>
            </a:r>
            <a:endParaRPr lang="en-US" sz="2000" i="1" dirty="0">
              <a:solidFill>
                <a:srgbClr val="1F497D"/>
              </a:solidFill>
              <a:latin typeface="Arial" panose="020B0604020202020204" pitchFamily="34" charset="0"/>
              <a:cs typeface="Arial" panose="020B0604020202020204" pitchFamily="34" charset="0"/>
            </a:endParaRPr>
          </a:p>
        </p:txBody>
      </p:sp>
      <p:sp>
        <p:nvSpPr>
          <p:cNvPr id="24" name="TextBox 23"/>
          <p:cNvSpPr txBox="1"/>
          <p:nvPr/>
        </p:nvSpPr>
        <p:spPr>
          <a:xfrm>
            <a:off x="76200" y="5765800"/>
            <a:ext cx="8971756" cy="707886"/>
          </a:xfrm>
          <a:prstGeom prst="rect">
            <a:avLst/>
          </a:prstGeom>
          <a:noFill/>
        </p:spPr>
        <p:txBody>
          <a:bodyPr wrap="square" rtlCol="0">
            <a:spAutoFit/>
          </a:bodyPr>
          <a:lstStyle/>
          <a:p>
            <a:pPr algn="ctr"/>
            <a:r>
              <a:rPr lang="en-US" sz="2000" i="1" dirty="0" smtClean="0">
                <a:solidFill>
                  <a:srgbClr val="1F497D"/>
                </a:solidFill>
                <a:latin typeface="Arial" panose="020B0604020202020204" pitchFamily="34" charset="0"/>
                <a:cs typeface="Arial" panose="020B0604020202020204" pitchFamily="34" charset="0"/>
              </a:rPr>
              <a:t>Subcommittees recommend changes to the </a:t>
            </a:r>
            <a:br>
              <a:rPr lang="en-US" sz="2000" i="1" dirty="0" smtClean="0">
                <a:solidFill>
                  <a:srgbClr val="1F497D"/>
                </a:solidFill>
                <a:latin typeface="Arial" panose="020B0604020202020204" pitchFamily="34" charset="0"/>
                <a:cs typeface="Arial" panose="020B0604020202020204" pitchFamily="34" charset="0"/>
              </a:rPr>
            </a:br>
            <a:r>
              <a:rPr lang="en-US" sz="2000" i="1" dirty="0" smtClean="0">
                <a:solidFill>
                  <a:srgbClr val="1F497D"/>
                </a:solidFill>
                <a:latin typeface="Arial" panose="020B0604020202020204" pitchFamily="34" charset="0"/>
                <a:cs typeface="Arial" panose="020B0604020202020204" pitchFamily="34" charset="0"/>
              </a:rPr>
              <a:t>ERCOT Protocols and Market Guides</a:t>
            </a:r>
            <a:endParaRPr lang="en-US" sz="2000" i="1" dirty="0">
              <a:solidFill>
                <a:srgbClr val="1F497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4228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Protocol and Market Guide Revision Process</a:t>
            </a:r>
          </a:p>
        </p:txBody>
      </p:sp>
      <p:sp>
        <p:nvSpPr>
          <p:cNvPr id="4" name="Content Placeholder 3"/>
          <p:cNvSpPr>
            <a:spLocks noGrp="1"/>
          </p:cNvSpPr>
          <p:nvPr>
            <p:ph idx="1"/>
          </p:nvPr>
        </p:nvSpPr>
        <p:spPr/>
        <p:txBody>
          <a:bodyPr/>
          <a:lstStyle/>
          <a:p>
            <a:pPr>
              <a:spcAft>
                <a:spcPts val="1200"/>
              </a:spcAft>
            </a:pPr>
            <a:r>
              <a:rPr lang="en-US" dirty="0" smtClean="0"/>
              <a:t>Changes are proposed through formal Revision Requests</a:t>
            </a:r>
          </a:p>
          <a:p>
            <a:pPr lvl="1"/>
            <a:r>
              <a:rPr lang="en-US" dirty="0" smtClean="0"/>
              <a:t>NPRR – Nodal Protocol Revision Request</a:t>
            </a:r>
          </a:p>
          <a:p>
            <a:pPr lvl="1"/>
            <a:r>
              <a:rPr lang="en-US" dirty="0" smtClean="0"/>
              <a:t>* GRR – [</a:t>
            </a:r>
            <a:r>
              <a:rPr lang="en-US" i="1" dirty="0" smtClean="0"/>
              <a:t>Name</a:t>
            </a:r>
            <a:r>
              <a:rPr lang="en-US" dirty="0" smtClean="0"/>
              <a:t>] Guide Revision Request, such as</a:t>
            </a:r>
          </a:p>
          <a:p>
            <a:pPr lvl="2"/>
            <a:r>
              <a:rPr lang="en-US" dirty="0" smtClean="0"/>
              <a:t>RMGRR – Retail Market Guide</a:t>
            </a:r>
          </a:p>
          <a:p>
            <a:pPr lvl="2"/>
            <a:r>
              <a:rPr lang="en-US" dirty="0" smtClean="0"/>
              <a:t>COPMGRR – Commercial Operations Market Guide</a:t>
            </a:r>
          </a:p>
          <a:p>
            <a:pPr lvl="2"/>
            <a:r>
              <a:rPr lang="en-US" dirty="0" smtClean="0"/>
              <a:t>NOGRR – Nodal Operating Guide</a:t>
            </a:r>
          </a:p>
          <a:p>
            <a:pPr lvl="1"/>
            <a:r>
              <a:rPr lang="en-US" dirty="0" smtClean="0"/>
              <a:t>SCR – System Change Request</a:t>
            </a:r>
            <a:endParaRPr lang="en-US" dirty="0"/>
          </a:p>
        </p:txBody>
      </p:sp>
      <p:grpSp>
        <p:nvGrpSpPr>
          <p:cNvPr id="10" name="Group 9"/>
          <p:cNvGrpSpPr/>
          <p:nvPr/>
        </p:nvGrpSpPr>
        <p:grpSpPr>
          <a:xfrm>
            <a:off x="5562600" y="3733800"/>
            <a:ext cx="3325641" cy="2841929"/>
            <a:chOff x="5562600" y="3733800"/>
            <a:chExt cx="3325641" cy="2841929"/>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3733800"/>
              <a:ext cx="3208270" cy="2841929"/>
            </a:xfrm>
            <a:prstGeom prst="rect">
              <a:avLst/>
            </a:prstGeom>
          </p:spPr>
        </p:pic>
        <p:sp>
          <p:nvSpPr>
            <p:cNvPr id="9" name="TextBox 8"/>
            <p:cNvSpPr txBox="1"/>
            <p:nvPr/>
          </p:nvSpPr>
          <p:spPr>
            <a:xfrm>
              <a:off x="7592841" y="3800947"/>
              <a:ext cx="1295400" cy="584775"/>
            </a:xfrm>
            <a:prstGeom prst="rect">
              <a:avLst/>
            </a:prstGeom>
            <a:noFill/>
            <a:scene3d>
              <a:camera prst="isometricOffAxis1Right">
                <a:rot lat="1080001" lon="20039996" rev="21179996"/>
              </a:camera>
              <a:lightRig rig="threePt" dir="t"/>
            </a:scene3d>
          </p:spPr>
          <p:txBody>
            <a:bodyPr wrap="square" rtlCol="0">
              <a:spAutoFit/>
            </a:bodyPr>
            <a:lstStyle/>
            <a:p>
              <a:r>
                <a:rPr lang="en-US" sz="1600" b="1" dirty="0" smtClean="0">
                  <a:solidFill>
                    <a:prstClr val="black"/>
                  </a:solidFill>
                </a:rPr>
                <a:t>NPRR711</a:t>
              </a:r>
            </a:p>
            <a:p>
              <a:r>
                <a:rPr lang="en-US" sz="1600" b="1" dirty="0" smtClean="0">
                  <a:solidFill>
                    <a:prstClr val="black"/>
                  </a:solidFill>
                </a:rPr>
                <a:t>RMGRR132</a:t>
              </a:r>
              <a:endParaRPr lang="en-US" sz="1600" b="1" dirty="0">
                <a:solidFill>
                  <a:prstClr val="black"/>
                </a:solidFill>
              </a:endParaRPr>
            </a:p>
          </p:txBody>
        </p:sp>
      </p:grpSp>
      <p:sp>
        <p:nvSpPr>
          <p:cNvPr id="11" name="AutoShape 44"/>
          <p:cNvSpPr>
            <a:spLocks noChangeArrowheads="1"/>
          </p:cNvSpPr>
          <p:nvPr/>
        </p:nvSpPr>
        <p:spPr bwMode="auto">
          <a:xfrm>
            <a:off x="1066800" y="5029200"/>
            <a:ext cx="3258451" cy="1123712"/>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defRPr/>
            </a:pPr>
            <a:r>
              <a:rPr lang="en-US" sz="2000" dirty="0" smtClean="0">
                <a:solidFill>
                  <a:prstClr val="black"/>
                </a:solidFill>
              </a:rPr>
              <a:t>Revision Requests are posted with applicable documents on ercot.com </a:t>
            </a:r>
            <a:endParaRPr lang="en-US" sz="2000" dirty="0">
              <a:solidFill>
                <a:prstClr val="black"/>
              </a:solidFill>
            </a:endParaRPr>
          </a:p>
        </p:txBody>
      </p:sp>
    </p:spTree>
    <p:extLst>
      <p:ext uri="{BB962C8B-B14F-4D97-AF65-F5344CB8AC3E}">
        <p14:creationId xmlns:p14="http://schemas.microsoft.com/office/powerpoint/2010/main" val="3112803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a:t>
            </a:r>
            <a:r>
              <a:rPr lang="en-US" dirty="0" smtClean="0"/>
              <a:t>4</a:t>
            </a:r>
            <a:endParaRPr lang="en-US" dirty="0"/>
          </a:p>
        </p:txBody>
      </p:sp>
      <p:sp>
        <p:nvSpPr>
          <p:cNvPr id="5" name="Subtitle 4"/>
          <p:cNvSpPr>
            <a:spLocks noGrp="1"/>
          </p:cNvSpPr>
          <p:nvPr>
            <p:ph type="subTitle" idx="1"/>
          </p:nvPr>
        </p:nvSpPr>
        <p:spPr/>
        <p:txBody>
          <a:bodyPr/>
          <a:lstStyle/>
          <a:p>
            <a:r>
              <a:rPr lang="en-US" dirty="0"/>
              <a:t>Retail Transaction Processing</a:t>
            </a:r>
          </a:p>
        </p:txBody>
      </p:sp>
    </p:spTree>
    <p:extLst>
      <p:ext uri="{BB962C8B-B14F-4D97-AF65-F5344CB8AC3E}">
        <p14:creationId xmlns:p14="http://schemas.microsoft.com/office/powerpoint/2010/main" val="1313582139"/>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6" name="Rectangle 3"/>
          <p:cNvSpPr>
            <a:spLocks noGrp="1" noChangeArrowheads="1"/>
          </p:cNvSpPr>
          <p:nvPr>
            <p:ph idx="1"/>
          </p:nvPr>
        </p:nvSpPr>
        <p:spPr/>
        <p:txBody>
          <a:bodyPr/>
          <a:lstStyle/>
          <a:p>
            <a:pPr lvl="1">
              <a:spcBef>
                <a:spcPts val="600"/>
              </a:spcBef>
              <a:buFont typeface="Arial" charset="0"/>
              <a:buNone/>
            </a:pPr>
            <a:r>
              <a:rPr lang="en-US" b="1" dirty="0" smtClean="0">
                <a:latin typeface="Arial" charset="0"/>
                <a:cs typeface="Arial" charset="0"/>
              </a:rPr>
              <a:t>Topics in this lesson . . .</a:t>
            </a:r>
          </a:p>
          <a:p>
            <a:pPr lvl="1">
              <a:spcBef>
                <a:spcPts val="600"/>
              </a:spcBef>
            </a:pPr>
            <a:r>
              <a:rPr lang="en-US" dirty="0" smtClean="0">
                <a:latin typeface="Arial" charset="0"/>
                <a:cs typeface="Arial" charset="0"/>
              </a:rPr>
              <a:t>Introduction to Texas SET Retail </a:t>
            </a:r>
            <a:br>
              <a:rPr lang="en-US" dirty="0" smtClean="0">
                <a:latin typeface="Arial" charset="0"/>
                <a:cs typeface="Arial" charset="0"/>
              </a:rPr>
            </a:br>
            <a:r>
              <a:rPr lang="en-US" dirty="0" smtClean="0">
                <a:latin typeface="Arial" charset="0"/>
                <a:cs typeface="Arial" charset="0"/>
              </a:rPr>
              <a:t>Transactions</a:t>
            </a:r>
          </a:p>
          <a:p>
            <a:pPr lvl="1">
              <a:spcBef>
                <a:spcPts val="600"/>
              </a:spcBef>
            </a:pPr>
            <a:r>
              <a:rPr lang="en-US" dirty="0" smtClean="0">
                <a:latin typeface="Arial" charset="0"/>
                <a:cs typeface="Arial" charset="0"/>
              </a:rPr>
              <a:t>Systems used by ERCOT, REPs and </a:t>
            </a:r>
            <a:br>
              <a:rPr lang="en-US" dirty="0" smtClean="0">
                <a:latin typeface="Arial" charset="0"/>
                <a:cs typeface="Arial" charset="0"/>
              </a:rPr>
            </a:br>
            <a:r>
              <a:rPr lang="en-US" dirty="0" smtClean="0">
                <a:latin typeface="Arial" charset="0"/>
                <a:cs typeface="Arial" charset="0"/>
              </a:rPr>
              <a:t>TDSPs for processing Retail Transactions</a:t>
            </a:r>
          </a:p>
          <a:p>
            <a:pPr lvl="1">
              <a:spcBef>
                <a:spcPts val="600"/>
              </a:spcBef>
            </a:pPr>
            <a:r>
              <a:rPr lang="en-US" dirty="0" smtClean="0">
                <a:latin typeface="Arial" charset="0"/>
                <a:cs typeface="Arial" charset="0"/>
              </a:rPr>
              <a:t>Market Processes that use Retail Transactions</a:t>
            </a:r>
          </a:p>
          <a:p>
            <a:pPr lvl="1">
              <a:spcBef>
                <a:spcPts val="600"/>
              </a:spcBef>
            </a:pPr>
            <a:r>
              <a:rPr lang="en-US" dirty="0" smtClean="0">
                <a:latin typeface="Arial" charset="0"/>
                <a:cs typeface="Arial" charset="0"/>
              </a:rPr>
              <a:t>Timing of Retail Transaction flow</a:t>
            </a:r>
          </a:p>
          <a:p>
            <a:pPr lvl="2">
              <a:spcBef>
                <a:spcPts val="600"/>
              </a:spcBef>
            </a:pPr>
            <a:endParaRPr lang="en-US" dirty="0" smtClean="0">
              <a:latin typeface="Arial" charset="0"/>
              <a:cs typeface="Arial" charset="0"/>
            </a:endParaRPr>
          </a:p>
        </p:txBody>
      </p:sp>
      <p:pic>
        <p:nvPicPr>
          <p:cNvPr id="5" name="Picture 38" descr="untitled"/>
          <p:cNvPicPr>
            <a:picLocks noChangeAspect="1" noChangeArrowheads="1"/>
          </p:cNvPicPr>
          <p:nvPr/>
        </p:nvPicPr>
        <p:blipFill>
          <a:blip r:embed="rId2" cstate="print"/>
          <a:srcRect/>
          <a:stretch>
            <a:fillRect/>
          </a:stretch>
        </p:blipFill>
        <p:spPr bwMode="auto">
          <a:xfrm>
            <a:off x="7264400" y="1404938"/>
            <a:ext cx="1525588" cy="1828800"/>
          </a:xfrm>
          <a:prstGeom prst="rect">
            <a:avLst/>
          </a:prstGeom>
          <a:noFill/>
          <a:ln w="9525">
            <a:noFill/>
            <a:miter lim="800000"/>
            <a:headEnd/>
            <a:tailEnd/>
          </a:ln>
        </p:spPr>
      </p:pic>
    </p:spTree>
    <p:extLst>
      <p:ext uri="{BB962C8B-B14F-4D97-AF65-F5344CB8AC3E}">
        <p14:creationId xmlns:p14="http://schemas.microsoft.com/office/powerpoint/2010/main" val="368231510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 Important Definition</a:t>
            </a:r>
            <a:endParaRPr lang="en-US" dirty="0"/>
          </a:p>
        </p:txBody>
      </p:sp>
      <p:sp>
        <p:nvSpPr>
          <p:cNvPr id="5" name="Content Placeholder 4"/>
          <p:cNvSpPr>
            <a:spLocks noGrp="1"/>
          </p:cNvSpPr>
          <p:nvPr>
            <p:ph idx="1"/>
          </p:nvPr>
        </p:nvSpPr>
        <p:spPr/>
        <p:txBody>
          <a:bodyPr/>
          <a:lstStyle/>
          <a:p>
            <a:r>
              <a:rPr lang="en-US" dirty="0" smtClean="0"/>
              <a:t>Retail Transaction: </a:t>
            </a:r>
          </a:p>
          <a:p>
            <a:pPr lvl="1"/>
            <a:r>
              <a:rPr lang="en-US" dirty="0" smtClean="0"/>
              <a:t>A Communication that enables and facilitates retail business processes in the deregulated Texas Electrical Market </a:t>
            </a:r>
          </a:p>
          <a:p>
            <a:pPr lvl="1"/>
            <a:r>
              <a:rPr lang="en-US" dirty="0" smtClean="0"/>
              <a:t>Involves REPs, TDSPs and ERCOT</a:t>
            </a:r>
          </a:p>
          <a:p>
            <a:pPr lvl="1"/>
            <a:r>
              <a:rPr lang="en-US" dirty="0" smtClean="0"/>
              <a:t>Electronic Data Interchange (EDI) </a:t>
            </a:r>
            <a:br>
              <a:rPr lang="en-US" dirty="0" smtClean="0"/>
            </a:br>
            <a:r>
              <a:rPr lang="en-US" dirty="0" smtClean="0"/>
              <a:t>format, based on ANSI </a:t>
            </a:r>
            <a:br>
              <a:rPr lang="en-US" dirty="0" smtClean="0"/>
            </a:br>
            <a:r>
              <a:rPr lang="en-US" dirty="0" smtClean="0"/>
              <a:t>ASC X12 Standards </a:t>
            </a:r>
          </a:p>
          <a:p>
            <a:endParaRPr lang="en-US" dirty="0" smtClean="0"/>
          </a:p>
          <a:p>
            <a:endParaRPr lang="en-US" dirty="0" smtClean="0"/>
          </a:p>
        </p:txBody>
      </p:sp>
      <p:pic>
        <p:nvPicPr>
          <p:cNvPr id="20" name="Picture 19"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165" y="2641575"/>
            <a:ext cx="1228027" cy="1549425"/>
          </a:xfrm>
          <a:prstGeom prst="rect">
            <a:avLst/>
          </a:prstGeom>
          <a:ln>
            <a:noFill/>
          </a:ln>
          <a:effectLst>
            <a:outerShdw blurRad="292100" dist="139700" dir="2700000" algn="tl" rotWithShape="0">
              <a:srgbClr val="333333">
                <a:alpha val="65000"/>
              </a:srgbClr>
            </a:outerShdw>
          </a:effectLst>
        </p:spPr>
      </p:pic>
      <p:sp>
        <p:nvSpPr>
          <p:cNvPr id="34" name="Oval 33"/>
          <p:cNvSpPr/>
          <p:nvPr/>
        </p:nvSpPr>
        <p:spPr>
          <a:xfrm>
            <a:off x="7572452" y="5058153"/>
            <a:ext cx="1394846" cy="13948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4483157" y="4385091"/>
            <a:ext cx="1394846" cy="13948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400800" y="2743200"/>
            <a:ext cx="1394846" cy="13948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9540" y="4353633"/>
            <a:ext cx="1055460" cy="1376867"/>
          </a:xfrm>
          <a:prstGeom prst="rect">
            <a:avLst/>
          </a:prstGeom>
          <a:ln>
            <a:noFill/>
          </a:ln>
          <a:effectLst>
            <a:outerShdw blurRad="292100" dist="139700" dir="2700000" algn="tl" rotWithShape="0">
              <a:srgbClr val="333333">
                <a:alpha val="65000"/>
              </a:srgbClr>
            </a:outerShdw>
          </a:effectLst>
        </p:spPr>
      </p:pic>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165" y="2641575"/>
            <a:ext cx="1228027" cy="1549425"/>
          </a:xfrm>
          <a:prstGeom prst="rect">
            <a:avLst/>
          </a:prstGeom>
          <a:ln>
            <a:noFill/>
          </a:ln>
          <a:effectLst>
            <a:outerShdw blurRad="292100" dist="139700" dir="2700000" algn="tl" rotWithShape="0">
              <a:srgbClr val="333333">
                <a:alpha val="65000"/>
              </a:srgbClr>
            </a:outerShdw>
          </a:effectLst>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4075" y="5018828"/>
            <a:ext cx="1017476" cy="1437994"/>
          </a:xfrm>
          <a:prstGeom prst="rect">
            <a:avLst/>
          </a:prstGeom>
          <a:ln>
            <a:noFill/>
          </a:ln>
          <a:effectLst>
            <a:outerShdw blurRad="292100" dist="139700" dir="2700000" algn="tl" rotWithShape="0">
              <a:srgbClr val="333333">
                <a:alpha val="65000"/>
              </a:srgbClr>
            </a:outerShdw>
          </a:effectLst>
        </p:spPr>
      </p:pic>
      <p:sp>
        <p:nvSpPr>
          <p:cNvPr id="40" name="Left-Right Arrow 39"/>
          <p:cNvSpPr/>
          <p:nvPr/>
        </p:nvSpPr>
        <p:spPr>
          <a:xfrm rot="19240136">
            <a:off x="5475200" y="3847114"/>
            <a:ext cx="1154215" cy="651291"/>
          </a:xfrm>
          <a:prstGeom prst="lef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Left-Right Arrow 40"/>
          <p:cNvSpPr/>
          <p:nvPr/>
        </p:nvSpPr>
        <p:spPr>
          <a:xfrm rot="3569098">
            <a:off x="7224407" y="4242721"/>
            <a:ext cx="1136313" cy="651291"/>
          </a:xfrm>
          <a:prstGeom prst="lef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Left-Right Arrow 41"/>
          <p:cNvSpPr/>
          <p:nvPr/>
        </p:nvSpPr>
        <p:spPr>
          <a:xfrm rot="397219">
            <a:off x="5866520" y="5156981"/>
            <a:ext cx="1718291" cy="651291"/>
          </a:xfrm>
          <a:prstGeom prst="lef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2141125"/>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Texas Standard Electronic Transactions (TX SET)</a:t>
            </a:r>
            <a:endParaRPr lang="en-US" dirty="0"/>
          </a:p>
        </p:txBody>
      </p:sp>
      <p:sp>
        <p:nvSpPr>
          <p:cNvPr id="8" name="Content Placeholder 7"/>
          <p:cNvSpPr>
            <a:spLocks noGrp="1"/>
          </p:cNvSpPr>
          <p:nvPr>
            <p:ph idx="1"/>
          </p:nvPr>
        </p:nvSpPr>
        <p:spPr/>
        <p:txBody>
          <a:bodyPr/>
          <a:lstStyle/>
          <a:p>
            <a:r>
              <a:rPr lang="en-US" dirty="0" smtClean="0"/>
              <a:t>Retail Transactions are defined by TX SET Implementation Guides</a:t>
            </a:r>
          </a:p>
          <a:p>
            <a:pPr lvl="1"/>
            <a:r>
              <a:rPr lang="en-US" dirty="0" smtClean="0"/>
              <a:t>Developed and maintained by TX SET Working Group</a:t>
            </a:r>
          </a:p>
          <a:p>
            <a:pPr lvl="1"/>
            <a:r>
              <a:rPr lang="en-US" dirty="0" smtClean="0"/>
              <a:t>High level description in Protocol Section 19</a:t>
            </a:r>
          </a:p>
          <a:p>
            <a:pPr lvl="1"/>
            <a:r>
              <a:rPr lang="en-US" dirty="0" smtClean="0"/>
              <a:t>Detailed Implementation Guides posted on ERCOT.com</a:t>
            </a:r>
            <a:endParaRPr lang="en-US" dirty="0"/>
          </a:p>
        </p:txBody>
      </p:sp>
      <p:grpSp>
        <p:nvGrpSpPr>
          <p:cNvPr id="2" name="Group 1"/>
          <p:cNvGrpSpPr/>
          <p:nvPr/>
        </p:nvGrpSpPr>
        <p:grpSpPr>
          <a:xfrm>
            <a:off x="3124200" y="3971134"/>
            <a:ext cx="2971799" cy="2632459"/>
            <a:chOff x="2971800" y="3581400"/>
            <a:chExt cx="3411773" cy="3022194"/>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3581400"/>
              <a:ext cx="3411773" cy="30221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4466" y="3613455"/>
              <a:ext cx="1239479" cy="641110"/>
            </a:xfrm>
            <a:prstGeom prst="rect">
              <a:avLst/>
            </a:prstGeom>
          </p:spPr>
        </p:pic>
      </p:grpSp>
    </p:spTree>
    <p:extLst>
      <p:ext uri="{BB962C8B-B14F-4D97-AF65-F5344CB8AC3E}">
        <p14:creationId xmlns:p14="http://schemas.microsoft.com/office/powerpoint/2010/main" val="486439130"/>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Texas Standard Electronic Transactions (TX SET)</a:t>
            </a:r>
            <a:endParaRPr lang="en-US" dirty="0"/>
          </a:p>
        </p:txBody>
      </p:sp>
      <p:sp>
        <p:nvSpPr>
          <p:cNvPr id="8" name="Content Placeholder 7"/>
          <p:cNvSpPr>
            <a:spLocks noGrp="1"/>
          </p:cNvSpPr>
          <p:nvPr>
            <p:ph idx="1"/>
          </p:nvPr>
        </p:nvSpPr>
        <p:spPr/>
        <p:txBody>
          <a:bodyPr/>
          <a:lstStyle/>
          <a:p>
            <a:r>
              <a:rPr lang="en-US" dirty="0" smtClean="0"/>
              <a:t>Transaction Names Inventory and Pocket Card</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1512" y="1828800"/>
            <a:ext cx="7800975" cy="4592128"/>
          </a:xfrm>
          <a:prstGeom prst="rect">
            <a:avLst/>
          </a:prstGeom>
        </p:spPr>
      </p:pic>
    </p:spTree>
    <p:extLst>
      <p:ext uri="{BB962C8B-B14F-4D97-AF65-F5344CB8AC3E}">
        <p14:creationId xmlns:p14="http://schemas.microsoft.com/office/powerpoint/2010/main" val="2371413606"/>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Texas Standard Electronic Transactions (TX SET)</a:t>
            </a:r>
            <a:endParaRPr lang="en-US" dirty="0"/>
          </a:p>
        </p:txBody>
      </p:sp>
      <p:sp>
        <p:nvSpPr>
          <p:cNvPr id="8" name="Content Placeholder 7"/>
          <p:cNvSpPr>
            <a:spLocks noGrp="1"/>
          </p:cNvSpPr>
          <p:nvPr>
            <p:ph idx="1"/>
          </p:nvPr>
        </p:nvSpPr>
        <p:spPr/>
        <p:txBody>
          <a:bodyPr/>
          <a:lstStyle/>
          <a:p>
            <a:r>
              <a:rPr lang="en-US" dirty="0" smtClean="0"/>
              <a:t>Many transactions involve ERCOT</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2179443103"/>
              </p:ext>
            </p:extLst>
          </p:nvPr>
        </p:nvGraphicFramePr>
        <p:xfrm>
          <a:off x="457200" y="2286000"/>
          <a:ext cx="8229600" cy="2499280"/>
        </p:xfrm>
        <a:graphic>
          <a:graphicData uri="http://schemas.openxmlformats.org/drawingml/2006/table">
            <a:tbl>
              <a:tblPr firstRow="1" bandRow="1">
                <a:tableStyleId>{5C22544A-7EE6-4342-B048-85BDC9FD1C3A}</a:tableStyleId>
              </a:tblPr>
              <a:tblGrid>
                <a:gridCol w="4114800"/>
                <a:gridCol w="4114800"/>
              </a:tblGrid>
              <a:tr h="370769">
                <a:tc>
                  <a:txBody>
                    <a:bodyPr/>
                    <a:lstStyle/>
                    <a:p>
                      <a:r>
                        <a:rPr lang="en-US" sz="2000" dirty="0" smtClean="0"/>
                        <a:t>Transaction Type</a:t>
                      </a:r>
                      <a:endParaRPr lang="en-US" sz="2000" dirty="0"/>
                    </a:p>
                  </a:txBody>
                  <a:tcPr marT="45710" marB="45710"/>
                </a:tc>
                <a:tc>
                  <a:txBody>
                    <a:bodyPr/>
                    <a:lstStyle/>
                    <a:p>
                      <a:r>
                        <a:rPr lang="en-US" sz="2000" dirty="0" smtClean="0"/>
                        <a:t>Use</a:t>
                      </a:r>
                      <a:endParaRPr lang="en-US" sz="2000" dirty="0"/>
                    </a:p>
                  </a:txBody>
                  <a:tcPr marT="45710" marB="45710"/>
                </a:tc>
              </a:tr>
              <a:tr h="370769">
                <a:tc>
                  <a:txBody>
                    <a:bodyPr/>
                    <a:lstStyle/>
                    <a:p>
                      <a:pPr marL="685800" indent="-685800" defTabSz="746125"/>
                      <a:r>
                        <a:rPr lang="en-US" sz="2000" dirty="0" smtClean="0"/>
                        <a:t>814’s – ESI ID info and Relations</a:t>
                      </a:r>
                      <a:r>
                        <a:rPr lang="en-US" sz="2000" baseline="0" dirty="0" smtClean="0"/>
                        <a:t>hips  (Many flavors)</a:t>
                      </a:r>
                      <a:endParaRPr lang="en-US" sz="2000" dirty="0"/>
                    </a:p>
                  </a:txBody>
                  <a:tcPr marT="45710" marB="45710"/>
                </a:tc>
                <a:tc>
                  <a:txBody>
                    <a:bodyPr/>
                    <a:lstStyle/>
                    <a:p>
                      <a:r>
                        <a:rPr lang="en-US" sz="2000" dirty="0" smtClean="0"/>
                        <a:t>Enrollments;</a:t>
                      </a:r>
                      <a:r>
                        <a:rPr lang="en-US" sz="2000" baseline="0" dirty="0" smtClean="0"/>
                        <a:t>  Switch Requests;  Move-Ins; Move-Outs;  ESI ID Maintenance </a:t>
                      </a:r>
                      <a:endParaRPr lang="en-US" sz="2000" dirty="0"/>
                    </a:p>
                  </a:txBody>
                  <a:tcPr marT="45710" marB="45710"/>
                </a:tc>
              </a:tr>
              <a:tr h="640091">
                <a:tc>
                  <a:txBody>
                    <a:bodyPr/>
                    <a:lstStyle/>
                    <a:p>
                      <a:r>
                        <a:rPr lang="en-US" sz="2000" dirty="0" smtClean="0"/>
                        <a:t>867’s – Premise Usage</a:t>
                      </a:r>
                      <a:endParaRPr lang="en-US" sz="2000" dirty="0"/>
                    </a:p>
                  </a:txBody>
                  <a:tcPr marT="45710" marB="45710"/>
                </a:tc>
                <a:tc>
                  <a:txBody>
                    <a:bodyPr/>
                    <a:lstStyle/>
                    <a:p>
                      <a:r>
                        <a:rPr lang="en-US" sz="2000" dirty="0" smtClean="0"/>
                        <a:t>Initial Meter</a:t>
                      </a:r>
                      <a:r>
                        <a:rPr lang="en-US" sz="2000" baseline="0" dirty="0" smtClean="0"/>
                        <a:t> </a:t>
                      </a:r>
                      <a:r>
                        <a:rPr lang="en-US" sz="2000" dirty="0" smtClean="0"/>
                        <a:t>Read; Historical / Monthly Usage</a:t>
                      </a:r>
                      <a:endParaRPr lang="en-US" sz="2000" dirty="0"/>
                    </a:p>
                  </a:txBody>
                  <a:tcPr marT="45710" marB="45710"/>
                </a:tc>
              </a:tr>
              <a:tr h="370769">
                <a:tc>
                  <a:txBody>
                    <a:bodyPr/>
                    <a:lstStyle/>
                    <a:p>
                      <a:r>
                        <a:rPr lang="en-US" sz="2000" dirty="0" smtClean="0"/>
                        <a:t>824’s – Reject Notification</a:t>
                      </a:r>
                      <a:endParaRPr lang="en-US" sz="2000" dirty="0"/>
                    </a:p>
                  </a:txBody>
                  <a:tcPr marT="45710" marB="45710"/>
                </a:tc>
                <a:tc>
                  <a:txBody>
                    <a:bodyPr/>
                    <a:lstStyle/>
                    <a:p>
                      <a:r>
                        <a:rPr lang="en-US" sz="2000" dirty="0" smtClean="0"/>
                        <a:t>Notice</a:t>
                      </a:r>
                      <a:r>
                        <a:rPr lang="en-US" sz="2000" baseline="0" dirty="0" smtClean="0"/>
                        <a:t> of Invoice / Usage Rejection</a:t>
                      </a:r>
                      <a:endParaRPr lang="en-US" sz="2000" dirty="0"/>
                    </a:p>
                  </a:txBody>
                  <a:tcPr marT="45710" marB="45710"/>
                </a:tc>
              </a:tr>
            </a:tbl>
          </a:graphicData>
        </a:graphic>
      </p:graphicFrame>
    </p:spTree>
    <p:extLst>
      <p:ext uri="{BB962C8B-B14F-4D97-AF65-F5344CB8AC3E}">
        <p14:creationId xmlns:p14="http://schemas.microsoft.com/office/powerpoint/2010/main" val="344409016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0"/>
          <p:cNvSpPr>
            <a:spLocks noGrp="1" noChangeArrowheads="1"/>
          </p:cNvSpPr>
          <p:nvPr>
            <p:ph idx="1"/>
          </p:nvPr>
        </p:nvSpPr>
        <p:spPr/>
        <p:txBody>
          <a:bodyPr/>
          <a:lstStyle/>
          <a:p>
            <a:r>
              <a:rPr lang="en-US" dirty="0" smtClean="0"/>
              <a:t>Modules in this course include:</a:t>
            </a:r>
          </a:p>
          <a:p>
            <a:endParaRPr lang="en-US" dirty="0" smtClean="0"/>
          </a:p>
          <a:p>
            <a:endParaRPr lang="en-US" dirty="0" smtClean="0"/>
          </a:p>
        </p:txBody>
      </p:sp>
      <p:sp>
        <p:nvSpPr>
          <p:cNvPr id="56323" name="Rectangle 65"/>
          <p:cNvSpPr>
            <a:spLocks noGrp="1" noChangeArrowheads="1"/>
          </p:cNvSpPr>
          <p:nvPr>
            <p:ph type="title"/>
          </p:nvPr>
        </p:nvSpPr>
        <p:spPr/>
        <p:txBody>
          <a:bodyPr/>
          <a:lstStyle/>
          <a:p>
            <a:pPr eaLnBrk="1" hangingPunct="1"/>
            <a:r>
              <a:rPr lang="en-US" dirty="0" smtClean="0"/>
              <a:t>Course Modules</a:t>
            </a:r>
          </a:p>
        </p:txBody>
      </p:sp>
      <p:sp>
        <p:nvSpPr>
          <p:cNvPr id="56324" name="Text Box 3"/>
          <p:cNvSpPr txBox="1">
            <a:spLocks noChangeArrowheads="1"/>
          </p:cNvSpPr>
          <p:nvPr/>
        </p:nvSpPr>
        <p:spPr bwMode="auto">
          <a:xfrm>
            <a:off x="1671638" y="2166938"/>
            <a:ext cx="6723315" cy="3564053"/>
          </a:xfrm>
          <a:prstGeom prst="rect">
            <a:avLst/>
          </a:prstGeom>
          <a:noFill/>
          <a:ln w="9525" algn="ctr">
            <a:noFill/>
            <a:miter lim="800000"/>
            <a:headEnd/>
            <a:tailEnd/>
          </a:ln>
        </p:spPr>
        <p:txBody>
          <a:bodyPr wrap="none">
            <a:spAutoFit/>
          </a:bodyPr>
          <a:lstStyle/>
          <a:p>
            <a:pPr marL="342900" indent="-342900">
              <a:lnSpc>
                <a:spcPct val="115000"/>
              </a:lnSpc>
              <a:spcBef>
                <a:spcPct val="50000"/>
              </a:spcBef>
            </a:pPr>
            <a:r>
              <a:rPr lang="en-US" sz="2400" b="0" dirty="0" smtClean="0">
                <a:latin typeface="Arial" panose="020B0604020202020204" pitchFamily="34" charset="0"/>
                <a:cs typeface="Arial" panose="020B0604020202020204" pitchFamily="34" charset="0"/>
              </a:rPr>
              <a:t>From Bundled Utilities to Current Market Design</a:t>
            </a:r>
            <a:endParaRPr lang="en-US" sz="2400" b="0" dirty="0">
              <a:latin typeface="Arial" panose="020B0604020202020204" pitchFamily="34" charset="0"/>
              <a:cs typeface="Arial" panose="020B0604020202020204" pitchFamily="34" charset="0"/>
            </a:endParaRPr>
          </a:p>
          <a:p>
            <a:pPr marL="342900" indent="-342900">
              <a:lnSpc>
                <a:spcPct val="115000"/>
              </a:lnSpc>
              <a:spcBef>
                <a:spcPct val="50000"/>
              </a:spcBef>
            </a:pPr>
            <a:r>
              <a:rPr lang="en-US" sz="2400" dirty="0">
                <a:latin typeface="Arial" panose="020B0604020202020204" pitchFamily="34" charset="0"/>
                <a:cs typeface="Arial" panose="020B0604020202020204" pitchFamily="34" charset="0"/>
              </a:rPr>
              <a:t>Introductions, Roles and </a:t>
            </a:r>
            <a:r>
              <a:rPr lang="en-US" sz="2400" dirty="0" smtClean="0">
                <a:latin typeface="Arial" panose="020B0604020202020204" pitchFamily="34" charset="0"/>
                <a:cs typeface="Arial" panose="020B0604020202020204" pitchFamily="34" charset="0"/>
              </a:rPr>
              <a:t>Responsibilities</a:t>
            </a:r>
            <a:r>
              <a:rPr lang="en-US" sz="2400" b="0" dirty="0" smtClean="0">
                <a:latin typeface="Arial" panose="020B0604020202020204" pitchFamily="34" charset="0"/>
                <a:cs typeface="Arial" panose="020B0604020202020204" pitchFamily="34" charset="0"/>
              </a:rPr>
              <a:t>	</a:t>
            </a:r>
          </a:p>
          <a:p>
            <a:pPr marL="342900" indent="-342900">
              <a:lnSpc>
                <a:spcPct val="115000"/>
              </a:lnSpc>
              <a:spcBef>
                <a:spcPct val="50000"/>
              </a:spcBef>
            </a:pPr>
            <a:r>
              <a:rPr lang="en-US" sz="2400" b="0" dirty="0" smtClean="0">
                <a:latin typeface="Arial" panose="020B0604020202020204" pitchFamily="34" charset="0"/>
                <a:cs typeface="Arial" panose="020B0604020202020204" pitchFamily="34" charset="0"/>
              </a:rPr>
              <a:t>Market Rules</a:t>
            </a:r>
            <a:endParaRPr lang="en-US" sz="2400" b="0" dirty="0">
              <a:latin typeface="Arial" panose="020B0604020202020204" pitchFamily="34" charset="0"/>
              <a:cs typeface="Arial" panose="020B0604020202020204" pitchFamily="34" charset="0"/>
            </a:endParaRPr>
          </a:p>
          <a:p>
            <a:pPr marL="342900" indent="-342900">
              <a:lnSpc>
                <a:spcPct val="115000"/>
              </a:lnSpc>
              <a:spcBef>
                <a:spcPct val="50000"/>
              </a:spcBef>
            </a:pPr>
            <a:r>
              <a:rPr lang="en-US" sz="2400" dirty="0">
                <a:latin typeface="Arial" panose="020B0604020202020204" pitchFamily="34" charset="0"/>
                <a:cs typeface="Arial" panose="020B0604020202020204" pitchFamily="34" charset="0"/>
              </a:rPr>
              <a:t>Retail Transaction Processing</a:t>
            </a:r>
          </a:p>
          <a:p>
            <a:pPr marL="342900" indent="-342900">
              <a:lnSpc>
                <a:spcPct val="115000"/>
              </a:lnSpc>
              <a:spcBef>
                <a:spcPct val="50000"/>
              </a:spcBef>
            </a:pPr>
            <a:r>
              <a:rPr lang="en-US" sz="2400" dirty="0">
                <a:latin typeface="Arial" panose="020B0604020202020204" pitchFamily="34" charset="0"/>
                <a:cs typeface="Arial" panose="020B0604020202020204" pitchFamily="34" charset="0"/>
              </a:rPr>
              <a:t>Advanced Meter Technology</a:t>
            </a:r>
          </a:p>
          <a:p>
            <a:pPr marL="342900" indent="-342900">
              <a:lnSpc>
                <a:spcPct val="115000"/>
              </a:lnSpc>
              <a:spcBef>
                <a:spcPct val="50000"/>
              </a:spcBef>
            </a:pPr>
            <a:r>
              <a:rPr lang="en-US" sz="2400" dirty="0">
                <a:latin typeface="Arial" panose="020B0604020202020204" pitchFamily="34" charset="0"/>
                <a:cs typeface="Arial" panose="020B0604020202020204" pitchFamily="34" charset="0"/>
              </a:rPr>
              <a:t>Data Transparency and Availability</a:t>
            </a:r>
          </a:p>
        </p:txBody>
      </p:sp>
      <p:sp>
        <p:nvSpPr>
          <p:cNvPr id="56325" name="AutoShape 4"/>
          <p:cNvSpPr>
            <a:spLocks noChangeArrowheads="1"/>
          </p:cNvSpPr>
          <p:nvPr/>
        </p:nvSpPr>
        <p:spPr bwMode="auto">
          <a:xfrm>
            <a:off x="511175" y="2170113"/>
            <a:ext cx="1030288" cy="511175"/>
          </a:xfrm>
          <a:prstGeom prst="flowChartAlternateProcess">
            <a:avLst/>
          </a:prstGeom>
          <a:solidFill>
            <a:srgbClr val="003966"/>
          </a:solidFill>
          <a:ln w="9525" algn="ctr">
            <a:noFill/>
            <a:miter lim="800000"/>
            <a:headEnd/>
            <a:tailEnd/>
          </a:ln>
        </p:spPr>
        <p:txBody>
          <a:bodyPr anchor="ctr">
            <a:spAutoFit/>
          </a:bodyPr>
          <a:lstStyle/>
          <a:p>
            <a:pPr algn="ctr">
              <a:spcBef>
                <a:spcPct val="50000"/>
              </a:spcBef>
            </a:pPr>
            <a:r>
              <a:rPr lang="en-US" sz="2400" dirty="0">
                <a:solidFill>
                  <a:schemeClr val="bg1"/>
                </a:solidFill>
              </a:rPr>
              <a:t>1</a:t>
            </a:r>
          </a:p>
        </p:txBody>
      </p:sp>
      <p:sp>
        <p:nvSpPr>
          <p:cNvPr id="56326" name="AutoShape 5"/>
          <p:cNvSpPr>
            <a:spLocks noChangeArrowheads="1"/>
          </p:cNvSpPr>
          <p:nvPr/>
        </p:nvSpPr>
        <p:spPr bwMode="auto">
          <a:xfrm>
            <a:off x="498475" y="2792413"/>
            <a:ext cx="1030288" cy="511175"/>
          </a:xfrm>
          <a:prstGeom prst="flowChartAlternateProcess">
            <a:avLst/>
          </a:prstGeom>
          <a:solidFill>
            <a:srgbClr val="003966"/>
          </a:solidFill>
          <a:ln w="9525" algn="ctr">
            <a:noFill/>
            <a:miter lim="800000"/>
            <a:headEnd/>
            <a:tailEnd/>
          </a:ln>
        </p:spPr>
        <p:txBody>
          <a:bodyPr anchor="ctr">
            <a:spAutoFit/>
          </a:bodyPr>
          <a:lstStyle/>
          <a:p>
            <a:pPr algn="ctr">
              <a:spcBef>
                <a:spcPct val="50000"/>
              </a:spcBef>
            </a:pPr>
            <a:r>
              <a:rPr lang="en-US" sz="2400" dirty="0">
                <a:solidFill>
                  <a:schemeClr val="bg1"/>
                </a:solidFill>
              </a:rPr>
              <a:t>2</a:t>
            </a:r>
          </a:p>
        </p:txBody>
      </p:sp>
      <p:sp>
        <p:nvSpPr>
          <p:cNvPr id="56327" name="AutoShape 7"/>
          <p:cNvSpPr>
            <a:spLocks noChangeArrowheads="1"/>
          </p:cNvSpPr>
          <p:nvPr/>
        </p:nvSpPr>
        <p:spPr bwMode="auto">
          <a:xfrm>
            <a:off x="498475" y="3360738"/>
            <a:ext cx="1030288" cy="511175"/>
          </a:xfrm>
          <a:prstGeom prst="flowChartAlternateProcess">
            <a:avLst/>
          </a:prstGeom>
          <a:solidFill>
            <a:srgbClr val="003966"/>
          </a:solidFill>
          <a:ln w="9525" algn="ctr">
            <a:noFill/>
            <a:miter lim="800000"/>
            <a:headEnd/>
            <a:tailEnd/>
          </a:ln>
        </p:spPr>
        <p:txBody>
          <a:bodyPr anchor="ctr">
            <a:spAutoFit/>
          </a:bodyPr>
          <a:lstStyle/>
          <a:p>
            <a:pPr algn="ctr">
              <a:spcBef>
                <a:spcPct val="50000"/>
              </a:spcBef>
            </a:pPr>
            <a:r>
              <a:rPr lang="en-US" sz="2400" dirty="0">
                <a:solidFill>
                  <a:schemeClr val="bg1"/>
                </a:solidFill>
              </a:rPr>
              <a:t>3</a:t>
            </a:r>
          </a:p>
        </p:txBody>
      </p:sp>
      <p:sp>
        <p:nvSpPr>
          <p:cNvPr id="56328" name="AutoShape 8"/>
          <p:cNvSpPr>
            <a:spLocks noChangeArrowheads="1"/>
          </p:cNvSpPr>
          <p:nvPr/>
        </p:nvSpPr>
        <p:spPr bwMode="auto">
          <a:xfrm>
            <a:off x="498475" y="3957638"/>
            <a:ext cx="1030288" cy="511175"/>
          </a:xfrm>
          <a:prstGeom prst="flowChartAlternateProcess">
            <a:avLst/>
          </a:prstGeom>
          <a:solidFill>
            <a:srgbClr val="003966"/>
          </a:solidFill>
          <a:ln w="9525" algn="ctr">
            <a:noFill/>
            <a:miter lim="800000"/>
            <a:headEnd/>
            <a:tailEnd/>
          </a:ln>
        </p:spPr>
        <p:txBody>
          <a:bodyPr anchor="ctr">
            <a:spAutoFit/>
          </a:bodyPr>
          <a:lstStyle/>
          <a:p>
            <a:pPr algn="ctr">
              <a:spcBef>
                <a:spcPct val="50000"/>
              </a:spcBef>
            </a:pPr>
            <a:r>
              <a:rPr lang="en-US" sz="2400" dirty="0">
                <a:solidFill>
                  <a:schemeClr val="bg1"/>
                </a:solidFill>
              </a:rPr>
              <a:t>4</a:t>
            </a:r>
          </a:p>
        </p:txBody>
      </p:sp>
      <p:sp>
        <p:nvSpPr>
          <p:cNvPr id="56329" name="AutoShape 9"/>
          <p:cNvSpPr>
            <a:spLocks noChangeArrowheads="1"/>
          </p:cNvSpPr>
          <p:nvPr/>
        </p:nvSpPr>
        <p:spPr bwMode="auto">
          <a:xfrm>
            <a:off x="498475" y="4554538"/>
            <a:ext cx="1030288" cy="511175"/>
          </a:xfrm>
          <a:prstGeom prst="flowChartAlternateProcess">
            <a:avLst/>
          </a:prstGeom>
          <a:solidFill>
            <a:srgbClr val="003966"/>
          </a:solidFill>
          <a:ln w="9525" algn="ctr">
            <a:noFill/>
            <a:miter lim="800000"/>
            <a:headEnd/>
            <a:tailEnd/>
          </a:ln>
        </p:spPr>
        <p:txBody>
          <a:bodyPr anchor="ctr">
            <a:spAutoFit/>
          </a:bodyPr>
          <a:lstStyle/>
          <a:p>
            <a:pPr algn="ctr">
              <a:spcBef>
                <a:spcPct val="50000"/>
              </a:spcBef>
            </a:pPr>
            <a:r>
              <a:rPr lang="en-US" sz="2400" dirty="0">
                <a:solidFill>
                  <a:schemeClr val="bg1"/>
                </a:solidFill>
              </a:rPr>
              <a:t>5</a:t>
            </a:r>
          </a:p>
        </p:txBody>
      </p:sp>
      <p:sp>
        <p:nvSpPr>
          <p:cNvPr id="56330" name="AutoShape 10"/>
          <p:cNvSpPr>
            <a:spLocks noChangeArrowheads="1"/>
          </p:cNvSpPr>
          <p:nvPr/>
        </p:nvSpPr>
        <p:spPr bwMode="auto">
          <a:xfrm>
            <a:off x="511175" y="5151438"/>
            <a:ext cx="1030288" cy="511175"/>
          </a:xfrm>
          <a:prstGeom prst="flowChartAlternateProcess">
            <a:avLst/>
          </a:prstGeom>
          <a:solidFill>
            <a:srgbClr val="003966"/>
          </a:solidFill>
          <a:ln w="9525" algn="ctr">
            <a:noFill/>
            <a:miter lim="800000"/>
            <a:headEnd/>
            <a:tailEnd/>
          </a:ln>
        </p:spPr>
        <p:txBody>
          <a:bodyPr anchor="ctr">
            <a:spAutoFit/>
          </a:bodyPr>
          <a:lstStyle/>
          <a:p>
            <a:pPr algn="ctr">
              <a:spcBef>
                <a:spcPct val="50000"/>
              </a:spcBef>
            </a:pPr>
            <a:r>
              <a:rPr lang="en-US" sz="2400" dirty="0">
                <a:solidFill>
                  <a:schemeClr val="bg1"/>
                </a:solidFill>
              </a:rPr>
              <a:t>6</a:t>
            </a:r>
          </a:p>
        </p:txBody>
      </p:sp>
    </p:spTree>
    <p:extLst>
      <p:ext uri="{BB962C8B-B14F-4D97-AF65-F5344CB8AC3E}">
        <p14:creationId xmlns:p14="http://schemas.microsoft.com/office/powerpoint/2010/main" val="253791471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Texas Standard Electronic Transactions (TX SET)</a:t>
            </a:r>
            <a:endParaRPr lang="en-US" dirty="0"/>
          </a:p>
        </p:txBody>
      </p:sp>
      <p:sp>
        <p:nvSpPr>
          <p:cNvPr id="8" name="Content Placeholder 7"/>
          <p:cNvSpPr>
            <a:spLocks noGrp="1"/>
          </p:cNvSpPr>
          <p:nvPr>
            <p:ph idx="1"/>
          </p:nvPr>
        </p:nvSpPr>
        <p:spPr/>
        <p:txBody>
          <a:bodyPr/>
          <a:lstStyle/>
          <a:p>
            <a:r>
              <a:rPr lang="en-US" dirty="0" smtClean="0"/>
              <a:t>Some transactions do not involve ERCOT</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4286561570"/>
              </p:ext>
            </p:extLst>
          </p:nvPr>
        </p:nvGraphicFramePr>
        <p:xfrm>
          <a:off x="457200" y="1752600"/>
          <a:ext cx="8229600" cy="3563868"/>
        </p:xfrm>
        <a:graphic>
          <a:graphicData uri="http://schemas.openxmlformats.org/drawingml/2006/table">
            <a:tbl>
              <a:tblPr firstRow="1" bandRow="1">
                <a:tableStyleId>{5C22544A-7EE6-4342-B048-85BDC9FD1C3A}</a:tableStyleId>
              </a:tblPr>
              <a:tblGrid>
                <a:gridCol w="4114800"/>
                <a:gridCol w="4114800"/>
              </a:tblGrid>
              <a:tr h="317340">
                <a:tc>
                  <a:txBody>
                    <a:bodyPr/>
                    <a:lstStyle/>
                    <a:p>
                      <a:r>
                        <a:rPr lang="en-US" sz="2000" dirty="0" smtClean="0"/>
                        <a:t>Transaction Type</a:t>
                      </a:r>
                      <a:endParaRPr lang="en-US" sz="2000" dirty="0"/>
                    </a:p>
                  </a:txBody>
                  <a:tcPr marT="45710" marB="45710"/>
                </a:tc>
                <a:tc>
                  <a:txBody>
                    <a:bodyPr/>
                    <a:lstStyle/>
                    <a:p>
                      <a:r>
                        <a:rPr lang="en-US" sz="2000" dirty="0" smtClean="0"/>
                        <a:t>Use</a:t>
                      </a:r>
                      <a:endParaRPr lang="en-US" sz="2000" dirty="0"/>
                    </a:p>
                  </a:txBody>
                  <a:tcPr marT="45710" marB="45710"/>
                </a:tc>
              </a:tr>
              <a:tr h="317340">
                <a:tc>
                  <a:txBody>
                    <a:bodyPr/>
                    <a:lstStyle/>
                    <a:p>
                      <a:r>
                        <a:rPr lang="en-US" sz="2000" dirty="0" smtClean="0"/>
                        <a:t>810’s – Invoice</a:t>
                      </a:r>
                      <a:endParaRPr lang="en-US" sz="2000" dirty="0"/>
                    </a:p>
                  </a:txBody>
                  <a:tcPr marT="45710" marB="45710"/>
                </a:tc>
                <a:tc>
                  <a:txBody>
                    <a:bodyPr/>
                    <a:lstStyle/>
                    <a:p>
                      <a:r>
                        <a:rPr lang="en-US" sz="2000" dirty="0" smtClean="0"/>
                        <a:t>Bills</a:t>
                      </a:r>
                      <a:r>
                        <a:rPr lang="en-US" sz="2000" baseline="0" dirty="0" smtClean="0"/>
                        <a:t> for Charges between Market Participants</a:t>
                      </a:r>
                      <a:endParaRPr lang="en-US" sz="2000" dirty="0"/>
                    </a:p>
                  </a:txBody>
                  <a:tcPr marT="45710" marB="45710"/>
                </a:tc>
              </a:tr>
              <a:tr h="317340">
                <a:tc>
                  <a:txBody>
                    <a:bodyPr/>
                    <a:lstStyle/>
                    <a:p>
                      <a:r>
                        <a:rPr lang="en-US" sz="2000" dirty="0" smtClean="0"/>
                        <a:t>820’s – Payments</a:t>
                      </a:r>
                      <a:endParaRPr lang="en-US" sz="2000" dirty="0"/>
                    </a:p>
                  </a:txBody>
                  <a:tcPr marT="45710" marB="4571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Payments between Market Participants</a:t>
                      </a:r>
                      <a:endParaRPr lang="en-US" sz="2000" dirty="0" smtClean="0"/>
                    </a:p>
                  </a:txBody>
                  <a:tcPr marT="45710" marB="45710"/>
                </a:tc>
              </a:tr>
              <a:tr h="1031393">
                <a:tc>
                  <a:txBody>
                    <a:bodyPr/>
                    <a:lstStyle/>
                    <a:p>
                      <a:r>
                        <a:rPr lang="en-US" sz="2000" dirty="0" smtClean="0"/>
                        <a:t>650’s – Service Order Requests</a:t>
                      </a:r>
                      <a:endParaRPr lang="en-US" sz="2000" dirty="0"/>
                    </a:p>
                  </a:txBody>
                  <a:tcPr marT="45710" marB="4571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Disconnects for Non-Pay; Reconnects</a:t>
                      </a:r>
                      <a:endParaRPr lang="en-US" sz="2000" dirty="0" smtClean="0"/>
                    </a:p>
                    <a:p>
                      <a:r>
                        <a:rPr lang="en-US" sz="2000" dirty="0" smtClean="0"/>
                        <a:t>Switch Hold and Switch</a:t>
                      </a:r>
                      <a:r>
                        <a:rPr lang="en-US" sz="2000" baseline="0" dirty="0" smtClean="0"/>
                        <a:t> Hold </a:t>
                      </a:r>
                      <a:r>
                        <a:rPr lang="en-US" sz="2000" dirty="0" smtClean="0"/>
                        <a:t>Removal; Planned Outage Notification</a:t>
                      </a:r>
                      <a:endParaRPr lang="en-US" sz="2000" dirty="0"/>
                    </a:p>
                  </a:txBody>
                  <a:tcPr marT="45710" marB="45710"/>
                </a:tc>
              </a:tr>
              <a:tr h="454988">
                <a:tc>
                  <a:txBody>
                    <a:bodyPr/>
                    <a:lstStyle/>
                    <a:p>
                      <a:pPr marL="0" algn="l" defTabSz="914400" rtl="0" eaLnBrk="1" latinLnBrk="0" hangingPunct="1"/>
                      <a:r>
                        <a:rPr lang="en-US" sz="2000" kern="1200" dirty="0" smtClean="0">
                          <a:solidFill>
                            <a:schemeClr val="dk1"/>
                          </a:solidFill>
                          <a:latin typeface="+mn-lt"/>
                          <a:ea typeface="+mn-ea"/>
                          <a:cs typeface="+mn-cs"/>
                        </a:rPr>
                        <a:t>824’s – Reject Notification</a:t>
                      </a:r>
                      <a:endParaRPr lang="en-US" sz="2000" kern="1200" dirty="0">
                        <a:solidFill>
                          <a:schemeClr val="dk1"/>
                        </a:solidFill>
                        <a:latin typeface="+mn-lt"/>
                        <a:ea typeface="+mn-ea"/>
                        <a:cs typeface="+mn-cs"/>
                      </a:endParaRPr>
                    </a:p>
                  </a:txBody>
                  <a:tcPr marT="45710" marB="45710"/>
                </a:tc>
                <a:tc>
                  <a:txBody>
                    <a:bodyPr/>
                    <a:lstStyle/>
                    <a:p>
                      <a:pPr marL="0" algn="l" defTabSz="914400" rtl="0" eaLnBrk="1" latinLnBrk="0" hangingPunct="1"/>
                      <a:r>
                        <a:rPr lang="en-US" sz="2000" kern="1200" dirty="0" smtClean="0">
                          <a:solidFill>
                            <a:schemeClr val="dk1"/>
                          </a:solidFill>
                          <a:latin typeface="+mn-lt"/>
                          <a:ea typeface="+mn-ea"/>
                          <a:cs typeface="+mn-cs"/>
                        </a:rPr>
                        <a:t>Invoice or Usage Rejection</a:t>
                      </a:r>
                      <a:endParaRPr lang="en-US" sz="2000" kern="1200" dirty="0">
                        <a:solidFill>
                          <a:schemeClr val="dk1"/>
                        </a:solidFill>
                        <a:latin typeface="+mn-lt"/>
                        <a:ea typeface="+mn-ea"/>
                        <a:cs typeface="+mn-cs"/>
                      </a:endParaRPr>
                    </a:p>
                  </a:txBody>
                  <a:tcPr marT="45710" marB="45710"/>
                </a:tc>
              </a:tr>
            </a:tbl>
          </a:graphicData>
        </a:graphic>
      </p:graphicFrame>
      <p:sp>
        <p:nvSpPr>
          <p:cNvPr id="6" name="AutoShape 44"/>
          <p:cNvSpPr>
            <a:spLocks noChangeArrowheads="1"/>
          </p:cNvSpPr>
          <p:nvPr/>
        </p:nvSpPr>
        <p:spPr bwMode="auto">
          <a:xfrm>
            <a:off x="1905000" y="5762502"/>
            <a:ext cx="5334000" cy="442674"/>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fontAlgn="auto">
              <a:spcBef>
                <a:spcPts val="0"/>
              </a:spcBef>
              <a:spcAft>
                <a:spcPts val="0"/>
              </a:spcAft>
              <a:defRPr/>
            </a:pPr>
            <a:r>
              <a:rPr lang="en-US" sz="2000" b="0" dirty="0" smtClean="0">
                <a:solidFill>
                  <a:prstClr val="black"/>
                </a:solidFill>
                <a:latin typeface="Calibri"/>
              </a:rPr>
              <a:t>These are called Point-to-Point Transactions</a:t>
            </a:r>
            <a:endParaRPr lang="en-US" sz="2000" b="0" dirty="0">
              <a:solidFill>
                <a:prstClr val="black"/>
              </a:solidFill>
              <a:latin typeface="Calibri"/>
            </a:endParaRPr>
          </a:p>
        </p:txBody>
      </p:sp>
    </p:spTree>
    <p:extLst>
      <p:ext uri="{BB962C8B-B14F-4D97-AF65-F5344CB8AC3E}">
        <p14:creationId xmlns:p14="http://schemas.microsoft.com/office/powerpoint/2010/main" val="1808294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ERCOT Involved Transactions</a:t>
            </a:r>
            <a:endParaRPr lang="en-US" dirty="0"/>
          </a:p>
        </p:txBody>
      </p:sp>
      <p:sp>
        <p:nvSpPr>
          <p:cNvPr id="2" name="Content Placeholder 1"/>
          <p:cNvSpPr>
            <a:spLocks noGrp="1"/>
          </p:cNvSpPr>
          <p:nvPr>
            <p:ph idx="1"/>
          </p:nvPr>
        </p:nvSpPr>
        <p:spPr/>
        <p:txBody>
          <a:bodyPr/>
          <a:lstStyle/>
          <a:p>
            <a:r>
              <a:rPr lang="en-US" dirty="0" smtClean="0"/>
              <a:t>What are the systems?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1169988"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752600" y="1828800"/>
            <a:ext cx="5181600" cy="1323439"/>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North American Energy Standards Board</a:t>
            </a:r>
          </a:p>
          <a:p>
            <a:r>
              <a:rPr lang="en-US" sz="2000" b="1" dirty="0" smtClean="0">
                <a:latin typeface="Arial" panose="020B0604020202020204" pitchFamily="34" charset="0"/>
                <a:cs typeface="Arial" panose="020B0604020202020204" pitchFamily="34" charset="0"/>
              </a:rPr>
              <a:t>Electronic Delivery Mechanism</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Standards for data delivery</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Allows standardized communication</a:t>
            </a: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06" y="3843971"/>
            <a:ext cx="129857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63" y="5224462"/>
            <a:ext cx="1165225"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752600" y="3767046"/>
            <a:ext cx="5181600"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System of Record for Relationships</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Currently Siebel</a:t>
            </a:r>
          </a:p>
        </p:txBody>
      </p:sp>
      <p:sp>
        <p:nvSpPr>
          <p:cNvPr id="14" name="TextBox 13"/>
          <p:cNvSpPr txBox="1"/>
          <p:nvPr/>
        </p:nvSpPr>
        <p:spPr>
          <a:xfrm>
            <a:off x="1752600" y="5232737"/>
            <a:ext cx="5181600"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System of Record for ESI ID data</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System of Record for usage</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ERCOT-developed system</a:t>
            </a:r>
          </a:p>
        </p:txBody>
      </p:sp>
    </p:spTree>
    <p:extLst>
      <p:ext uri="{BB962C8B-B14F-4D97-AF65-F5344CB8AC3E}">
        <p14:creationId xmlns:p14="http://schemas.microsoft.com/office/powerpoint/2010/main" val="1561015935"/>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for ERCOT </a:t>
            </a:r>
            <a:r>
              <a:rPr lang="en-US" dirty="0"/>
              <a:t>Involved Transactions</a:t>
            </a:r>
          </a:p>
        </p:txBody>
      </p:sp>
      <p:sp>
        <p:nvSpPr>
          <p:cNvPr id="8" name="Content Placeholder 1"/>
          <p:cNvSpPr txBox="1">
            <a:spLocks/>
          </p:cNvSpPr>
          <p:nvPr/>
        </p:nvSpPr>
        <p:spPr bwMode="auto">
          <a:xfrm>
            <a:off x="2285999" y="1752601"/>
            <a:ext cx="6324601"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000" dirty="0" smtClean="0"/>
              <a:t>Transaction is initiated by Market Participant</a:t>
            </a:r>
          </a:p>
          <a:p>
            <a:pPr marL="342900" indent="-342900">
              <a:spcAft>
                <a:spcPts val="1200"/>
              </a:spcAft>
              <a:buFont typeface="Arial" panose="020B0604020202020204" pitchFamily="34" charset="0"/>
              <a:buChar char="•"/>
            </a:pPr>
            <a:r>
              <a:rPr lang="en-US" sz="2000" b="0" dirty="0" smtClean="0"/>
              <a:t>Market Participant NAESB Server initiates secure communication over Secured Socket Layer (SSL)</a:t>
            </a:r>
          </a:p>
          <a:p>
            <a:pPr marL="342900" indent="-342900">
              <a:spcAft>
                <a:spcPts val="1200"/>
              </a:spcAft>
              <a:buFont typeface="Arial" panose="020B0604020202020204" pitchFamily="34" charset="0"/>
              <a:buChar char="•"/>
            </a:pPr>
            <a:r>
              <a:rPr lang="en-US" sz="2000" b="0" dirty="0" smtClean="0"/>
              <a:t>Market Participant sends encrypted EDI package</a:t>
            </a:r>
          </a:p>
          <a:p>
            <a:pPr marL="342900" indent="-342900">
              <a:spcAft>
                <a:spcPts val="1200"/>
              </a:spcAft>
              <a:buFont typeface="Arial" panose="020B0604020202020204" pitchFamily="34" charset="0"/>
              <a:buChar char="•"/>
            </a:pPr>
            <a:r>
              <a:rPr lang="en-US" sz="2000" b="0" dirty="0" smtClean="0"/>
              <a:t>ERCOT NAESB Server identifies and decrypts EDI files</a:t>
            </a:r>
            <a:endParaRPr lang="en-US" sz="2000" b="0" dirty="0"/>
          </a:p>
        </p:txBody>
      </p:sp>
      <p:sp>
        <p:nvSpPr>
          <p:cNvPr id="9" name="Slide Number Placeholder 8"/>
          <p:cNvSpPr>
            <a:spLocks noGrp="1"/>
          </p:cNvSpPr>
          <p:nvPr>
            <p:ph type="sldNum" sz="quarter" idx="10"/>
          </p:nvPr>
        </p:nvSpPr>
        <p:spPr/>
        <p:txBody>
          <a:bodyPr/>
          <a:lstStyle/>
          <a:p>
            <a:fld id="{FF7F3899-B190-482E-AE55-E6984E7DA36B}" type="slidenum">
              <a:rPr lang="en-US" smtClean="0"/>
              <a:t>82</a:t>
            </a:fld>
            <a:endParaRPr lang="en-US" dirty="0"/>
          </a:p>
        </p:txBody>
      </p:sp>
      <p:grpSp>
        <p:nvGrpSpPr>
          <p:cNvPr id="22" name="Group 21"/>
          <p:cNvGrpSpPr/>
          <p:nvPr/>
        </p:nvGrpSpPr>
        <p:grpSpPr>
          <a:xfrm>
            <a:off x="392953" y="1862546"/>
            <a:ext cx="6312646" cy="4332196"/>
            <a:chOff x="392953" y="1862546"/>
            <a:chExt cx="6312646" cy="433219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16" y="4486338"/>
              <a:ext cx="6073583" cy="17084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53" y="1862546"/>
              <a:ext cx="1932813" cy="4162425"/>
            </a:xfrm>
            <a:prstGeom prst="rect">
              <a:avLst/>
            </a:prstGeom>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5465763"/>
              <a:ext cx="129857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351" y="4995862"/>
              <a:ext cx="1165225"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753293" y="4572320"/>
              <a:ext cx="1828800"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ERCOT Systems</a:t>
              </a:r>
              <a:endParaRPr lang="en-US" sz="1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72864769"/>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for ERCOT Involved Transactions</a:t>
            </a:r>
          </a:p>
        </p:txBody>
      </p:sp>
      <p:sp>
        <p:nvSpPr>
          <p:cNvPr id="6" name="Content Placeholder 1"/>
          <p:cNvSpPr txBox="1">
            <a:spLocks/>
          </p:cNvSpPr>
          <p:nvPr/>
        </p:nvSpPr>
        <p:spPr bwMode="auto">
          <a:xfrm>
            <a:off x="2285999" y="1752601"/>
            <a:ext cx="6324601"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000" dirty="0" smtClean="0"/>
              <a:t>Data is validated and forwarded </a:t>
            </a:r>
          </a:p>
          <a:p>
            <a:pPr marL="342900" indent="-342900">
              <a:spcAft>
                <a:spcPts val="1200"/>
              </a:spcAft>
              <a:buFont typeface="Arial" panose="020B0604020202020204" pitchFamily="34" charset="0"/>
              <a:buChar char="•"/>
            </a:pPr>
            <a:r>
              <a:rPr lang="en-US" sz="2000" b="0" dirty="0" smtClean="0"/>
              <a:t>Validated against TX SET and ANSI X12</a:t>
            </a:r>
          </a:p>
          <a:p>
            <a:pPr marL="342900" indent="-342900">
              <a:spcAft>
                <a:spcPts val="1200"/>
              </a:spcAft>
              <a:buFont typeface="Arial" panose="020B0604020202020204" pitchFamily="34" charset="0"/>
              <a:buChar char="•"/>
            </a:pPr>
            <a:r>
              <a:rPr lang="en-US" sz="2000" b="0" dirty="0" smtClean="0"/>
              <a:t>Translated for other ERCOT systems</a:t>
            </a:r>
          </a:p>
        </p:txBody>
      </p:sp>
      <p:sp>
        <p:nvSpPr>
          <p:cNvPr id="7" name="Slide Number Placeholder 6"/>
          <p:cNvSpPr>
            <a:spLocks noGrp="1"/>
          </p:cNvSpPr>
          <p:nvPr>
            <p:ph type="sldNum" sz="quarter" idx="10"/>
          </p:nvPr>
        </p:nvSpPr>
        <p:spPr/>
        <p:txBody>
          <a:bodyPr/>
          <a:lstStyle/>
          <a:p>
            <a:fld id="{FF7F3899-B190-482E-AE55-E6984E7DA36B}" type="slidenum">
              <a:rPr lang="en-US" smtClean="0"/>
              <a:t>83</a:t>
            </a:fld>
            <a:endParaRPr lang="en-US" dirty="0"/>
          </a:p>
        </p:txBody>
      </p:sp>
      <p:grpSp>
        <p:nvGrpSpPr>
          <p:cNvPr id="31" name="Group 30"/>
          <p:cNvGrpSpPr/>
          <p:nvPr/>
        </p:nvGrpSpPr>
        <p:grpSpPr>
          <a:xfrm>
            <a:off x="392953" y="1862546"/>
            <a:ext cx="6312646" cy="4332196"/>
            <a:chOff x="392953" y="1862546"/>
            <a:chExt cx="6312646" cy="4332196"/>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16" y="4486338"/>
              <a:ext cx="6073583" cy="1708404"/>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53" y="1862546"/>
              <a:ext cx="1932813" cy="4162425"/>
            </a:xfrm>
            <a:prstGeom prst="rect">
              <a:avLst/>
            </a:prstGeom>
          </p:spPr>
        </p:pic>
        <p:pic>
          <p:nvPicPr>
            <p:cNvPr id="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5465763"/>
              <a:ext cx="129857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351" y="4995862"/>
              <a:ext cx="1165225"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Connector 26"/>
            <p:cNvCxnSpPr/>
            <p:nvPr/>
          </p:nvCxnSpPr>
          <p:spPr>
            <a:xfrm>
              <a:off x="1964872" y="5181600"/>
              <a:ext cx="3407479"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64872" y="5715000"/>
              <a:ext cx="1159328"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753293" y="4572320"/>
              <a:ext cx="1828800"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ERCOT Systems</a:t>
              </a:r>
              <a:endParaRPr lang="en-US" sz="1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53630426"/>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for ERCOT Involved Transactions</a:t>
            </a:r>
          </a:p>
        </p:txBody>
      </p:sp>
      <p:sp>
        <p:nvSpPr>
          <p:cNvPr id="7" name="Slide Number Placeholder 6"/>
          <p:cNvSpPr>
            <a:spLocks noGrp="1"/>
          </p:cNvSpPr>
          <p:nvPr>
            <p:ph type="sldNum" sz="quarter" idx="10"/>
          </p:nvPr>
        </p:nvSpPr>
        <p:spPr/>
        <p:txBody>
          <a:bodyPr/>
          <a:lstStyle/>
          <a:p>
            <a:fld id="{FF7F3899-B190-482E-AE55-E6984E7DA36B}" type="slidenum">
              <a:rPr lang="en-US" smtClean="0"/>
              <a:t>84</a:t>
            </a:fld>
            <a:endParaRPr lang="en-US" dirty="0"/>
          </a:p>
        </p:txBody>
      </p:sp>
      <p:sp>
        <p:nvSpPr>
          <p:cNvPr id="14" name="Content Placeholder 1"/>
          <p:cNvSpPr txBox="1">
            <a:spLocks/>
          </p:cNvSpPr>
          <p:nvPr/>
        </p:nvSpPr>
        <p:spPr bwMode="auto">
          <a:xfrm>
            <a:off x="2285999" y="1752601"/>
            <a:ext cx="6324601"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000" dirty="0" smtClean="0"/>
              <a:t>Registration Database (Siebel)</a:t>
            </a:r>
          </a:p>
          <a:p>
            <a:pPr marL="342900" indent="-342900">
              <a:spcAft>
                <a:spcPts val="1200"/>
              </a:spcAft>
              <a:buFont typeface="Arial" panose="020B0604020202020204" pitchFamily="34" charset="0"/>
              <a:buChar char="•"/>
            </a:pPr>
            <a:r>
              <a:rPr lang="en-US" sz="2000" b="0" dirty="0" smtClean="0"/>
              <a:t>Stores REP registration information </a:t>
            </a:r>
          </a:p>
          <a:p>
            <a:pPr marL="342900" indent="-342900">
              <a:spcAft>
                <a:spcPts val="1200"/>
              </a:spcAft>
              <a:buFont typeface="Arial" panose="020B0604020202020204" pitchFamily="34" charset="0"/>
              <a:buChar char="•"/>
            </a:pPr>
            <a:r>
              <a:rPr lang="en-US" sz="2000" b="0" dirty="0" smtClean="0"/>
              <a:t>Manages ESI ID to REP relationships</a:t>
            </a:r>
          </a:p>
        </p:txBody>
      </p:sp>
      <p:grpSp>
        <p:nvGrpSpPr>
          <p:cNvPr id="3" name="Group 2"/>
          <p:cNvGrpSpPr/>
          <p:nvPr/>
        </p:nvGrpSpPr>
        <p:grpSpPr>
          <a:xfrm>
            <a:off x="392953" y="1862546"/>
            <a:ext cx="6312646" cy="4332196"/>
            <a:chOff x="392953" y="1862546"/>
            <a:chExt cx="6312646" cy="4332196"/>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16" y="4486338"/>
              <a:ext cx="6073583" cy="1708404"/>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53" y="1862546"/>
              <a:ext cx="1932813" cy="4162425"/>
            </a:xfrm>
            <a:prstGeom prst="rect">
              <a:avLst/>
            </a:prstGeom>
          </p:spPr>
        </p:pic>
        <p:pic>
          <p:nvPicPr>
            <p:cNvPr id="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5465763"/>
              <a:ext cx="1298575" cy="554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351" y="4995862"/>
              <a:ext cx="1165225"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Connector 26"/>
            <p:cNvCxnSpPr/>
            <p:nvPr/>
          </p:nvCxnSpPr>
          <p:spPr>
            <a:xfrm>
              <a:off x="1964872" y="5181600"/>
              <a:ext cx="3407479"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64872" y="5715000"/>
              <a:ext cx="1159328"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753293" y="4572320"/>
              <a:ext cx="1828800"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ERCOT Systems</a:t>
              </a:r>
              <a:endParaRPr lang="en-US" sz="1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85982970"/>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for ERCOT Involved Transactions</a:t>
            </a:r>
          </a:p>
        </p:txBody>
      </p:sp>
      <p:sp>
        <p:nvSpPr>
          <p:cNvPr id="6" name="Content Placeholder 1"/>
          <p:cNvSpPr txBox="1">
            <a:spLocks/>
          </p:cNvSpPr>
          <p:nvPr/>
        </p:nvSpPr>
        <p:spPr bwMode="auto">
          <a:xfrm>
            <a:off x="2285999" y="1752601"/>
            <a:ext cx="6324601"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000" dirty="0" smtClean="0"/>
              <a:t>Settlements and Billing Database</a:t>
            </a:r>
          </a:p>
          <a:p>
            <a:pPr marL="342900" indent="-342900">
              <a:spcAft>
                <a:spcPts val="1200"/>
              </a:spcAft>
              <a:buFont typeface="Arial" panose="020B0604020202020204" pitchFamily="34" charset="0"/>
              <a:buChar char="•"/>
            </a:pPr>
            <a:r>
              <a:rPr lang="en-US" sz="2000" b="0" dirty="0" smtClean="0"/>
              <a:t>Stores all ESI ID characteristics</a:t>
            </a:r>
          </a:p>
          <a:p>
            <a:pPr marL="342900" indent="-342900">
              <a:spcAft>
                <a:spcPts val="1200"/>
              </a:spcAft>
              <a:buFont typeface="Arial" panose="020B0604020202020204" pitchFamily="34" charset="0"/>
              <a:buChar char="•"/>
            </a:pPr>
            <a:r>
              <a:rPr lang="en-US" sz="2000" b="0" dirty="0" smtClean="0"/>
              <a:t>Receives ESI ID to REP relationships through daily batch process</a:t>
            </a:r>
          </a:p>
          <a:p>
            <a:pPr marL="342900" indent="-342900">
              <a:spcAft>
                <a:spcPts val="1200"/>
              </a:spcAft>
              <a:buFont typeface="Arial" panose="020B0604020202020204" pitchFamily="34" charset="0"/>
              <a:buChar char="•"/>
            </a:pPr>
            <a:r>
              <a:rPr lang="en-US" sz="2000" b="0" dirty="0" smtClean="0"/>
              <a:t>Incorporates relationship data into Service History for use in the </a:t>
            </a:r>
            <a:r>
              <a:rPr lang="en-US" sz="2000" b="0" dirty="0"/>
              <a:t>s</a:t>
            </a:r>
            <a:r>
              <a:rPr lang="en-US" sz="2000" b="0" dirty="0" smtClean="0"/>
              <a:t>ettlement process</a:t>
            </a:r>
          </a:p>
        </p:txBody>
      </p:sp>
      <p:sp>
        <p:nvSpPr>
          <p:cNvPr id="7" name="Slide Number Placeholder 6"/>
          <p:cNvSpPr>
            <a:spLocks noGrp="1"/>
          </p:cNvSpPr>
          <p:nvPr>
            <p:ph type="sldNum" sz="quarter" idx="10"/>
          </p:nvPr>
        </p:nvSpPr>
        <p:spPr/>
        <p:txBody>
          <a:bodyPr/>
          <a:lstStyle/>
          <a:p>
            <a:fld id="{FF7F3899-B190-482E-AE55-E6984E7DA36B}" type="slidenum">
              <a:rPr lang="en-US" smtClean="0"/>
              <a:t>85</a:t>
            </a:fld>
            <a:endParaRPr lang="en-US" dirty="0"/>
          </a:p>
        </p:txBody>
      </p:sp>
      <p:grpSp>
        <p:nvGrpSpPr>
          <p:cNvPr id="5" name="Group 4"/>
          <p:cNvGrpSpPr/>
          <p:nvPr/>
        </p:nvGrpSpPr>
        <p:grpSpPr>
          <a:xfrm>
            <a:off x="392953" y="1862546"/>
            <a:ext cx="6312646" cy="4332196"/>
            <a:chOff x="392953" y="1862546"/>
            <a:chExt cx="6312646" cy="4332196"/>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16" y="4486338"/>
              <a:ext cx="6073583" cy="1708404"/>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53" y="1862546"/>
              <a:ext cx="1932813" cy="4162425"/>
            </a:xfrm>
            <a:prstGeom prst="rect">
              <a:avLst/>
            </a:prstGeom>
          </p:spPr>
        </p:pic>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5465763"/>
              <a:ext cx="129857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351" y="4995862"/>
              <a:ext cx="1165225" cy="1023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23" name="Straight Connector 22"/>
            <p:cNvCxnSpPr/>
            <p:nvPr/>
          </p:nvCxnSpPr>
          <p:spPr>
            <a:xfrm>
              <a:off x="1964872" y="5181600"/>
              <a:ext cx="3407479"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964872" y="5715000"/>
              <a:ext cx="1159328"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22775" y="5715000"/>
              <a:ext cx="949576"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753293" y="4572320"/>
              <a:ext cx="1828800"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ERCOT Systems</a:t>
              </a:r>
              <a:endParaRPr lang="en-US" sz="1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5406658"/>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for ERCOT Involved Transactions</a:t>
            </a:r>
          </a:p>
        </p:txBody>
      </p:sp>
      <p:sp>
        <p:nvSpPr>
          <p:cNvPr id="6" name="Content Placeholder 1"/>
          <p:cNvSpPr txBox="1">
            <a:spLocks/>
          </p:cNvSpPr>
          <p:nvPr/>
        </p:nvSpPr>
        <p:spPr bwMode="auto">
          <a:xfrm>
            <a:off x="2285999" y="1752601"/>
            <a:ext cx="6324601"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000" dirty="0" smtClean="0"/>
              <a:t>Some transactions are initiated by ERCOT</a:t>
            </a:r>
            <a:endParaRPr lang="en-US" sz="2000" dirty="0"/>
          </a:p>
          <a:p>
            <a:pPr marL="342900" indent="-342900">
              <a:spcAft>
                <a:spcPts val="1200"/>
              </a:spcAft>
              <a:buFont typeface="Arial" panose="020B0604020202020204" pitchFamily="34" charset="0"/>
              <a:buChar char="•"/>
            </a:pPr>
            <a:r>
              <a:rPr lang="en-US" sz="2000" b="0" dirty="0" smtClean="0"/>
              <a:t>ERCOT NAESB Server initiates </a:t>
            </a:r>
            <a:r>
              <a:rPr lang="en-US" sz="2000" b="0" dirty="0"/>
              <a:t>secure communication over Secured Socket Layer (SSL)</a:t>
            </a:r>
          </a:p>
          <a:p>
            <a:pPr marL="342900" indent="-342900">
              <a:spcAft>
                <a:spcPts val="1200"/>
              </a:spcAft>
              <a:buFont typeface="Arial" panose="020B0604020202020204" pitchFamily="34" charset="0"/>
              <a:buChar char="•"/>
            </a:pPr>
            <a:r>
              <a:rPr lang="en-US" sz="2000" b="0" dirty="0" smtClean="0"/>
              <a:t>ERCOT sends </a:t>
            </a:r>
            <a:r>
              <a:rPr lang="en-US" sz="2000" b="0" dirty="0"/>
              <a:t>encrypted EDI </a:t>
            </a:r>
            <a:r>
              <a:rPr lang="en-US" sz="2000" b="0" dirty="0" smtClean="0"/>
              <a:t>package </a:t>
            </a:r>
          </a:p>
          <a:p>
            <a:pPr marL="342900" indent="-342900">
              <a:spcAft>
                <a:spcPts val="1200"/>
              </a:spcAft>
              <a:buFont typeface="Arial" panose="020B0604020202020204" pitchFamily="34" charset="0"/>
              <a:buChar char="•"/>
            </a:pPr>
            <a:r>
              <a:rPr lang="en-US" sz="2000" b="0" dirty="0" smtClean="0"/>
              <a:t>Market Participant </a:t>
            </a:r>
            <a:r>
              <a:rPr lang="en-US" sz="2000" b="0" dirty="0"/>
              <a:t>NAESB Server identifies and decrypts EDI files</a:t>
            </a:r>
          </a:p>
          <a:p>
            <a:pPr marL="342900" indent="-342900">
              <a:spcAft>
                <a:spcPts val="1200"/>
              </a:spcAft>
              <a:buFont typeface="Arial" panose="020B0604020202020204" pitchFamily="34" charset="0"/>
              <a:buChar char="•"/>
            </a:pPr>
            <a:endParaRPr lang="en-US" sz="2000" b="0" dirty="0"/>
          </a:p>
        </p:txBody>
      </p:sp>
      <p:sp>
        <p:nvSpPr>
          <p:cNvPr id="7" name="Slide Number Placeholder 6"/>
          <p:cNvSpPr>
            <a:spLocks noGrp="1"/>
          </p:cNvSpPr>
          <p:nvPr>
            <p:ph type="sldNum" sz="quarter" idx="10"/>
          </p:nvPr>
        </p:nvSpPr>
        <p:spPr/>
        <p:txBody>
          <a:bodyPr/>
          <a:lstStyle/>
          <a:p>
            <a:fld id="{FF7F3899-B190-482E-AE55-E6984E7DA36B}" type="slidenum">
              <a:rPr lang="en-US" smtClean="0"/>
              <a:t>86</a:t>
            </a:fld>
            <a:endParaRPr lang="en-US" dirty="0"/>
          </a:p>
        </p:txBody>
      </p:sp>
      <p:grpSp>
        <p:nvGrpSpPr>
          <p:cNvPr id="20" name="Group 19"/>
          <p:cNvGrpSpPr/>
          <p:nvPr/>
        </p:nvGrpSpPr>
        <p:grpSpPr>
          <a:xfrm>
            <a:off x="392953" y="1862545"/>
            <a:ext cx="6312646" cy="4332197"/>
            <a:chOff x="392953" y="1862545"/>
            <a:chExt cx="6312646" cy="4332197"/>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16" y="4486338"/>
              <a:ext cx="6073583" cy="1708404"/>
            </a:xfrm>
            <a:prstGeom prst="rect">
              <a:avLst/>
            </a:prstGeom>
          </p:spPr>
        </p:pic>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5465763"/>
              <a:ext cx="129857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351" y="4995862"/>
              <a:ext cx="1165225" cy="102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953" y="1862545"/>
              <a:ext cx="1932813" cy="4162425"/>
            </a:xfrm>
            <a:prstGeom prst="rect">
              <a:avLst/>
            </a:prstGeom>
          </p:spPr>
        </p:pic>
        <p:sp>
          <p:nvSpPr>
            <p:cNvPr id="19" name="TextBox 18"/>
            <p:cNvSpPr txBox="1"/>
            <p:nvPr/>
          </p:nvSpPr>
          <p:spPr>
            <a:xfrm>
              <a:off x="2753293" y="4572320"/>
              <a:ext cx="1828800"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ERCOT Systems</a:t>
              </a:r>
              <a:endParaRPr lang="en-US" sz="1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96996986"/>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Another Definition</a:t>
            </a:r>
            <a:endParaRPr lang="en-US" dirty="0"/>
          </a:p>
        </p:txBody>
      </p:sp>
      <p:sp>
        <p:nvSpPr>
          <p:cNvPr id="5" name="Content Placeholder 4"/>
          <p:cNvSpPr>
            <a:spLocks noGrp="1"/>
          </p:cNvSpPr>
          <p:nvPr>
            <p:ph idx="1"/>
          </p:nvPr>
        </p:nvSpPr>
        <p:spPr/>
        <p:txBody>
          <a:bodyPr/>
          <a:lstStyle/>
          <a:p>
            <a:r>
              <a:rPr lang="en-US" dirty="0" smtClean="0"/>
              <a:t>Market Process:</a:t>
            </a:r>
          </a:p>
          <a:p>
            <a:pPr lvl="1"/>
            <a:r>
              <a:rPr lang="en-US" dirty="0" smtClean="0"/>
              <a:t>A pre-defined package of retail transactions that must occur in a particular sequence</a:t>
            </a:r>
          </a:p>
          <a:p>
            <a:pPr lvl="1"/>
            <a:r>
              <a:rPr lang="en-US" dirty="0" smtClean="0"/>
              <a:t>Developed and maintained by ERCOT and the TX SET Working Group</a:t>
            </a:r>
          </a:p>
        </p:txBody>
      </p:sp>
      <p:graphicFrame>
        <p:nvGraphicFramePr>
          <p:cNvPr id="3" name="Diagram 2"/>
          <p:cNvGraphicFramePr/>
          <p:nvPr>
            <p:extLst/>
          </p:nvPr>
        </p:nvGraphicFramePr>
        <p:xfrm>
          <a:off x="1447800" y="2971800"/>
          <a:ext cx="60960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3177934"/>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ERCOT Involved Transactions</a:t>
            </a:r>
            <a:endParaRPr lang="en-US" dirty="0"/>
          </a:p>
        </p:txBody>
      </p:sp>
      <p:sp>
        <p:nvSpPr>
          <p:cNvPr id="2" name="Content Placeholder 1"/>
          <p:cNvSpPr>
            <a:spLocks noGrp="1"/>
          </p:cNvSpPr>
          <p:nvPr>
            <p:ph idx="1"/>
          </p:nvPr>
        </p:nvSpPr>
        <p:spPr/>
        <p:txBody>
          <a:bodyPr/>
          <a:lstStyle/>
          <a:p>
            <a:r>
              <a:rPr lang="en-US" dirty="0" smtClean="0"/>
              <a:t>Typical Retail Market Processes</a:t>
            </a:r>
          </a:p>
          <a:p>
            <a:pPr lvl="1"/>
            <a:r>
              <a:rPr lang="en-US" dirty="0" smtClean="0"/>
              <a:t>Move-In</a:t>
            </a:r>
          </a:p>
          <a:p>
            <a:pPr lvl="1"/>
            <a:r>
              <a:rPr lang="en-US" dirty="0" smtClean="0"/>
              <a:t>Switch Request</a:t>
            </a:r>
          </a:p>
          <a:p>
            <a:pPr lvl="1"/>
            <a:r>
              <a:rPr lang="en-US" dirty="0" smtClean="0"/>
              <a:t>Move-Out</a:t>
            </a:r>
          </a:p>
          <a:p>
            <a:endParaRPr lang="en-US" dirty="0" smtClean="0"/>
          </a:p>
          <a:p>
            <a:endParaRPr lang="en-US" dirty="0"/>
          </a:p>
        </p:txBody>
      </p:sp>
      <p:sp>
        <p:nvSpPr>
          <p:cNvPr id="15" name="AutoShape 44"/>
          <p:cNvSpPr>
            <a:spLocks noChangeArrowheads="1"/>
          </p:cNvSpPr>
          <p:nvPr/>
        </p:nvSpPr>
        <p:spPr bwMode="auto">
          <a:xfrm>
            <a:off x="457200" y="4565783"/>
            <a:ext cx="2819399" cy="1123712"/>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fontAlgn="auto">
              <a:spcBef>
                <a:spcPts val="0"/>
              </a:spcBef>
              <a:spcAft>
                <a:spcPts val="0"/>
              </a:spcAft>
              <a:defRPr/>
            </a:pPr>
            <a:r>
              <a:rPr lang="en-US" sz="2000" dirty="0" smtClean="0">
                <a:solidFill>
                  <a:prstClr val="black"/>
                </a:solidFill>
                <a:latin typeface="Calibri"/>
              </a:rPr>
              <a:t>These processes are typically initiated by customer request</a:t>
            </a:r>
            <a:endParaRPr lang="en-US" sz="2000" b="0" dirty="0">
              <a:solidFill>
                <a:prstClr val="black"/>
              </a:solidFill>
              <a:latin typeface="Calibri"/>
            </a:endParaRPr>
          </a:p>
        </p:txBody>
      </p:sp>
      <p:sp>
        <p:nvSpPr>
          <p:cNvPr id="14" name="Rectangle 4"/>
          <p:cNvSpPr/>
          <p:nvPr/>
        </p:nvSpPr>
        <p:spPr>
          <a:xfrm>
            <a:off x="3962399" y="4343964"/>
            <a:ext cx="4953001" cy="756459"/>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4478184" y="2272192"/>
            <a:ext cx="1656548"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smtClean="0">
                <a:solidFill>
                  <a:prstClr val="white"/>
                </a:solidFill>
              </a:rPr>
              <a:t>REP #1</a:t>
            </a:r>
            <a:endParaRPr lang="en-US" sz="1800" b="0" dirty="0">
              <a:solidFill>
                <a:prstClr val="white"/>
              </a:solidFill>
            </a:endParaRPr>
          </a:p>
        </p:txBody>
      </p:sp>
      <p:pic>
        <p:nvPicPr>
          <p:cNvPr id="19" name="Picture 45" descr="house.png"/>
          <p:cNvPicPr>
            <a:picLocks noChangeAspect="1"/>
          </p:cNvPicPr>
          <p:nvPr/>
        </p:nvPicPr>
        <p:blipFill>
          <a:blip r:embed="rId3" cstate="print"/>
          <a:srcRect/>
          <a:stretch>
            <a:fillRect/>
          </a:stretch>
        </p:blipFill>
        <p:spPr bwMode="auto">
          <a:xfrm>
            <a:off x="4478184" y="4376751"/>
            <a:ext cx="904875" cy="750888"/>
          </a:xfrm>
          <a:prstGeom prst="rect">
            <a:avLst/>
          </a:prstGeom>
          <a:noFill/>
          <a:ln w="9525">
            <a:noFill/>
            <a:miter lim="800000"/>
            <a:headEnd/>
            <a:tailEnd/>
          </a:ln>
          <a:effectLst>
            <a:outerShdw blurRad="50800" dist="50800" dir="13200000" algn="ctr" rotWithShape="0">
              <a:srgbClr val="000000">
                <a:alpha val="65000"/>
              </a:srgbClr>
            </a:outerShdw>
          </a:effectLst>
        </p:spPr>
      </p:pic>
      <p:pic>
        <p:nvPicPr>
          <p:cNvPr id="20" name="Picture 45" descr="house.png"/>
          <p:cNvPicPr>
            <a:picLocks noChangeAspect="1"/>
          </p:cNvPicPr>
          <p:nvPr/>
        </p:nvPicPr>
        <p:blipFill>
          <a:blip r:embed="rId3" cstate="print"/>
          <a:srcRect/>
          <a:stretch>
            <a:fillRect/>
          </a:stretch>
        </p:blipFill>
        <p:spPr bwMode="auto">
          <a:xfrm>
            <a:off x="6053099" y="4376751"/>
            <a:ext cx="904875" cy="750888"/>
          </a:xfrm>
          <a:prstGeom prst="rect">
            <a:avLst/>
          </a:prstGeom>
          <a:noFill/>
          <a:ln w="9525">
            <a:noFill/>
            <a:miter lim="800000"/>
            <a:headEnd/>
            <a:tailEnd/>
          </a:ln>
          <a:effectLst>
            <a:outerShdw blurRad="50800" dist="50800" dir="13200000" algn="ctr" rotWithShape="0">
              <a:srgbClr val="000000">
                <a:alpha val="65000"/>
              </a:srgbClr>
            </a:outerShdw>
          </a:effectLst>
        </p:spPr>
      </p:pic>
      <p:pic>
        <p:nvPicPr>
          <p:cNvPr id="21" name="Picture 45" descr="house.png"/>
          <p:cNvPicPr>
            <a:picLocks noChangeAspect="1"/>
          </p:cNvPicPr>
          <p:nvPr/>
        </p:nvPicPr>
        <p:blipFill>
          <a:blip r:embed="rId3" cstate="print"/>
          <a:srcRect/>
          <a:stretch>
            <a:fillRect/>
          </a:stretch>
        </p:blipFill>
        <p:spPr bwMode="auto">
          <a:xfrm>
            <a:off x="7574197" y="4376751"/>
            <a:ext cx="904875" cy="750888"/>
          </a:xfrm>
          <a:prstGeom prst="rect">
            <a:avLst/>
          </a:prstGeom>
          <a:noFill/>
          <a:ln w="9525">
            <a:noFill/>
            <a:miter lim="800000"/>
            <a:headEnd/>
            <a:tailEnd/>
          </a:ln>
          <a:effectLst>
            <a:outerShdw blurRad="50800" dist="50800" dir="13200000" algn="ctr" rotWithShape="0">
              <a:srgbClr val="000000">
                <a:alpha val="65000"/>
              </a:srgbClr>
            </a:outerShdw>
          </a:effectLst>
        </p:spPr>
      </p:pic>
      <p:sp>
        <p:nvSpPr>
          <p:cNvPr id="22" name="Rectangle 21"/>
          <p:cNvSpPr/>
          <p:nvPr/>
        </p:nvSpPr>
        <p:spPr>
          <a:xfrm>
            <a:off x="6745923" y="2272192"/>
            <a:ext cx="1656548"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smtClean="0">
                <a:solidFill>
                  <a:prstClr val="white"/>
                </a:solidFill>
              </a:rPr>
              <a:t>REP #2</a:t>
            </a:r>
            <a:endParaRPr lang="en-US" sz="1800" b="0" dirty="0">
              <a:solidFill>
                <a:prstClr val="white"/>
              </a:solidFill>
            </a:endParaRPr>
          </a:p>
        </p:txBody>
      </p:sp>
      <p:sp>
        <p:nvSpPr>
          <p:cNvPr id="23" name="Up Arrow 22"/>
          <p:cNvSpPr/>
          <p:nvPr/>
        </p:nvSpPr>
        <p:spPr>
          <a:xfrm>
            <a:off x="4800600" y="2929255"/>
            <a:ext cx="281151" cy="1431536"/>
          </a:xfrm>
          <a:prstGeom prst="upArrow">
            <a:avLst>
              <a:gd name="adj1" fmla="val 3445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Up Arrow 2"/>
          <p:cNvSpPr/>
          <p:nvPr/>
        </p:nvSpPr>
        <p:spPr>
          <a:xfrm flipH="1">
            <a:off x="5500218" y="2929255"/>
            <a:ext cx="857338" cy="1414708"/>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Up Arrow 2"/>
          <p:cNvSpPr/>
          <p:nvPr/>
        </p:nvSpPr>
        <p:spPr>
          <a:xfrm>
            <a:off x="6553200" y="2929255"/>
            <a:ext cx="775463" cy="141470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4616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8315 w 708325"/>
              <a:gd name="connsiteY4" fmla="*/ 82464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8315 w 708325"/>
              <a:gd name="connsiteY4" fmla="*/ 82464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49881 w 708325"/>
              <a:gd name="connsiteY9" fmla="*/ 71784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8315 w 708325"/>
              <a:gd name="connsiteY4" fmla="*/ 82464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2754 h 1452383"/>
              <a:gd name="connsiteX9" fmla="*/ 549881 w 708325"/>
              <a:gd name="connsiteY9" fmla="*/ 71784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8315 w 708325"/>
              <a:gd name="connsiteY4" fmla="*/ 824642 h 1452383"/>
              <a:gd name="connsiteX5" fmla="*/ 99358 w 708325"/>
              <a:gd name="connsiteY5" fmla="*/ 821515 h 1452383"/>
              <a:gd name="connsiteX6" fmla="*/ 102129 w 708325"/>
              <a:gd name="connsiteY6" fmla="*/ 1451283 h 1452383"/>
              <a:gd name="connsiteX7" fmla="*/ 502 w 708325"/>
              <a:gd name="connsiteY7" fmla="*/ 1450782 h 1452383"/>
              <a:gd name="connsiteX8" fmla="*/ 1109 w 708325"/>
              <a:gd name="connsiteY8" fmla="*/ 722754 h 1452383"/>
              <a:gd name="connsiteX9" fmla="*/ 549881 w 708325"/>
              <a:gd name="connsiteY9" fmla="*/ 71784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8315 w 708325"/>
              <a:gd name="connsiteY4" fmla="*/ 824642 h 1452383"/>
              <a:gd name="connsiteX5" fmla="*/ 99358 w 708325"/>
              <a:gd name="connsiteY5" fmla="*/ 821515 h 1452383"/>
              <a:gd name="connsiteX6" fmla="*/ 98430 w 708325"/>
              <a:gd name="connsiteY6" fmla="*/ 1451283 h 1452383"/>
              <a:gd name="connsiteX7" fmla="*/ 502 w 708325"/>
              <a:gd name="connsiteY7" fmla="*/ 1450782 h 1452383"/>
              <a:gd name="connsiteX8" fmla="*/ 1109 w 708325"/>
              <a:gd name="connsiteY8" fmla="*/ 722754 h 1452383"/>
              <a:gd name="connsiteX9" fmla="*/ 549881 w 708325"/>
              <a:gd name="connsiteY9" fmla="*/ 71784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8315 w 708325"/>
              <a:gd name="connsiteY4" fmla="*/ 824642 h 1452383"/>
              <a:gd name="connsiteX5" fmla="*/ 99358 w 708325"/>
              <a:gd name="connsiteY5" fmla="*/ 821515 h 1452383"/>
              <a:gd name="connsiteX6" fmla="*/ 98430 w 708325"/>
              <a:gd name="connsiteY6" fmla="*/ 1451283 h 1452383"/>
              <a:gd name="connsiteX7" fmla="*/ 502 w 708325"/>
              <a:gd name="connsiteY7" fmla="*/ 1450782 h 1452383"/>
              <a:gd name="connsiteX8" fmla="*/ 1109 w 708325"/>
              <a:gd name="connsiteY8" fmla="*/ 722754 h 1452383"/>
              <a:gd name="connsiteX9" fmla="*/ 549881 w 708325"/>
              <a:gd name="connsiteY9" fmla="*/ 71784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8315 w 708325"/>
              <a:gd name="connsiteY4" fmla="*/ 824642 h 1452383"/>
              <a:gd name="connsiteX5" fmla="*/ 99358 w 708325"/>
              <a:gd name="connsiteY5" fmla="*/ 821515 h 1452383"/>
              <a:gd name="connsiteX6" fmla="*/ 98430 w 708325"/>
              <a:gd name="connsiteY6" fmla="*/ 1451283 h 1452383"/>
              <a:gd name="connsiteX7" fmla="*/ 502 w 708325"/>
              <a:gd name="connsiteY7" fmla="*/ 1450782 h 1452383"/>
              <a:gd name="connsiteX8" fmla="*/ 1109 w 708325"/>
              <a:gd name="connsiteY8" fmla="*/ 722754 h 1452383"/>
              <a:gd name="connsiteX9" fmla="*/ 549881 w 708325"/>
              <a:gd name="connsiteY9" fmla="*/ 71784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31747" y="105317"/>
                  <a:pt x="628315" y="824642"/>
                </a:cubicBezTo>
                <a:cubicBezTo>
                  <a:pt x="633673" y="817262"/>
                  <a:pt x="92593" y="818602"/>
                  <a:pt x="99358" y="821515"/>
                </a:cubicBezTo>
                <a:cubicBezTo>
                  <a:pt x="96391" y="817014"/>
                  <a:pt x="96682" y="1456497"/>
                  <a:pt x="98430" y="1451283"/>
                </a:cubicBezTo>
                <a:cubicBezTo>
                  <a:pt x="100184" y="1449529"/>
                  <a:pt x="-3014" y="1454917"/>
                  <a:pt x="502" y="1450782"/>
                </a:cubicBezTo>
                <a:cubicBezTo>
                  <a:pt x="-1448" y="1204564"/>
                  <a:pt x="3059" y="968972"/>
                  <a:pt x="1109" y="722754"/>
                </a:cubicBezTo>
                <a:lnTo>
                  <a:pt x="549881" y="717840"/>
                </a:lnTo>
                <a:cubicBezTo>
                  <a:pt x="548421" y="516660"/>
                  <a:pt x="546962" y="315480"/>
                  <a:pt x="545502" y="114300"/>
                </a:cubicBezTo>
                <a:lnTo>
                  <a:pt x="479725" y="11430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Up Arrow 27"/>
          <p:cNvSpPr/>
          <p:nvPr/>
        </p:nvSpPr>
        <p:spPr>
          <a:xfrm>
            <a:off x="7848600" y="2929255"/>
            <a:ext cx="281151" cy="1414710"/>
          </a:xfrm>
          <a:prstGeom prst="upArrow">
            <a:avLst>
              <a:gd name="adj1" fmla="val 3445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6748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par>
                          <p:cTn id="17" fill="hold">
                            <p:stCondLst>
                              <p:cond delay="500"/>
                            </p:stCondLst>
                            <p:childTnLst>
                              <p:par>
                                <p:cTn id="18" presetID="10" presetClass="exit" presetSubtype="0" fill="hold" grpId="0" nodeType="afterEffect">
                                  <p:stCondLst>
                                    <p:cond delay="0"/>
                                  </p:stCondLst>
                                  <p:childTnLst>
                                    <p:animEffect transition="out" filter="fade">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500"/>
                                        <p:tgtEl>
                                          <p:spTgt spid="2">
                                            <p:txEl>
                                              <p:pRg st="3" end="3"/>
                                            </p:txEl>
                                          </p:spTgt>
                                        </p:tgtEl>
                                      </p:cBhvr>
                                    </p:animEffect>
                                  </p:childTnLst>
                                </p:cTn>
                              </p:par>
                            </p:childTnLst>
                          </p:cTn>
                        </p:par>
                        <p:par>
                          <p:cTn id="30" fill="hold">
                            <p:stCondLst>
                              <p:cond delay="500"/>
                            </p:stCondLst>
                            <p:childTnLst>
                              <p:par>
                                <p:cTn id="31" presetID="10" presetClass="exit" presetSubtype="0" fill="hold" grpId="0" nodeType="after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6" grpId="0" animBg="1"/>
      <p:bldP spid="27" grpId="0" animBg="1"/>
      <p:bldP spid="2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Customer Move-In</a:t>
            </a:r>
            <a:endParaRPr lang="en-US" dirty="0"/>
          </a:p>
        </p:txBody>
      </p:sp>
      <p:sp>
        <p:nvSpPr>
          <p:cNvPr id="135" name="Rectangle 134"/>
          <p:cNvSpPr/>
          <p:nvPr/>
        </p:nvSpPr>
        <p:spPr>
          <a:xfrm>
            <a:off x="6431280" y="1520439"/>
            <a:ext cx="2560320"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36" name="Rectangle 135"/>
          <p:cNvSpPr/>
          <p:nvPr/>
        </p:nvSpPr>
        <p:spPr>
          <a:xfrm>
            <a:off x="3733800" y="1520439"/>
            <a:ext cx="2595067"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lumMod val="50000"/>
                </a:schemeClr>
              </a:solidFill>
              <a:latin typeface="Arial" panose="020B0604020202020204" pitchFamily="34" charset="0"/>
              <a:cs typeface="Arial" panose="020B0604020202020204" pitchFamily="34" charset="0"/>
            </a:endParaRPr>
          </a:p>
        </p:txBody>
      </p:sp>
      <p:cxnSp>
        <p:nvCxnSpPr>
          <p:cNvPr id="137" name="Straight Connector 136"/>
          <p:cNvCxnSpPr/>
          <p:nvPr/>
        </p:nvCxnSpPr>
        <p:spPr>
          <a:xfrm>
            <a:off x="6383708" y="1520439"/>
            <a:ext cx="0" cy="487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657600" y="1520439"/>
            <a:ext cx="0" cy="487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Rectangle 138"/>
          <p:cNvSpPr/>
          <p:nvPr/>
        </p:nvSpPr>
        <p:spPr>
          <a:xfrm>
            <a:off x="152400" y="1832360"/>
            <a:ext cx="8839200" cy="3048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p:cNvCxnSpPr/>
          <p:nvPr/>
        </p:nvCxnSpPr>
        <p:spPr>
          <a:xfrm>
            <a:off x="2514600" y="2213360"/>
            <a:ext cx="0" cy="4183879"/>
          </a:xfrm>
          <a:prstGeom prst="line">
            <a:avLst/>
          </a:prstGeom>
          <a:ln w="12700"/>
        </p:spPr>
        <p:style>
          <a:lnRef idx="1">
            <a:schemeClr val="dk1"/>
          </a:lnRef>
          <a:fillRef idx="0">
            <a:schemeClr val="dk1"/>
          </a:fillRef>
          <a:effectRef idx="0">
            <a:schemeClr val="dk1"/>
          </a:effectRef>
          <a:fontRef idx="minor">
            <a:schemeClr val="tx1"/>
          </a:fontRef>
        </p:style>
      </p:cxnSp>
      <p:cxnSp>
        <p:nvCxnSpPr>
          <p:cNvPr id="141" name="Straight Connector 140"/>
          <p:cNvCxnSpPr/>
          <p:nvPr/>
        </p:nvCxnSpPr>
        <p:spPr>
          <a:xfrm>
            <a:off x="4572000" y="1828799"/>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42" name="Straight Connector 141"/>
          <p:cNvCxnSpPr/>
          <p:nvPr/>
        </p:nvCxnSpPr>
        <p:spPr>
          <a:xfrm>
            <a:off x="5486400"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43" name="Straight Connector 142"/>
          <p:cNvCxnSpPr/>
          <p:nvPr/>
        </p:nvCxnSpPr>
        <p:spPr>
          <a:xfrm>
            <a:off x="7248258"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44" name="Straight Connector 143"/>
          <p:cNvCxnSpPr/>
          <p:nvPr/>
        </p:nvCxnSpPr>
        <p:spPr>
          <a:xfrm>
            <a:off x="8153400"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45" name="Straight Connector 144"/>
          <p:cNvCxnSpPr/>
          <p:nvPr/>
        </p:nvCxnSpPr>
        <p:spPr>
          <a:xfrm>
            <a:off x="152400" y="2799460"/>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6" name="Straight Connector 145"/>
          <p:cNvCxnSpPr/>
          <p:nvPr/>
        </p:nvCxnSpPr>
        <p:spPr>
          <a:xfrm>
            <a:off x="152400" y="35016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7" name="Straight Connector 146"/>
          <p:cNvCxnSpPr/>
          <p:nvPr/>
        </p:nvCxnSpPr>
        <p:spPr>
          <a:xfrm>
            <a:off x="152400" y="4218061"/>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8" name="Straight Connector 147"/>
          <p:cNvCxnSpPr/>
          <p:nvPr/>
        </p:nvCxnSpPr>
        <p:spPr>
          <a:xfrm>
            <a:off x="152400" y="49494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9" name="Straight Connector 148"/>
          <p:cNvCxnSpPr/>
          <p:nvPr/>
        </p:nvCxnSpPr>
        <p:spPr>
          <a:xfrm>
            <a:off x="152400" y="5635239"/>
            <a:ext cx="8763000" cy="0"/>
          </a:xfrm>
          <a:prstGeom prst="line">
            <a:avLst/>
          </a:prstGeom>
          <a:ln w="12700"/>
        </p:spPr>
        <p:style>
          <a:lnRef idx="1">
            <a:schemeClr val="dk1"/>
          </a:lnRef>
          <a:fillRef idx="0">
            <a:schemeClr val="dk1"/>
          </a:fillRef>
          <a:effectRef idx="0">
            <a:schemeClr val="dk1"/>
          </a:effectRef>
          <a:fontRef idx="minor">
            <a:schemeClr val="tx1"/>
          </a:fontRef>
        </p:style>
      </p:cxnSp>
      <p:sp>
        <p:nvSpPr>
          <p:cNvPr id="151" name="Rectangle 150"/>
          <p:cNvSpPr/>
          <p:nvPr/>
        </p:nvSpPr>
        <p:spPr>
          <a:xfrm>
            <a:off x="4648200" y="1486685"/>
            <a:ext cx="697627"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From</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152" name="Rectangle 151"/>
          <p:cNvSpPr/>
          <p:nvPr/>
        </p:nvSpPr>
        <p:spPr>
          <a:xfrm>
            <a:off x="7467600" y="1486685"/>
            <a:ext cx="419475"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To</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153" name="Rectangle 152"/>
          <p:cNvSpPr/>
          <p:nvPr/>
        </p:nvSpPr>
        <p:spPr>
          <a:xfrm>
            <a:off x="152400" y="2358639"/>
            <a:ext cx="2089578"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Move In Request</a:t>
            </a:r>
            <a:endParaRPr lang="en-US" sz="1600" dirty="0">
              <a:latin typeface="Arial" panose="020B0604020202020204" pitchFamily="34" charset="0"/>
              <a:cs typeface="Arial" panose="020B0604020202020204" pitchFamily="34" charset="0"/>
            </a:endParaRPr>
          </a:p>
        </p:txBody>
      </p:sp>
      <p:sp>
        <p:nvSpPr>
          <p:cNvPr id="154" name="Rectangle 153"/>
          <p:cNvSpPr/>
          <p:nvPr/>
        </p:nvSpPr>
        <p:spPr>
          <a:xfrm>
            <a:off x="152400" y="289203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Enrollment</a:t>
            </a:r>
          </a:p>
          <a:p>
            <a:r>
              <a:rPr lang="en-US" sz="1600" dirty="0" smtClean="0">
                <a:latin typeface="Arial" panose="020B0604020202020204" pitchFamily="34" charset="0"/>
                <a:cs typeface="Arial" panose="020B0604020202020204" pitchFamily="34" charset="0"/>
              </a:rPr>
              <a:t>Notification Request</a:t>
            </a:r>
            <a:endParaRPr lang="en-US" sz="1600" dirty="0">
              <a:latin typeface="Arial" panose="020B0604020202020204" pitchFamily="34" charset="0"/>
              <a:cs typeface="Arial" panose="020B0604020202020204" pitchFamily="34" charset="0"/>
            </a:endParaRPr>
          </a:p>
        </p:txBody>
      </p:sp>
      <p:sp>
        <p:nvSpPr>
          <p:cNvPr id="155" name="Rectangle 154"/>
          <p:cNvSpPr/>
          <p:nvPr/>
        </p:nvSpPr>
        <p:spPr>
          <a:xfrm>
            <a:off x="165576" y="358801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Enrollment</a:t>
            </a:r>
          </a:p>
          <a:p>
            <a:r>
              <a:rPr lang="en-US" sz="1600" dirty="0" smtClean="0">
                <a:latin typeface="Arial" panose="020B0604020202020204" pitchFamily="34" charset="0"/>
                <a:cs typeface="Arial" panose="020B0604020202020204" pitchFamily="34" charset="0"/>
              </a:rPr>
              <a:t>Notification Response</a:t>
            </a:r>
            <a:endParaRPr lang="en-US" sz="1600" dirty="0">
              <a:latin typeface="Arial" panose="020B0604020202020204" pitchFamily="34" charset="0"/>
              <a:cs typeface="Arial" panose="020B0604020202020204" pitchFamily="34" charset="0"/>
            </a:endParaRPr>
          </a:p>
        </p:txBody>
      </p:sp>
      <p:sp>
        <p:nvSpPr>
          <p:cNvPr id="156" name="Rectangle 155"/>
          <p:cNvSpPr/>
          <p:nvPr/>
        </p:nvSpPr>
        <p:spPr>
          <a:xfrm>
            <a:off x="152400" y="4333283"/>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CR Enrollment</a:t>
            </a:r>
          </a:p>
          <a:p>
            <a:r>
              <a:rPr lang="en-US" sz="1600" dirty="0" smtClean="0">
                <a:latin typeface="Arial" panose="020B0604020202020204" pitchFamily="34" charset="0"/>
                <a:cs typeface="Arial" panose="020B0604020202020204" pitchFamily="34" charset="0"/>
              </a:rPr>
              <a:t>Notification Response</a:t>
            </a:r>
            <a:endParaRPr lang="en-US" sz="1600" dirty="0">
              <a:latin typeface="Arial" panose="020B0604020202020204" pitchFamily="34" charset="0"/>
              <a:cs typeface="Arial" panose="020B0604020202020204" pitchFamily="34" charset="0"/>
            </a:endParaRPr>
          </a:p>
        </p:txBody>
      </p:sp>
      <p:sp>
        <p:nvSpPr>
          <p:cNvPr id="157" name="Rectangle 156"/>
          <p:cNvSpPr/>
          <p:nvPr/>
        </p:nvSpPr>
        <p:spPr>
          <a:xfrm>
            <a:off x="152400" y="5031336"/>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Historical Usage</a:t>
            </a:r>
          </a:p>
          <a:p>
            <a:r>
              <a:rPr lang="en-US" sz="1600" dirty="0" smtClean="0">
                <a:latin typeface="Arial" panose="020B0604020202020204" pitchFamily="34" charset="0"/>
                <a:cs typeface="Arial" panose="020B0604020202020204" pitchFamily="34" charset="0"/>
              </a:rPr>
              <a:t>(If requested by REP)</a:t>
            </a:r>
            <a:endParaRPr lang="en-US" sz="1600" dirty="0">
              <a:latin typeface="Arial" panose="020B0604020202020204" pitchFamily="34" charset="0"/>
              <a:cs typeface="Arial" panose="020B0604020202020204" pitchFamily="34" charset="0"/>
            </a:endParaRPr>
          </a:p>
        </p:txBody>
      </p:sp>
      <p:sp>
        <p:nvSpPr>
          <p:cNvPr id="158" name="Rectangle 157"/>
          <p:cNvSpPr/>
          <p:nvPr/>
        </p:nvSpPr>
        <p:spPr>
          <a:xfrm>
            <a:off x="165576" y="579781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Initial </a:t>
            </a:r>
            <a:r>
              <a:rPr lang="en-US" sz="1600" dirty="0">
                <a:latin typeface="Arial" panose="020B0604020202020204" pitchFamily="34" charset="0"/>
                <a:cs typeface="Arial" panose="020B0604020202020204" pitchFamily="34" charset="0"/>
              </a:rPr>
              <a:t>M</a:t>
            </a:r>
            <a:r>
              <a:rPr lang="en-US" sz="1600" dirty="0" smtClean="0">
                <a:latin typeface="Arial" panose="020B0604020202020204" pitchFamily="34" charset="0"/>
                <a:cs typeface="Arial" panose="020B0604020202020204" pitchFamily="34" charset="0"/>
              </a:rPr>
              <a:t>eter</a:t>
            </a:r>
          </a:p>
          <a:p>
            <a:r>
              <a:rPr lang="en-US" sz="1600" dirty="0" smtClean="0">
                <a:latin typeface="Arial" panose="020B0604020202020204" pitchFamily="34" charset="0"/>
                <a:cs typeface="Arial" panose="020B0604020202020204" pitchFamily="34" charset="0"/>
              </a:rPr>
              <a:t>Read</a:t>
            </a:r>
            <a:endParaRPr lang="en-US" sz="1600" dirty="0">
              <a:latin typeface="Arial" panose="020B0604020202020204" pitchFamily="34" charset="0"/>
              <a:cs typeface="Arial" panose="020B0604020202020204" pitchFamily="34" charset="0"/>
            </a:endParaRPr>
          </a:p>
        </p:txBody>
      </p:sp>
      <p:sp>
        <p:nvSpPr>
          <p:cNvPr id="159" name="Rectangle 158"/>
          <p:cNvSpPr/>
          <p:nvPr/>
        </p:nvSpPr>
        <p:spPr>
          <a:xfrm>
            <a:off x="152400" y="1825239"/>
            <a:ext cx="1905000"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Transaction Type</a:t>
            </a:r>
            <a:endParaRPr lang="en-US" sz="1600" dirty="0">
              <a:latin typeface="Arial" panose="020B0604020202020204" pitchFamily="34" charset="0"/>
              <a:cs typeface="Arial" panose="020B0604020202020204" pitchFamily="34" charset="0"/>
            </a:endParaRPr>
          </a:p>
        </p:txBody>
      </p:sp>
      <p:sp>
        <p:nvSpPr>
          <p:cNvPr id="160" name="Rectangle 159"/>
          <p:cNvSpPr/>
          <p:nvPr/>
        </p:nvSpPr>
        <p:spPr>
          <a:xfrm>
            <a:off x="3657600" y="1825239"/>
            <a:ext cx="914400"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ERCOT</a:t>
            </a:r>
            <a:endParaRPr lang="en-US" sz="1400" b="1" dirty="0">
              <a:latin typeface="Arial" panose="020B0604020202020204" pitchFamily="34" charset="0"/>
              <a:cs typeface="Arial" panose="020B0604020202020204" pitchFamily="34" charset="0"/>
            </a:endParaRPr>
          </a:p>
        </p:txBody>
      </p:sp>
      <p:sp>
        <p:nvSpPr>
          <p:cNvPr id="161" name="Rectangle 160"/>
          <p:cNvSpPr/>
          <p:nvPr/>
        </p:nvSpPr>
        <p:spPr>
          <a:xfrm>
            <a:off x="4572000" y="1825239"/>
            <a:ext cx="914400"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TDSP</a:t>
            </a:r>
            <a:endParaRPr lang="en-US" sz="1400" b="1" dirty="0">
              <a:latin typeface="Arial" panose="020B0604020202020204" pitchFamily="34" charset="0"/>
              <a:cs typeface="Arial" panose="020B0604020202020204" pitchFamily="34" charset="0"/>
            </a:endParaRPr>
          </a:p>
        </p:txBody>
      </p:sp>
      <p:sp>
        <p:nvSpPr>
          <p:cNvPr id="162" name="Rectangle 161"/>
          <p:cNvSpPr/>
          <p:nvPr/>
        </p:nvSpPr>
        <p:spPr>
          <a:xfrm>
            <a:off x="5486400" y="1825239"/>
            <a:ext cx="914400"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REP</a:t>
            </a:r>
            <a:endParaRPr lang="en-US" sz="1400" b="1" dirty="0">
              <a:latin typeface="Arial" panose="020B0604020202020204" pitchFamily="34" charset="0"/>
              <a:cs typeface="Arial" panose="020B0604020202020204" pitchFamily="34" charset="0"/>
            </a:endParaRPr>
          </a:p>
        </p:txBody>
      </p:sp>
      <p:sp>
        <p:nvSpPr>
          <p:cNvPr id="163" name="Rectangle 162"/>
          <p:cNvSpPr/>
          <p:nvPr/>
        </p:nvSpPr>
        <p:spPr>
          <a:xfrm>
            <a:off x="6400800" y="1832360"/>
            <a:ext cx="847458" cy="307777"/>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ERCOT</a:t>
            </a:r>
            <a:endParaRPr lang="en-US" sz="1400" b="1" dirty="0">
              <a:latin typeface="Arial" panose="020B0604020202020204" pitchFamily="34" charset="0"/>
              <a:cs typeface="Arial" panose="020B0604020202020204" pitchFamily="34" charset="0"/>
            </a:endParaRPr>
          </a:p>
        </p:txBody>
      </p:sp>
      <p:sp>
        <p:nvSpPr>
          <p:cNvPr id="164" name="Rectangle 163"/>
          <p:cNvSpPr/>
          <p:nvPr/>
        </p:nvSpPr>
        <p:spPr>
          <a:xfrm>
            <a:off x="7248258" y="1832360"/>
            <a:ext cx="905142" cy="307777"/>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TDSP</a:t>
            </a:r>
            <a:endParaRPr lang="en-US" sz="1400" b="1" dirty="0">
              <a:latin typeface="Arial" panose="020B0604020202020204" pitchFamily="34" charset="0"/>
              <a:cs typeface="Arial" panose="020B0604020202020204" pitchFamily="34" charset="0"/>
            </a:endParaRPr>
          </a:p>
        </p:txBody>
      </p:sp>
      <p:sp>
        <p:nvSpPr>
          <p:cNvPr id="165" name="Rectangle 164"/>
          <p:cNvSpPr/>
          <p:nvPr/>
        </p:nvSpPr>
        <p:spPr>
          <a:xfrm>
            <a:off x="8153400" y="1832361"/>
            <a:ext cx="838200" cy="307777"/>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REP</a:t>
            </a:r>
            <a:endParaRPr lang="en-US" sz="1400" b="1" dirty="0">
              <a:latin typeface="Arial" panose="020B0604020202020204" pitchFamily="34" charset="0"/>
              <a:cs typeface="Arial" panose="020B0604020202020204" pitchFamily="34" charset="0"/>
            </a:endParaRPr>
          </a:p>
        </p:txBody>
      </p:sp>
      <p:sp>
        <p:nvSpPr>
          <p:cNvPr id="166" name="Rectangle 165"/>
          <p:cNvSpPr/>
          <p:nvPr/>
        </p:nvSpPr>
        <p:spPr>
          <a:xfrm>
            <a:off x="152400" y="1832359"/>
            <a:ext cx="3505200" cy="307778"/>
          </a:xfrm>
          <a:prstGeom prst="rect">
            <a:avLst/>
          </a:prstGeom>
          <a:solidFill>
            <a:schemeClr val="accent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Rectangle 166"/>
          <p:cNvSpPr/>
          <p:nvPr/>
        </p:nvSpPr>
        <p:spPr>
          <a:xfrm>
            <a:off x="2609801" y="2358639"/>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814_16</a:t>
            </a:r>
            <a:endParaRPr lang="en-US" sz="1600" dirty="0">
              <a:latin typeface="Arial" panose="020B0604020202020204" pitchFamily="34" charset="0"/>
              <a:cs typeface="Arial" panose="020B0604020202020204" pitchFamily="34" charset="0"/>
            </a:endParaRPr>
          </a:p>
        </p:txBody>
      </p:sp>
      <p:sp>
        <p:nvSpPr>
          <p:cNvPr id="168" name="Oval 167"/>
          <p:cNvSpPr/>
          <p:nvPr/>
        </p:nvSpPr>
        <p:spPr>
          <a:xfrm>
            <a:off x="5715000" y="2282439"/>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Oval 168"/>
          <p:cNvSpPr/>
          <p:nvPr/>
        </p:nvSpPr>
        <p:spPr>
          <a:xfrm>
            <a:off x="6616581" y="2282439"/>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Rectangle 169"/>
          <p:cNvSpPr/>
          <p:nvPr/>
        </p:nvSpPr>
        <p:spPr>
          <a:xfrm>
            <a:off x="2609801" y="3044439"/>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814_03</a:t>
            </a:r>
            <a:endParaRPr lang="en-US" sz="1600" dirty="0">
              <a:latin typeface="Arial" panose="020B0604020202020204" pitchFamily="34" charset="0"/>
              <a:cs typeface="Arial" panose="020B0604020202020204" pitchFamily="34" charset="0"/>
            </a:endParaRPr>
          </a:p>
        </p:txBody>
      </p:sp>
      <p:sp>
        <p:nvSpPr>
          <p:cNvPr id="171" name="Oval 170"/>
          <p:cNvSpPr/>
          <p:nvPr/>
        </p:nvSpPr>
        <p:spPr>
          <a:xfrm>
            <a:off x="3922168" y="2960050"/>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Oval 171"/>
          <p:cNvSpPr/>
          <p:nvPr/>
        </p:nvSpPr>
        <p:spPr>
          <a:xfrm>
            <a:off x="7519385" y="2982812"/>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Rectangle 172"/>
          <p:cNvSpPr/>
          <p:nvPr/>
        </p:nvSpPr>
        <p:spPr>
          <a:xfrm>
            <a:off x="2609801" y="3695740"/>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814_04</a:t>
            </a:r>
            <a:endParaRPr lang="en-US" sz="1600" dirty="0">
              <a:latin typeface="Arial" panose="020B0604020202020204" pitchFamily="34" charset="0"/>
              <a:cs typeface="Arial" panose="020B0604020202020204" pitchFamily="34" charset="0"/>
            </a:endParaRPr>
          </a:p>
        </p:txBody>
      </p:sp>
      <p:sp>
        <p:nvSpPr>
          <p:cNvPr id="174" name="Oval 173"/>
          <p:cNvSpPr/>
          <p:nvPr/>
        </p:nvSpPr>
        <p:spPr>
          <a:xfrm>
            <a:off x="4840833" y="3659129"/>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p:cNvSpPr/>
          <p:nvPr/>
        </p:nvSpPr>
        <p:spPr>
          <a:xfrm>
            <a:off x="6616581" y="3659129"/>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Rectangle 175"/>
          <p:cNvSpPr/>
          <p:nvPr/>
        </p:nvSpPr>
        <p:spPr>
          <a:xfrm>
            <a:off x="2609801" y="4441004"/>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814_05</a:t>
            </a:r>
            <a:endParaRPr lang="en-US" sz="1600" dirty="0">
              <a:latin typeface="Arial" panose="020B0604020202020204" pitchFamily="34" charset="0"/>
              <a:cs typeface="Arial" panose="020B0604020202020204" pitchFamily="34" charset="0"/>
            </a:endParaRPr>
          </a:p>
        </p:txBody>
      </p:sp>
      <p:sp>
        <p:nvSpPr>
          <p:cNvPr id="177" name="Oval 176"/>
          <p:cNvSpPr/>
          <p:nvPr/>
        </p:nvSpPr>
        <p:spPr>
          <a:xfrm>
            <a:off x="3886200" y="4404393"/>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Oval 177"/>
          <p:cNvSpPr/>
          <p:nvPr/>
        </p:nvSpPr>
        <p:spPr>
          <a:xfrm>
            <a:off x="8382866" y="4397767"/>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Rectangle 178"/>
          <p:cNvSpPr/>
          <p:nvPr/>
        </p:nvSpPr>
        <p:spPr>
          <a:xfrm>
            <a:off x="2609801" y="5139057"/>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867_02</a:t>
            </a:r>
            <a:endParaRPr lang="en-US" sz="1600" dirty="0">
              <a:latin typeface="Arial" panose="020B0604020202020204" pitchFamily="34" charset="0"/>
              <a:cs typeface="Arial" panose="020B0604020202020204" pitchFamily="34" charset="0"/>
            </a:endParaRPr>
          </a:p>
        </p:txBody>
      </p:sp>
      <p:sp>
        <p:nvSpPr>
          <p:cNvPr id="180" name="Oval 179"/>
          <p:cNvSpPr/>
          <p:nvPr/>
        </p:nvSpPr>
        <p:spPr>
          <a:xfrm>
            <a:off x="4840833" y="5102446"/>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81" name="Oval 180"/>
          <p:cNvSpPr/>
          <p:nvPr/>
        </p:nvSpPr>
        <p:spPr>
          <a:xfrm>
            <a:off x="6616581" y="5106129"/>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82" name="Oval 181"/>
          <p:cNvSpPr/>
          <p:nvPr/>
        </p:nvSpPr>
        <p:spPr>
          <a:xfrm>
            <a:off x="3886200" y="5102884"/>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83" name="Oval 182"/>
          <p:cNvSpPr/>
          <p:nvPr/>
        </p:nvSpPr>
        <p:spPr>
          <a:xfrm>
            <a:off x="8372136" y="5102446"/>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84" name="Rectangle 183"/>
          <p:cNvSpPr/>
          <p:nvPr/>
        </p:nvSpPr>
        <p:spPr>
          <a:xfrm>
            <a:off x="2609801" y="5905540"/>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867_04</a:t>
            </a:r>
            <a:endParaRPr lang="en-US" sz="1600" dirty="0">
              <a:latin typeface="Arial" panose="020B0604020202020204" pitchFamily="34" charset="0"/>
              <a:cs typeface="Arial" panose="020B0604020202020204" pitchFamily="34" charset="0"/>
            </a:endParaRPr>
          </a:p>
        </p:txBody>
      </p:sp>
      <p:sp>
        <p:nvSpPr>
          <p:cNvPr id="185" name="Oval 184"/>
          <p:cNvSpPr/>
          <p:nvPr/>
        </p:nvSpPr>
        <p:spPr>
          <a:xfrm>
            <a:off x="4844623" y="5832755"/>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86" name="Oval 185"/>
          <p:cNvSpPr/>
          <p:nvPr/>
        </p:nvSpPr>
        <p:spPr>
          <a:xfrm>
            <a:off x="6616581" y="5832317"/>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87" name="Oval 186"/>
          <p:cNvSpPr/>
          <p:nvPr/>
        </p:nvSpPr>
        <p:spPr>
          <a:xfrm>
            <a:off x="3886200" y="5845959"/>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88" name="Oval 187"/>
          <p:cNvSpPr/>
          <p:nvPr/>
        </p:nvSpPr>
        <p:spPr>
          <a:xfrm>
            <a:off x="8382866" y="5834363"/>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2" name="Slide Number Placeholder 1"/>
          <p:cNvSpPr>
            <a:spLocks noGrp="1"/>
          </p:cNvSpPr>
          <p:nvPr>
            <p:ph type="sldNum" sz="quarter" idx="4"/>
          </p:nvPr>
        </p:nvSpPr>
        <p:spPr/>
        <p:txBody>
          <a:bodyPr/>
          <a:lstStyle/>
          <a:p>
            <a:fld id="{FF7F3899-B190-482E-AE55-E6984E7DA36B}" type="slidenum">
              <a:rPr lang="en-US" smtClean="0"/>
              <a:t>89</a:t>
            </a:fld>
            <a:endParaRPr lang="en-US" dirty="0"/>
          </a:p>
        </p:txBody>
      </p:sp>
      <p:sp>
        <p:nvSpPr>
          <p:cNvPr id="3" name="TextBox 2"/>
          <p:cNvSpPr txBox="1"/>
          <p:nvPr/>
        </p:nvSpPr>
        <p:spPr>
          <a:xfrm>
            <a:off x="2031507" y="6531253"/>
            <a:ext cx="5004785" cy="369332"/>
          </a:xfrm>
          <a:prstGeom prst="rect">
            <a:avLst/>
          </a:prstGeom>
          <a:noFill/>
        </p:spPr>
        <p:txBody>
          <a:bodyPr wrap="square" rtlCol="0">
            <a:spAutoFit/>
          </a:bodyPr>
          <a:lstStyle/>
          <a:p>
            <a:pPr algn="ctr"/>
            <a:r>
              <a:rPr lang="en-US" dirty="0" smtClean="0">
                <a:solidFill>
                  <a:schemeClr val="bg1"/>
                </a:solidFill>
              </a:rPr>
              <a:t>Summaries of scenarios provided upon completion</a:t>
            </a:r>
            <a:endParaRPr lang="en-US" dirty="0">
              <a:solidFill>
                <a:schemeClr val="bg1"/>
              </a:solidFill>
            </a:endParaRPr>
          </a:p>
        </p:txBody>
      </p:sp>
    </p:spTree>
    <p:extLst>
      <p:ext uri="{BB962C8B-B14F-4D97-AF65-F5344CB8AC3E}">
        <p14:creationId xmlns:p14="http://schemas.microsoft.com/office/powerpoint/2010/main" val="2462081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250"/>
                                        <p:tgtEl>
                                          <p:spTgt spid="1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8"/>
                                        </p:tgtEl>
                                        <p:attrNameLst>
                                          <p:attrName>style.visibility</p:attrName>
                                        </p:attrNameLst>
                                      </p:cBhvr>
                                      <p:to>
                                        <p:strVal val="visible"/>
                                      </p:to>
                                    </p:set>
                                    <p:animEffect transition="in" filter="fade">
                                      <p:cBhvr>
                                        <p:cTn id="12" dur="250"/>
                                        <p:tgtEl>
                                          <p:spTgt spid="16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9"/>
                                        </p:tgtEl>
                                        <p:attrNameLst>
                                          <p:attrName>style.visibility</p:attrName>
                                        </p:attrNameLst>
                                      </p:cBhvr>
                                      <p:to>
                                        <p:strVal val="visible"/>
                                      </p:to>
                                    </p:set>
                                    <p:animEffect transition="in" filter="fade">
                                      <p:cBhvr>
                                        <p:cTn id="15" dur="250"/>
                                        <p:tgtEl>
                                          <p:spTgt spid="1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0"/>
                                        </p:tgtEl>
                                        <p:attrNameLst>
                                          <p:attrName>style.visibility</p:attrName>
                                        </p:attrNameLst>
                                      </p:cBhvr>
                                      <p:to>
                                        <p:strVal val="visible"/>
                                      </p:to>
                                    </p:set>
                                    <p:animEffect transition="in" filter="fade">
                                      <p:cBhvr>
                                        <p:cTn id="20" dur="250"/>
                                        <p:tgtEl>
                                          <p:spTgt spid="170"/>
                                        </p:tgtEl>
                                      </p:cBhvr>
                                    </p:animEffect>
                                  </p:childTnLst>
                                </p:cTn>
                              </p:par>
                              <p:par>
                                <p:cTn id="21" presetID="30" presetClass="emph" presetSubtype="0" fill="hold" grpId="1" nodeType="withEffect">
                                  <p:stCondLst>
                                    <p:cond delay="0"/>
                                  </p:stCondLst>
                                  <p:childTnLst>
                                    <p:animClr clrSpc="hsl" dir="cw">
                                      <p:cBhvr override="childStyle">
                                        <p:cTn id="22" dur="500" fill="hold"/>
                                        <p:tgtEl>
                                          <p:spTgt spid="168"/>
                                        </p:tgtEl>
                                        <p:attrNameLst>
                                          <p:attrName>style.color</p:attrName>
                                        </p:attrNameLst>
                                      </p:cBhvr>
                                      <p:by>
                                        <p:hsl h="0" s="12549" l="25098"/>
                                      </p:by>
                                    </p:animClr>
                                    <p:animClr clrSpc="hsl" dir="cw">
                                      <p:cBhvr>
                                        <p:cTn id="23" dur="500" fill="hold"/>
                                        <p:tgtEl>
                                          <p:spTgt spid="168"/>
                                        </p:tgtEl>
                                        <p:attrNameLst>
                                          <p:attrName>fillcolor</p:attrName>
                                        </p:attrNameLst>
                                      </p:cBhvr>
                                      <p:by>
                                        <p:hsl h="0" s="12549" l="25098"/>
                                      </p:by>
                                    </p:animClr>
                                    <p:animClr clrSpc="hsl" dir="cw">
                                      <p:cBhvr>
                                        <p:cTn id="24" dur="500" fill="hold"/>
                                        <p:tgtEl>
                                          <p:spTgt spid="168"/>
                                        </p:tgtEl>
                                        <p:attrNameLst>
                                          <p:attrName>stroke.color</p:attrName>
                                        </p:attrNameLst>
                                      </p:cBhvr>
                                      <p:by>
                                        <p:hsl h="0" s="12549" l="25098"/>
                                      </p:by>
                                    </p:animClr>
                                    <p:set>
                                      <p:cBhvr>
                                        <p:cTn id="25" dur="500" fill="hold"/>
                                        <p:tgtEl>
                                          <p:spTgt spid="168"/>
                                        </p:tgtEl>
                                        <p:attrNameLst>
                                          <p:attrName>fill.type</p:attrName>
                                        </p:attrNameLst>
                                      </p:cBhvr>
                                      <p:to>
                                        <p:strVal val="solid"/>
                                      </p:to>
                                    </p:set>
                                  </p:childTnLst>
                                </p:cTn>
                              </p:par>
                              <p:par>
                                <p:cTn id="26" presetID="30" presetClass="emph" presetSubtype="0" fill="hold" grpId="1" nodeType="withEffect">
                                  <p:stCondLst>
                                    <p:cond delay="0"/>
                                  </p:stCondLst>
                                  <p:childTnLst>
                                    <p:animClr clrSpc="hsl" dir="cw">
                                      <p:cBhvr override="childStyle">
                                        <p:cTn id="27" dur="500" fill="hold"/>
                                        <p:tgtEl>
                                          <p:spTgt spid="169"/>
                                        </p:tgtEl>
                                        <p:attrNameLst>
                                          <p:attrName>style.color</p:attrName>
                                        </p:attrNameLst>
                                      </p:cBhvr>
                                      <p:by>
                                        <p:hsl h="0" s="12549" l="25098"/>
                                      </p:by>
                                    </p:animClr>
                                    <p:animClr clrSpc="hsl" dir="cw">
                                      <p:cBhvr>
                                        <p:cTn id="28" dur="500" fill="hold"/>
                                        <p:tgtEl>
                                          <p:spTgt spid="169"/>
                                        </p:tgtEl>
                                        <p:attrNameLst>
                                          <p:attrName>fillcolor</p:attrName>
                                        </p:attrNameLst>
                                      </p:cBhvr>
                                      <p:by>
                                        <p:hsl h="0" s="12549" l="25098"/>
                                      </p:by>
                                    </p:animClr>
                                    <p:animClr clrSpc="hsl" dir="cw">
                                      <p:cBhvr>
                                        <p:cTn id="29" dur="500" fill="hold"/>
                                        <p:tgtEl>
                                          <p:spTgt spid="169"/>
                                        </p:tgtEl>
                                        <p:attrNameLst>
                                          <p:attrName>stroke.color</p:attrName>
                                        </p:attrNameLst>
                                      </p:cBhvr>
                                      <p:by>
                                        <p:hsl h="0" s="12549" l="25098"/>
                                      </p:by>
                                    </p:animClr>
                                    <p:set>
                                      <p:cBhvr>
                                        <p:cTn id="30" dur="500" fill="hold"/>
                                        <p:tgtEl>
                                          <p:spTgt spid="169"/>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1"/>
                                        </p:tgtEl>
                                        <p:attrNameLst>
                                          <p:attrName>style.visibility</p:attrName>
                                        </p:attrNameLst>
                                      </p:cBhvr>
                                      <p:to>
                                        <p:strVal val="visible"/>
                                      </p:to>
                                    </p:set>
                                    <p:animEffect transition="in" filter="fade">
                                      <p:cBhvr>
                                        <p:cTn id="35" dur="250"/>
                                        <p:tgtEl>
                                          <p:spTgt spid="17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2"/>
                                        </p:tgtEl>
                                        <p:attrNameLst>
                                          <p:attrName>style.visibility</p:attrName>
                                        </p:attrNameLst>
                                      </p:cBhvr>
                                      <p:to>
                                        <p:strVal val="visible"/>
                                      </p:to>
                                    </p:set>
                                    <p:animEffect transition="in" filter="fade">
                                      <p:cBhvr>
                                        <p:cTn id="38" dur="250"/>
                                        <p:tgtEl>
                                          <p:spTgt spid="17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3"/>
                                        </p:tgtEl>
                                        <p:attrNameLst>
                                          <p:attrName>style.visibility</p:attrName>
                                        </p:attrNameLst>
                                      </p:cBhvr>
                                      <p:to>
                                        <p:strVal val="visible"/>
                                      </p:to>
                                    </p:set>
                                    <p:animEffect transition="in" filter="fade">
                                      <p:cBhvr>
                                        <p:cTn id="43" dur="250"/>
                                        <p:tgtEl>
                                          <p:spTgt spid="173"/>
                                        </p:tgtEl>
                                      </p:cBhvr>
                                    </p:animEffect>
                                  </p:childTnLst>
                                </p:cTn>
                              </p:par>
                              <p:par>
                                <p:cTn id="44" presetID="30" presetClass="emph" presetSubtype="0" fill="hold" grpId="1" nodeType="withEffect">
                                  <p:stCondLst>
                                    <p:cond delay="0"/>
                                  </p:stCondLst>
                                  <p:childTnLst>
                                    <p:animClr clrSpc="hsl" dir="cw">
                                      <p:cBhvr override="childStyle">
                                        <p:cTn id="45" dur="500" fill="hold"/>
                                        <p:tgtEl>
                                          <p:spTgt spid="171"/>
                                        </p:tgtEl>
                                        <p:attrNameLst>
                                          <p:attrName>style.color</p:attrName>
                                        </p:attrNameLst>
                                      </p:cBhvr>
                                      <p:by>
                                        <p:hsl h="0" s="12549" l="25098"/>
                                      </p:by>
                                    </p:animClr>
                                    <p:animClr clrSpc="hsl" dir="cw">
                                      <p:cBhvr>
                                        <p:cTn id="46" dur="500" fill="hold"/>
                                        <p:tgtEl>
                                          <p:spTgt spid="171"/>
                                        </p:tgtEl>
                                        <p:attrNameLst>
                                          <p:attrName>fillcolor</p:attrName>
                                        </p:attrNameLst>
                                      </p:cBhvr>
                                      <p:by>
                                        <p:hsl h="0" s="12549" l="25098"/>
                                      </p:by>
                                    </p:animClr>
                                    <p:animClr clrSpc="hsl" dir="cw">
                                      <p:cBhvr>
                                        <p:cTn id="47" dur="500" fill="hold"/>
                                        <p:tgtEl>
                                          <p:spTgt spid="171"/>
                                        </p:tgtEl>
                                        <p:attrNameLst>
                                          <p:attrName>stroke.color</p:attrName>
                                        </p:attrNameLst>
                                      </p:cBhvr>
                                      <p:by>
                                        <p:hsl h="0" s="12549" l="25098"/>
                                      </p:by>
                                    </p:animClr>
                                    <p:set>
                                      <p:cBhvr>
                                        <p:cTn id="48" dur="500" fill="hold"/>
                                        <p:tgtEl>
                                          <p:spTgt spid="171"/>
                                        </p:tgtEl>
                                        <p:attrNameLst>
                                          <p:attrName>fill.type</p:attrName>
                                        </p:attrNameLst>
                                      </p:cBhvr>
                                      <p:to>
                                        <p:strVal val="solid"/>
                                      </p:to>
                                    </p:set>
                                  </p:childTnLst>
                                </p:cTn>
                              </p:par>
                              <p:par>
                                <p:cTn id="49" presetID="30" presetClass="emph" presetSubtype="0" fill="hold" grpId="1" nodeType="withEffect">
                                  <p:stCondLst>
                                    <p:cond delay="0"/>
                                  </p:stCondLst>
                                  <p:childTnLst>
                                    <p:animClr clrSpc="hsl" dir="cw">
                                      <p:cBhvr override="childStyle">
                                        <p:cTn id="50" dur="500" fill="hold"/>
                                        <p:tgtEl>
                                          <p:spTgt spid="172"/>
                                        </p:tgtEl>
                                        <p:attrNameLst>
                                          <p:attrName>style.color</p:attrName>
                                        </p:attrNameLst>
                                      </p:cBhvr>
                                      <p:by>
                                        <p:hsl h="0" s="12549" l="25098"/>
                                      </p:by>
                                    </p:animClr>
                                    <p:animClr clrSpc="hsl" dir="cw">
                                      <p:cBhvr>
                                        <p:cTn id="51" dur="500" fill="hold"/>
                                        <p:tgtEl>
                                          <p:spTgt spid="172"/>
                                        </p:tgtEl>
                                        <p:attrNameLst>
                                          <p:attrName>fillcolor</p:attrName>
                                        </p:attrNameLst>
                                      </p:cBhvr>
                                      <p:by>
                                        <p:hsl h="0" s="12549" l="25098"/>
                                      </p:by>
                                    </p:animClr>
                                    <p:animClr clrSpc="hsl" dir="cw">
                                      <p:cBhvr>
                                        <p:cTn id="52" dur="500" fill="hold"/>
                                        <p:tgtEl>
                                          <p:spTgt spid="172"/>
                                        </p:tgtEl>
                                        <p:attrNameLst>
                                          <p:attrName>stroke.color</p:attrName>
                                        </p:attrNameLst>
                                      </p:cBhvr>
                                      <p:by>
                                        <p:hsl h="0" s="12549" l="25098"/>
                                      </p:by>
                                    </p:animClr>
                                    <p:set>
                                      <p:cBhvr>
                                        <p:cTn id="53" dur="500" fill="hold"/>
                                        <p:tgtEl>
                                          <p:spTgt spid="172"/>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4"/>
                                        </p:tgtEl>
                                        <p:attrNameLst>
                                          <p:attrName>style.visibility</p:attrName>
                                        </p:attrNameLst>
                                      </p:cBhvr>
                                      <p:to>
                                        <p:strVal val="visible"/>
                                      </p:to>
                                    </p:set>
                                    <p:animEffect transition="in" filter="fade">
                                      <p:cBhvr>
                                        <p:cTn id="58" dur="250"/>
                                        <p:tgtEl>
                                          <p:spTgt spid="17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75"/>
                                        </p:tgtEl>
                                        <p:attrNameLst>
                                          <p:attrName>style.visibility</p:attrName>
                                        </p:attrNameLst>
                                      </p:cBhvr>
                                      <p:to>
                                        <p:strVal val="visible"/>
                                      </p:to>
                                    </p:set>
                                    <p:animEffect transition="in" filter="fade">
                                      <p:cBhvr>
                                        <p:cTn id="61" dur="250"/>
                                        <p:tgtEl>
                                          <p:spTgt spid="17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6"/>
                                        </p:tgtEl>
                                        <p:attrNameLst>
                                          <p:attrName>style.visibility</p:attrName>
                                        </p:attrNameLst>
                                      </p:cBhvr>
                                      <p:to>
                                        <p:strVal val="visible"/>
                                      </p:to>
                                    </p:set>
                                    <p:animEffect transition="in" filter="fade">
                                      <p:cBhvr>
                                        <p:cTn id="66" dur="250"/>
                                        <p:tgtEl>
                                          <p:spTgt spid="176"/>
                                        </p:tgtEl>
                                      </p:cBhvr>
                                    </p:animEffect>
                                  </p:childTnLst>
                                </p:cTn>
                              </p:par>
                              <p:par>
                                <p:cTn id="67" presetID="30" presetClass="emph" presetSubtype="0" fill="hold" grpId="1" nodeType="withEffect">
                                  <p:stCondLst>
                                    <p:cond delay="0"/>
                                  </p:stCondLst>
                                  <p:childTnLst>
                                    <p:animClr clrSpc="hsl" dir="cw">
                                      <p:cBhvr override="childStyle">
                                        <p:cTn id="68" dur="500" fill="hold"/>
                                        <p:tgtEl>
                                          <p:spTgt spid="174"/>
                                        </p:tgtEl>
                                        <p:attrNameLst>
                                          <p:attrName>style.color</p:attrName>
                                        </p:attrNameLst>
                                      </p:cBhvr>
                                      <p:by>
                                        <p:hsl h="0" s="12549" l="25098"/>
                                      </p:by>
                                    </p:animClr>
                                    <p:animClr clrSpc="hsl" dir="cw">
                                      <p:cBhvr>
                                        <p:cTn id="69" dur="500" fill="hold"/>
                                        <p:tgtEl>
                                          <p:spTgt spid="174"/>
                                        </p:tgtEl>
                                        <p:attrNameLst>
                                          <p:attrName>fillcolor</p:attrName>
                                        </p:attrNameLst>
                                      </p:cBhvr>
                                      <p:by>
                                        <p:hsl h="0" s="12549" l="25098"/>
                                      </p:by>
                                    </p:animClr>
                                    <p:animClr clrSpc="hsl" dir="cw">
                                      <p:cBhvr>
                                        <p:cTn id="70" dur="500" fill="hold"/>
                                        <p:tgtEl>
                                          <p:spTgt spid="174"/>
                                        </p:tgtEl>
                                        <p:attrNameLst>
                                          <p:attrName>stroke.color</p:attrName>
                                        </p:attrNameLst>
                                      </p:cBhvr>
                                      <p:by>
                                        <p:hsl h="0" s="12549" l="25098"/>
                                      </p:by>
                                    </p:animClr>
                                    <p:set>
                                      <p:cBhvr>
                                        <p:cTn id="71" dur="500" fill="hold"/>
                                        <p:tgtEl>
                                          <p:spTgt spid="174"/>
                                        </p:tgtEl>
                                        <p:attrNameLst>
                                          <p:attrName>fill.type</p:attrName>
                                        </p:attrNameLst>
                                      </p:cBhvr>
                                      <p:to>
                                        <p:strVal val="solid"/>
                                      </p:to>
                                    </p:set>
                                  </p:childTnLst>
                                </p:cTn>
                              </p:par>
                              <p:par>
                                <p:cTn id="72" presetID="30" presetClass="emph" presetSubtype="0" fill="hold" grpId="1" nodeType="withEffect">
                                  <p:stCondLst>
                                    <p:cond delay="0"/>
                                  </p:stCondLst>
                                  <p:childTnLst>
                                    <p:animClr clrSpc="hsl" dir="cw">
                                      <p:cBhvr override="childStyle">
                                        <p:cTn id="73" dur="500" fill="hold"/>
                                        <p:tgtEl>
                                          <p:spTgt spid="175"/>
                                        </p:tgtEl>
                                        <p:attrNameLst>
                                          <p:attrName>style.color</p:attrName>
                                        </p:attrNameLst>
                                      </p:cBhvr>
                                      <p:by>
                                        <p:hsl h="0" s="12549" l="25098"/>
                                      </p:by>
                                    </p:animClr>
                                    <p:animClr clrSpc="hsl" dir="cw">
                                      <p:cBhvr>
                                        <p:cTn id="74" dur="500" fill="hold"/>
                                        <p:tgtEl>
                                          <p:spTgt spid="175"/>
                                        </p:tgtEl>
                                        <p:attrNameLst>
                                          <p:attrName>fillcolor</p:attrName>
                                        </p:attrNameLst>
                                      </p:cBhvr>
                                      <p:by>
                                        <p:hsl h="0" s="12549" l="25098"/>
                                      </p:by>
                                    </p:animClr>
                                    <p:animClr clrSpc="hsl" dir="cw">
                                      <p:cBhvr>
                                        <p:cTn id="75" dur="500" fill="hold"/>
                                        <p:tgtEl>
                                          <p:spTgt spid="175"/>
                                        </p:tgtEl>
                                        <p:attrNameLst>
                                          <p:attrName>stroke.color</p:attrName>
                                        </p:attrNameLst>
                                      </p:cBhvr>
                                      <p:by>
                                        <p:hsl h="0" s="12549" l="25098"/>
                                      </p:by>
                                    </p:animClr>
                                    <p:set>
                                      <p:cBhvr>
                                        <p:cTn id="76" dur="500" fill="hold"/>
                                        <p:tgtEl>
                                          <p:spTgt spid="175"/>
                                        </p:tgtEl>
                                        <p:attrNameLst>
                                          <p:attrName>fill.type</p:attrName>
                                        </p:attrNameLst>
                                      </p:cBhvr>
                                      <p:to>
                                        <p:strVal val="solid"/>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7"/>
                                        </p:tgtEl>
                                        <p:attrNameLst>
                                          <p:attrName>style.visibility</p:attrName>
                                        </p:attrNameLst>
                                      </p:cBhvr>
                                      <p:to>
                                        <p:strVal val="visible"/>
                                      </p:to>
                                    </p:set>
                                    <p:animEffect transition="in" filter="fade">
                                      <p:cBhvr>
                                        <p:cTn id="81" dur="250"/>
                                        <p:tgtEl>
                                          <p:spTgt spid="17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78"/>
                                        </p:tgtEl>
                                        <p:attrNameLst>
                                          <p:attrName>style.visibility</p:attrName>
                                        </p:attrNameLst>
                                      </p:cBhvr>
                                      <p:to>
                                        <p:strVal val="visible"/>
                                      </p:to>
                                    </p:set>
                                    <p:animEffect transition="in" filter="fade">
                                      <p:cBhvr>
                                        <p:cTn id="84" dur="250"/>
                                        <p:tgtEl>
                                          <p:spTgt spid="17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79"/>
                                        </p:tgtEl>
                                        <p:attrNameLst>
                                          <p:attrName>style.visibility</p:attrName>
                                        </p:attrNameLst>
                                      </p:cBhvr>
                                      <p:to>
                                        <p:strVal val="visible"/>
                                      </p:to>
                                    </p:set>
                                    <p:animEffect transition="in" filter="fade">
                                      <p:cBhvr>
                                        <p:cTn id="89" dur="250"/>
                                        <p:tgtEl>
                                          <p:spTgt spid="179"/>
                                        </p:tgtEl>
                                      </p:cBhvr>
                                    </p:animEffect>
                                  </p:childTnLst>
                                </p:cTn>
                              </p:par>
                              <p:par>
                                <p:cTn id="90" presetID="30" presetClass="emph" presetSubtype="0" fill="hold" grpId="1" nodeType="withEffect">
                                  <p:stCondLst>
                                    <p:cond delay="0"/>
                                  </p:stCondLst>
                                  <p:childTnLst>
                                    <p:animClr clrSpc="hsl" dir="cw">
                                      <p:cBhvr override="childStyle">
                                        <p:cTn id="91" dur="500" fill="hold"/>
                                        <p:tgtEl>
                                          <p:spTgt spid="177"/>
                                        </p:tgtEl>
                                        <p:attrNameLst>
                                          <p:attrName>style.color</p:attrName>
                                        </p:attrNameLst>
                                      </p:cBhvr>
                                      <p:by>
                                        <p:hsl h="0" s="12549" l="25098"/>
                                      </p:by>
                                    </p:animClr>
                                    <p:animClr clrSpc="hsl" dir="cw">
                                      <p:cBhvr>
                                        <p:cTn id="92" dur="500" fill="hold"/>
                                        <p:tgtEl>
                                          <p:spTgt spid="177"/>
                                        </p:tgtEl>
                                        <p:attrNameLst>
                                          <p:attrName>fillcolor</p:attrName>
                                        </p:attrNameLst>
                                      </p:cBhvr>
                                      <p:by>
                                        <p:hsl h="0" s="12549" l="25098"/>
                                      </p:by>
                                    </p:animClr>
                                    <p:animClr clrSpc="hsl" dir="cw">
                                      <p:cBhvr>
                                        <p:cTn id="93" dur="500" fill="hold"/>
                                        <p:tgtEl>
                                          <p:spTgt spid="177"/>
                                        </p:tgtEl>
                                        <p:attrNameLst>
                                          <p:attrName>stroke.color</p:attrName>
                                        </p:attrNameLst>
                                      </p:cBhvr>
                                      <p:by>
                                        <p:hsl h="0" s="12549" l="25098"/>
                                      </p:by>
                                    </p:animClr>
                                    <p:set>
                                      <p:cBhvr>
                                        <p:cTn id="94" dur="500" fill="hold"/>
                                        <p:tgtEl>
                                          <p:spTgt spid="177"/>
                                        </p:tgtEl>
                                        <p:attrNameLst>
                                          <p:attrName>fill.type</p:attrName>
                                        </p:attrNameLst>
                                      </p:cBhvr>
                                      <p:to>
                                        <p:strVal val="solid"/>
                                      </p:to>
                                    </p:set>
                                  </p:childTnLst>
                                </p:cTn>
                              </p:par>
                              <p:par>
                                <p:cTn id="95" presetID="30" presetClass="emph" presetSubtype="0" fill="hold" grpId="1" nodeType="withEffect">
                                  <p:stCondLst>
                                    <p:cond delay="0"/>
                                  </p:stCondLst>
                                  <p:childTnLst>
                                    <p:animClr clrSpc="hsl" dir="cw">
                                      <p:cBhvr override="childStyle">
                                        <p:cTn id="96" dur="500" fill="hold"/>
                                        <p:tgtEl>
                                          <p:spTgt spid="178"/>
                                        </p:tgtEl>
                                        <p:attrNameLst>
                                          <p:attrName>style.color</p:attrName>
                                        </p:attrNameLst>
                                      </p:cBhvr>
                                      <p:by>
                                        <p:hsl h="0" s="12549" l="25098"/>
                                      </p:by>
                                    </p:animClr>
                                    <p:animClr clrSpc="hsl" dir="cw">
                                      <p:cBhvr>
                                        <p:cTn id="97" dur="500" fill="hold"/>
                                        <p:tgtEl>
                                          <p:spTgt spid="178"/>
                                        </p:tgtEl>
                                        <p:attrNameLst>
                                          <p:attrName>fillcolor</p:attrName>
                                        </p:attrNameLst>
                                      </p:cBhvr>
                                      <p:by>
                                        <p:hsl h="0" s="12549" l="25098"/>
                                      </p:by>
                                    </p:animClr>
                                    <p:animClr clrSpc="hsl" dir="cw">
                                      <p:cBhvr>
                                        <p:cTn id="98" dur="500" fill="hold"/>
                                        <p:tgtEl>
                                          <p:spTgt spid="178"/>
                                        </p:tgtEl>
                                        <p:attrNameLst>
                                          <p:attrName>stroke.color</p:attrName>
                                        </p:attrNameLst>
                                      </p:cBhvr>
                                      <p:by>
                                        <p:hsl h="0" s="12549" l="25098"/>
                                      </p:by>
                                    </p:animClr>
                                    <p:set>
                                      <p:cBhvr>
                                        <p:cTn id="99" dur="500" fill="hold"/>
                                        <p:tgtEl>
                                          <p:spTgt spid="178"/>
                                        </p:tgtEl>
                                        <p:attrNameLst>
                                          <p:attrName>fill.type</p:attrName>
                                        </p:attrNameLst>
                                      </p:cBhvr>
                                      <p:to>
                                        <p:strVal val="solid"/>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80"/>
                                        </p:tgtEl>
                                        <p:attrNameLst>
                                          <p:attrName>style.visibility</p:attrName>
                                        </p:attrNameLst>
                                      </p:cBhvr>
                                      <p:to>
                                        <p:strVal val="visible"/>
                                      </p:to>
                                    </p:set>
                                    <p:animEffect transition="in" filter="fade">
                                      <p:cBhvr>
                                        <p:cTn id="104" dur="250"/>
                                        <p:tgtEl>
                                          <p:spTgt spid="18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81"/>
                                        </p:tgtEl>
                                        <p:attrNameLst>
                                          <p:attrName>style.visibility</p:attrName>
                                        </p:attrNameLst>
                                      </p:cBhvr>
                                      <p:to>
                                        <p:strVal val="visible"/>
                                      </p:to>
                                    </p:set>
                                    <p:animEffect transition="in" filter="fade">
                                      <p:cBhvr>
                                        <p:cTn id="107" dur="250"/>
                                        <p:tgtEl>
                                          <p:spTgt spid="181"/>
                                        </p:tgtEl>
                                      </p:cBhvr>
                                    </p:animEffect>
                                  </p:childTnLst>
                                </p:cTn>
                              </p:par>
                            </p:childTnLst>
                          </p:cTn>
                        </p:par>
                      </p:childTnLst>
                    </p:cTn>
                  </p:par>
                  <p:par>
                    <p:cTn id="108" fill="hold">
                      <p:stCondLst>
                        <p:cond delay="indefinite"/>
                      </p:stCondLst>
                      <p:childTnLst>
                        <p:par>
                          <p:cTn id="109" fill="hold">
                            <p:stCondLst>
                              <p:cond delay="0"/>
                            </p:stCondLst>
                            <p:childTnLst>
                              <p:par>
                                <p:cTn id="110" presetID="30" presetClass="emph" presetSubtype="0" fill="hold" grpId="1" nodeType="clickEffect">
                                  <p:stCondLst>
                                    <p:cond delay="0"/>
                                  </p:stCondLst>
                                  <p:childTnLst>
                                    <p:animClr clrSpc="hsl" dir="cw">
                                      <p:cBhvr override="childStyle">
                                        <p:cTn id="111" dur="500" fill="hold"/>
                                        <p:tgtEl>
                                          <p:spTgt spid="180"/>
                                        </p:tgtEl>
                                        <p:attrNameLst>
                                          <p:attrName>style.color</p:attrName>
                                        </p:attrNameLst>
                                      </p:cBhvr>
                                      <p:by>
                                        <p:hsl h="0" s="12549" l="25098"/>
                                      </p:by>
                                    </p:animClr>
                                    <p:animClr clrSpc="hsl" dir="cw">
                                      <p:cBhvr>
                                        <p:cTn id="112" dur="500" fill="hold"/>
                                        <p:tgtEl>
                                          <p:spTgt spid="180"/>
                                        </p:tgtEl>
                                        <p:attrNameLst>
                                          <p:attrName>fillcolor</p:attrName>
                                        </p:attrNameLst>
                                      </p:cBhvr>
                                      <p:by>
                                        <p:hsl h="0" s="12549" l="25098"/>
                                      </p:by>
                                    </p:animClr>
                                    <p:animClr clrSpc="hsl" dir="cw">
                                      <p:cBhvr>
                                        <p:cTn id="113" dur="500" fill="hold"/>
                                        <p:tgtEl>
                                          <p:spTgt spid="180"/>
                                        </p:tgtEl>
                                        <p:attrNameLst>
                                          <p:attrName>stroke.color</p:attrName>
                                        </p:attrNameLst>
                                      </p:cBhvr>
                                      <p:by>
                                        <p:hsl h="0" s="12549" l="25098"/>
                                      </p:by>
                                    </p:animClr>
                                    <p:set>
                                      <p:cBhvr>
                                        <p:cTn id="114" dur="500" fill="hold"/>
                                        <p:tgtEl>
                                          <p:spTgt spid="180"/>
                                        </p:tgtEl>
                                        <p:attrNameLst>
                                          <p:attrName>fill.type</p:attrName>
                                        </p:attrNameLst>
                                      </p:cBhvr>
                                      <p:to>
                                        <p:strVal val="solid"/>
                                      </p:to>
                                    </p:set>
                                  </p:childTnLst>
                                </p:cTn>
                              </p:par>
                              <p:par>
                                <p:cTn id="115" presetID="30" presetClass="emph" presetSubtype="0" fill="hold" grpId="1" nodeType="withEffect">
                                  <p:stCondLst>
                                    <p:cond delay="0"/>
                                  </p:stCondLst>
                                  <p:childTnLst>
                                    <p:animClr clrSpc="hsl" dir="cw">
                                      <p:cBhvr override="childStyle">
                                        <p:cTn id="116" dur="500" fill="hold"/>
                                        <p:tgtEl>
                                          <p:spTgt spid="181"/>
                                        </p:tgtEl>
                                        <p:attrNameLst>
                                          <p:attrName>style.color</p:attrName>
                                        </p:attrNameLst>
                                      </p:cBhvr>
                                      <p:by>
                                        <p:hsl h="0" s="12549" l="25098"/>
                                      </p:by>
                                    </p:animClr>
                                    <p:animClr clrSpc="hsl" dir="cw">
                                      <p:cBhvr>
                                        <p:cTn id="117" dur="500" fill="hold"/>
                                        <p:tgtEl>
                                          <p:spTgt spid="181"/>
                                        </p:tgtEl>
                                        <p:attrNameLst>
                                          <p:attrName>fillcolor</p:attrName>
                                        </p:attrNameLst>
                                      </p:cBhvr>
                                      <p:by>
                                        <p:hsl h="0" s="12549" l="25098"/>
                                      </p:by>
                                    </p:animClr>
                                    <p:animClr clrSpc="hsl" dir="cw">
                                      <p:cBhvr>
                                        <p:cTn id="118" dur="500" fill="hold"/>
                                        <p:tgtEl>
                                          <p:spTgt spid="181"/>
                                        </p:tgtEl>
                                        <p:attrNameLst>
                                          <p:attrName>stroke.color</p:attrName>
                                        </p:attrNameLst>
                                      </p:cBhvr>
                                      <p:by>
                                        <p:hsl h="0" s="12549" l="25098"/>
                                      </p:by>
                                    </p:animClr>
                                    <p:set>
                                      <p:cBhvr>
                                        <p:cTn id="119" dur="500" fill="hold"/>
                                        <p:tgtEl>
                                          <p:spTgt spid="181"/>
                                        </p:tgtEl>
                                        <p:attrNameLst>
                                          <p:attrName>fill.type</p:attrName>
                                        </p:attrNameLst>
                                      </p:cBhvr>
                                      <p:to>
                                        <p:strVal val="solid"/>
                                      </p:to>
                                    </p:set>
                                  </p:childTnLst>
                                </p:cTn>
                              </p:par>
                              <p:par>
                                <p:cTn id="120" presetID="10" presetClass="entr" presetSubtype="0" fill="hold" grpId="0" nodeType="withEffect">
                                  <p:stCondLst>
                                    <p:cond delay="0"/>
                                  </p:stCondLst>
                                  <p:childTnLst>
                                    <p:set>
                                      <p:cBhvr>
                                        <p:cTn id="121" dur="1" fill="hold">
                                          <p:stCondLst>
                                            <p:cond delay="0"/>
                                          </p:stCondLst>
                                        </p:cTn>
                                        <p:tgtEl>
                                          <p:spTgt spid="182"/>
                                        </p:tgtEl>
                                        <p:attrNameLst>
                                          <p:attrName>style.visibility</p:attrName>
                                        </p:attrNameLst>
                                      </p:cBhvr>
                                      <p:to>
                                        <p:strVal val="visible"/>
                                      </p:to>
                                    </p:set>
                                    <p:animEffect transition="in" filter="fade">
                                      <p:cBhvr>
                                        <p:cTn id="122" dur="250"/>
                                        <p:tgtEl>
                                          <p:spTgt spid="182"/>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83"/>
                                        </p:tgtEl>
                                        <p:attrNameLst>
                                          <p:attrName>style.visibility</p:attrName>
                                        </p:attrNameLst>
                                      </p:cBhvr>
                                      <p:to>
                                        <p:strVal val="visible"/>
                                      </p:to>
                                    </p:set>
                                    <p:animEffect transition="in" filter="fade">
                                      <p:cBhvr>
                                        <p:cTn id="125" dur="250"/>
                                        <p:tgtEl>
                                          <p:spTgt spid="183"/>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184"/>
                                        </p:tgtEl>
                                        <p:attrNameLst>
                                          <p:attrName>style.visibility</p:attrName>
                                        </p:attrNameLst>
                                      </p:cBhvr>
                                      <p:to>
                                        <p:strVal val="visible"/>
                                      </p:to>
                                    </p:set>
                                    <p:animEffect transition="in" filter="fade">
                                      <p:cBhvr>
                                        <p:cTn id="130" dur="250"/>
                                        <p:tgtEl>
                                          <p:spTgt spid="184"/>
                                        </p:tgtEl>
                                      </p:cBhvr>
                                    </p:animEffect>
                                  </p:childTnLst>
                                </p:cTn>
                              </p:par>
                              <p:par>
                                <p:cTn id="131" presetID="30" presetClass="emph" presetSubtype="0" fill="hold" grpId="1" nodeType="withEffect">
                                  <p:stCondLst>
                                    <p:cond delay="0"/>
                                  </p:stCondLst>
                                  <p:childTnLst>
                                    <p:animClr clrSpc="hsl" dir="cw">
                                      <p:cBhvr override="childStyle">
                                        <p:cTn id="132" dur="500" fill="hold"/>
                                        <p:tgtEl>
                                          <p:spTgt spid="182"/>
                                        </p:tgtEl>
                                        <p:attrNameLst>
                                          <p:attrName>style.color</p:attrName>
                                        </p:attrNameLst>
                                      </p:cBhvr>
                                      <p:by>
                                        <p:hsl h="0" s="12549" l="25098"/>
                                      </p:by>
                                    </p:animClr>
                                    <p:animClr clrSpc="hsl" dir="cw">
                                      <p:cBhvr>
                                        <p:cTn id="133" dur="500" fill="hold"/>
                                        <p:tgtEl>
                                          <p:spTgt spid="182"/>
                                        </p:tgtEl>
                                        <p:attrNameLst>
                                          <p:attrName>fillcolor</p:attrName>
                                        </p:attrNameLst>
                                      </p:cBhvr>
                                      <p:by>
                                        <p:hsl h="0" s="12549" l="25098"/>
                                      </p:by>
                                    </p:animClr>
                                    <p:animClr clrSpc="hsl" dir="cw">
                                      <p:cBhvr>
                                        <p:cTn id="134" dur="500" fill="hold"/>
                                        <p:tgtEl>
                                          <p:spTgt spid="182"/>
                                        </p:tgtEl>
                                        <p:attrNameLst>
                                          <p:attrName>stroke.color</p:attrName>
                                        </p:attrNameLst>
                                      </p:cBhvr>
                                      <p:by>
                                        <p:hsl h="0" s="12549" l="25098"/>
                                      </p:by>
                                    </p:animClr>
                                    <p:set>
                                      <p:cBhvr>
                                        <p:cTn id="135" dur="500" fill="hold"/>
                                        <p:tgtEl>
                                          <p:spTgt spid="182"/>
                                        </p:tgtEl>
                                        <p:attrNameLst>
                                          <p:attrName>fill.type</p:attrName>
                                        </p:attrNameLst>
                                      </p:cBhvr>
                                      <p:to>
                                        <p:strVal val="solid"/>
                                      </p:to>
                                    </p:set>
                                  </p:childTnLst>
                                </p:cTn>
                              </p:par>
                              <p:par>
                                <p:cTn id="136" presetID="30" presetClass="emph" presetSubtype="0" fill="hold" grpId="1" nodeType="withEffect">
                                  <p:stCondLst>
                                    <p:cond delay="0"/>
                                  </p:stCondLst>
                                  <p:childTnLst>
                                    <p:animClr clrSpc="hsl" dir="cw">
                                      <p:cBhvr override="childStyle">
                                        <p:cTn id="137" dur="500" fill="hold"/>
                                        <p:tgtEl>
                                          <p:spTgt spid="183"/>
                                        </p:tgtEl>
                                        <p:attrNameLst>
                                          <p:attrName>style.color</p:attrName>
                                        </p:attrNameLst>
                                      </p:cBhvr>
                                      <p:by>
                                        <p:hsl h="0" s="12549" l="25098"/>
                                      </p:by>
                                    </p:animClr>
                                    <p:animClr clrSpc="hsl" dir="cw">
                                      <p:cBhvr>
                                        <p:cTn id="138" dur="500" fill="hold"/>
                                        <p:tgtEl>
                                          <p:spTgt spid="183"/>
                                        </p:tgtEl>
                                        <p:attrNameLst>
                                          <p:attrName>fillcolor</p:attrName>
                                        </p:attrNameLst>
                                      </p:cBhvr>
                                      <p:by>
                                        <p:hsl h="0" s="12549" l="25098"/>
                                      </p:by>
                                    </p:animClr>
                                    <p:animClr clrSpc="hsl" dir="cw">
                                      <p:cBhvr>
                                        <p:cTn id="139" dur="500" fill="hold"/>
                                        <p:tgtEl>
                                          <p:spTgt spid="183"/>
                                        </p:tgtEl>
                                        <p:attrNameLst>
                                          <p:attrName>stroke.color</p:attrName>
                                        </p:attrNameLst>
                                      </p:cBhvr>
                                      <p:by>
                                        <p:hsl h="0" s="12549" l="25098"/>
                                      </p:by>
                                    </p:animClr>
                                    <p:set>
                                      <p:cBhvr>
                                        <p:cTn id="140" dur="500" fill="hold"/>
                                        <p:tgtEl>
                                          <p:spTgt spid="183"/>
                                        </p:tgtEl>
                                        <p:attrNameLst>
                                          <p:attrName>fill.type</p:attrName>
                                        </p:attrNameLst>
                                      </p:cBhvr>
                                      <p:to>
                                        <p:strVal val="solid"/>
                                      </p:to>
                                    </p:se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185"/>
                                        </p:tgtEl>
                                        <p:attrNameLst>
                                          <p:attrName>style.visibility</p:attrName>
                                        </p:attrNameLst>
                                      </p:cBhvr>
                                      <p:to>
                                        <p:strVal val="visible"/>
                                      </p:to>
                                    </p:set>
                                    <p:animEffect transition="in" filter="fade">
                                      <p:cBhvr>
                                        <p:cTn id="145" dur="250"/>
                                        <p:tgtEl>
                                          <p:spTgt spid="185"/>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86"/>
                                        </p:tgtEl>
                                        <p:attrNameLst>
                                          <p:attrName>style.visibility</p:attrName>
                                        </p:attrNameLst>
                                      </p:cBhvr>
                                      <p:to>
                                        <p:strVal val="visible"/>
                                      </p:to>
                                    </p:set>
                                    <p:animEffect transition="in" filter="fade">
                                      <p:cBhvr>
                                        <p:cTn id="148" dur="250"/>
                                        <p:tgtEl>
                                          <p:spTgt spid="186"/>
                                        </p:tgtEl>
                                      </p:cBhvr>
                                    </p:animEffect>
                                  </p:childTnLst>
                                </p:cTn>
                              </p:par>
                            </p:childTnLst>
                          </p:cTn>
                        </p:par>
                      </p:childTnLst>
                    </p:cTn>
                  </p:par>
                  <p:par>
                    <p:cTn id="149" fill="hold">
                      <p:stCondLst>
                        <p:cond delay="indefinite"/>
                      </p:stCondLst>
                      <p:childTnLst>
                        <p:par>
                          <p:cTn id="150" fill="hold">
                            <p:stCondLst>
                              <p:cond delay="0"/>
                            </p:stCondLst>
                            <p:childTnLst>
                              <p:par>
                                <p:cTn id="151" presetID="30" presetClass="emph" presetSubtype="0" fill="hold" grpId="1" nodeType="clickEffect">
                                  <p:stCondLst>
                                    <p:cond delay="0"/>
                                  </p:stCondLst>
                                  <p:childTnLst>
                                    <p:animClr clrSpc="hsl" dir="cw">
                                      <p:cBhvr override="childStyle">
                                        <p:cTn id="152" dur="500" fill="hold"/>
                                        <p:tgtEl>
                                          <p:spTgt spid="185"/>
                                        </p:tgtEl>
                                        <p:attrNameLst>
                                          <p:attrName>style.color</p:attrName>
                                        </p:attrNameLst>
                                      </p:cBhvr>
                                      <p:by>
                                        <p:hsl h="0" s="12549" l="25098"/>
                                      </p:by>
                                    </p:animClr>
                                    <p:animClr clrSpc="hsl" dir="cw">
                                      <p:cBhvr>
                                        <p:cTn id="153" dur="500" fill="hold"/>
                                        <p:tgtEl>
                                          <p:spTgt spid="185"/>
                                        </p:tgtEl>
                                        <p:attrNameLst>
                                          <p:attrName>fillcolor</p:attrName>
                                        </p:attrNameLst>
                                      </p:cBhvr>
                                      <p:by>
                                        <p:hsl h="0" s="12549" l="25098"/>
                                      </p:by>
                                    </p:animClr>
                                    <p:animClr clrSpc="hsl" dir="cw">
                                      <p:cBhvr>
                                        <p:cTn id="154" dur="500" fill="hold"/>
                                        <p:tgtEl>
                                          <p:spTgt spid="185"/>
                                        </p:tgtEl>
                                        <p:attrNameLst>
                                          <p:attrName>stroke.color</p:attrName>
                                        </p:attrNameLst>
                                      </p:cBhvr>
                                      <p:by>
                                        <p:hsl h="0" s="12549" l="25098"/>
                                      </p:by>
                                    </p:animClr>
                                    <p:set>
                                      <p:cBhvr>
                                        <p:cTn id="155" dur="500" fill="hold"/>
                                        <p:tgtEl>
                                          <p:spTgt spid="185"/>
                                        </p:tgtEl>
                                        <p:attrNameLst>
                                          <p:attrName>fill.type</p:attrName>
                                        </p:attrNameLst>
                                      </p:cBhvr>
                                      <p:to>
                                        <p:strVal val="solid"/>
                                      </p:to>
                                    </p:set>
                                  </p:childTnLst>
                                </p:cTn>
                              </p:par>
                              <p:par>
                                <p:cTn id="156" presetID="30" presetClass="emph" presetSubtype="0" fill="hold" grpId="1" nodeType="withEffect">
                                  <p:stCondLst>
                                    <p:cond delay="0"/>
                                  </p:stCondLst>
                                  <p:childTnLst>
                                    <p:animClr clrSpc="hsl" dir="cw">
                                      <p:cBhvr override="childStyle">
                                        <p:cTn id="157" dur="500" fill="hold"/>
                                        <p:tgtEl>
                                          <p:spTgt spid="186"/>
                                        </p:tgtEl>
                                        <p:attrNameLst>
                                          <p:attrName>style.color</p:attrName>
                                        </p:attrNameLst>
                                      </p:cBhvr>
                                      <p:by>
                                        <p:hsl h="0" s="12549" l="25098"/>
                                      </p:by>
                                    </p:animClr>
                                    <p:animClr clrSpc="hsl" dir="cw">
                                      <p:cBhvr>
                                        <p:cTn id="158" dur="500" fill="hold"/>
                                        <p:tgtEl>
                                          <p:spTgt spid="186"/>
                                        </p:tgtEl>
                                        <p:attrNameLst>
                                          <p:attrName>fillcolor</p:attrName>
                                        </p:attrNameLst>
                                      </p:cBhvr>
                                      <p:by>
                                        <p:hsl h="0" s="12549" l="25098"/>
                                      </p:by>
                                    </p:animClr>
                                    <p:animClr clrSpc="hsl" dir="cw">
                                      <p:cBhvr>
                                        <p:cTn id="159" dur="500" fill="hold"/>
                                        <p:tgtEl>
                                          <p:spTgt spid="186"/>
                                        </p:tgtEl>
                                        <p:attrNameLst>
                                          <p:attrName>stroke.color</p:attrName>
                                        </p:attrNameLst>
                                      </p:cBhvr>
                                      <p:by>
                                        <p:hsl h="0" s="12549" l="25098"/>
                                      </p:by>
                                    </p:animClr>
                                    <p:set>
                                      <p:cBhvr>
                                        <p:cTn id="160" dur="500" fill="hold"/>
                                        <p:tgtEl>
                                          <p:spTgt spid="186"/>
                                        </p:tgtEl>
                                        <p:attrNameLst>
                                          <p:attrName>fill.type</p:attrName>
                                        </p:attrNameLst>
                                      </p:cBhvr>
                                      <p:to>
                                        <p:strVal val="solid"/>
                                      </p:to>
                                    </p:set>
                                  </p:childTnLst>
                                </p:cTn>
                              </p:par>
                              <p:par>
                                <p:cTn id="161" presetID="10" presetClass="entr" presetSubtype="0" fill="hold" grpId="0" nodeType="withEffect">
                                  <p:stCondLst>
                                    <p:cond delay="0"/>
                                  </p:stCondLst>
                                  <p:childTnLst>
                                    <p:set>
                                      <p:cBhvr>
                                        <p:cTn id="162" dur="1" fill="hold">
                                          <p:stCondLst>
                                            <p:cond delay="0"/>
                                          </p:stCondLst>
                                        </p:cTn>
                                        <p:tgtEl>
                                          <p:spTgt spid="187"/>
                                        </p:tgtEl>
                                        <p:attrNameLst>
                                          <p:attrName>style.visibility</p:attrName>
                                        </p:attrNameLst>
                                      </p:cBhvr>
                                      <p:to>
                                        <p:strVal val="visible"/>
                                      </p:to>
                                    </p:set>
                                    <p:animEffect transition="in" filter="fade">
                                      <p:cBhvr>
                                        <p:cTn id="163" dur="250"/>
                                        <p:tgtEl>
                                          <p:spTgt spid="187"/>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88"/>
                                        </p:tgtEl>
                                        <p:attrNameLst>
                                          <p:attrName>style.visibility</p:attrName>
                                        </p:attrNameLst>
                                      </p:cBhvr>
                                      <p:to>
                                        <p:strVal val="visible"/>
                                      </p:to>
                                    </p:set>
                                    <p:animEffect transition="in" filter="fade">
                                      <p:cBhvr>
                                        <p:cTn id="166" dur="25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68" grpId="0" animBg="1"/>
      <p:bldP spid="168" grpId="1" animBg="1"/>
      <p:bldP spid="169" grpId="0" animBg="1"/>
      <p:bldP spid="169" grpId="1" animBg="1"/>
      <p:bldP spid="170" grpId="0"/>
      <p:bldP spid="171" grpId="0" animBg="1"/>
      <p:bldP spid="171" grpId="1" animBg="1"/>
      <p:bldP spid="172" grpId="0" animBg="1"/>
      <p:bldP spid="172" grpId="1" animBg="1"/>
      <p:bldP spid="173" grpId="0"/>
      <p:bldP spid="174" grpId="0" animBg="1"/>
      <p:bldP spid="174" grpId="1" animBg="1"/>
      <p:bldP spid="175" grpId="0" animBg="1"/>
      <p:bldP spid="175" grpId="1" animBg="1"/>
      <p:bldP spid="176" grpId="0"/>
      <p:bldP spid="177" grpId="0" animBg="1"/>
      <p:bldP spid="177" grpId="1" animBg="1"/>
      <p:bldP spid="178" grpId="0" animBg="1"/>
      <p:bldP spid="178" grpId="1" animBg="1"/>
      <p:bldP spid="179" grpId="0"/>
      <p:bldP spid="180" grpId="0" animBg="1"/>
      <p:bldP spid="180" grpId="1" animBg="1"/>
      <p:bldP spid="181" grpId="0" animBg="1"/>
      <p:bldP spid="181" grpId="1" animBg="1"/>
      <p:bldP spid="182" grpId="0" animBg="1"/>
      <p:bldP spid="182" grpId="1" animBg="1"/>
      <p:bldP spid="183" grpId="0" animBg="1"/>
      <p:bldP spid="183" grpId="1" animBg="1"/>
      <p:bldP spid="184" grpId="0"/>
      <p:bldP spid="185" grpId="0" animBg="1"/>
      <p:bldP spid="185" grpId="1" animBg="1"/>
      <p:bldP spid="186" grpId="0" animBg="1"/>
      <p:bldP spid="186" grpId="1" animBg="1"/>
      <p:bldP spid="187" grpId="0" animBg="1"/>
      <p:bldP spid="1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Module 1</a:t>
            </a:r>
            <a:endParaRPr lang="en-US" dirty="0"/>
          </a:p>
        </p:txBody>
      </p:sp>
      <p:sp>
        <p:nvSpPr>
          <p:cNvPr id="3" name="Subtitle 2"/>
          <p:cNvSpPr>
            <a:spLocks noGrp="1"/>
          </p:cNvSpPr>
          <p:nvPr>
            <p:ph type="subTitle" idx="1"/>
          </p:nvPr>
        </p:nvSpPr>
        <p:spPr/>
        <p:txBody>
          <a:bodyPr/>
          <a:lstStyle/>
          <a:p>
            <a:r>
              <a:rPr lang="en-US" dirty="0"/>
              <a:t>From Bundled Utilities to Current Market Design</a:t>
            </a:r>
          </a:p>
        </p:txBody>
      </p:sp>
    </p:spTree>
    <p:extLst>
      <p:ext uri="{BB962C8B-B14F-4D97-AF65-F5344CB8AC3E}">
        <p14:creationId xmlns:p14="http://schemas.microsoft.com/office/powerpoint/2010/main" val="1936992656"/>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Switch Request</a:t>
            </a:r>
            <a:endParaRPr lang="en-US" dirty="0"/>
          </a:p>
        </p:txBody>
      </p:sp>
      <p:sp>
        <p:nvSpPr>
          <p:cNvPr id="2" name="Slide Number Placeholder 1"/>
          <p:cNvSpPr>
            <a:spLocks noGrp="1"/>
          </p:cNvSpPr>
          <p:nvPr>
            <p:ph type="sldNum" sz="quarter" idx="4"/>
          </p:nvPr>
        </p:nvSpPr>
        <p:spPr/>
        <p:txBody>
          <a:bodyPr/>
          <a:lstStyle/>
          <a:p>
            <a:fld id="{FF7F3899-B190-482E-AE55-E6984E7DA36B}" type="slidenum">
              <a:rPr lang="en-US" smtClean="0"/>
              <a:t>90</a:t>
            </a:fld>
            <a:endParaRPr lang="en-US" dirty="0"/>
          </a:p>
        </p:txBody>
      </p:sp>
      <p:sp>
        <p:nvSpPr>
          <p:cNvPr id="5" name="Rectangle 4"/>
          <p:cNvSpPr/>
          <p:nvPr/>
        </p:nvSpPr>
        <p:spPr>
          <a:xfrm>
            <a:off x="6431280" y="1520439"/>
            <a:ext cx="2560320"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6" name="Rectangle 5"/>
          <p:cNvSpPr/>
          <p:nvPr/>
        </p:nvSpPr>
        <p:spPr>
          <a:xfrm>
            <a:off x="3733800" y="1520439"/>
            <a:ext cx="2595067"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lumMod val="50000"/>
                </a:schemeClr>
              </a:solidFill>
              <a:latin typeface="Arial" panose="020B0604020202020204" pitchFamily="34" charset="0"/>
              <a:cs typeface="Arial" panose="020B0604020202020204" pitchFamily="34" charset="0"/>
            </a:endParaRPr>
          </a:p>
        </p:txBody>
      </p:sp>
      <p:cxnSp>
        <p:nvCxnSpPr>
          <p:cNvPr id="9" name="Straight Connector 8"/>
          <p:cNvCxnSpPr/>
          <p:nvPr/>
        </p:nvCxnSpPr>
        <p:spPr>
          <a:xfrm>
            <a:off x="6383708" y="1520439"/>
            <a:ext cx="0" cy="487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57600" y="1520439"/>
            <a:ext cx="0" cy="487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 y="1832360"/>
            <a:ext cx="8839200" cy="3048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2514600" y="2130039"/>
            <a:ext cx="0" cy="4270761"/>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343400" y="1828799"/>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648739"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7086600"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8382000"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152400" y="26634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152400" y="33492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152400" y="40350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152400" y="47208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152400" y="5254239"/>
            <a:ext cx="8763000" cy="0"/>
          </a:xfrm>
          <a:prstGeom prst="line">
            <a:avLst/>
          </a:prstGeom>
          <a:ln w="12700"/>
        </p:spPr>
        <p:style>
          <a:lnRef idx="1">
            <a:schemeClr val="dk1"/>
          </a:lnRef>
          <a:fillRef idx="0">
            <a:schemeClr val="dk1"/>
          </a:fillRef>
          <a:effectRef idx="0">
            <a:schemeClr val="dk1"/>
          </a:effectRef>
          <a:fontRef idx="minor">
            <a:schemeClr val="tx1"/>
          </a:fontRef>
        </p:style>
      </p:cxnSp>
      <p:sp>
        <p:nvSpPr>
          <p:cNvPr id="22" name="Rectangle 21"/>
          <p:cNvSpPr/>
          <p:nvPr/>
        </p:nvSpPr>
        <p:spPr>
          <a:xfrm>
            <a:off x="4648200" y="1486685"/>
            <a:ext cx="697627"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From</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23" name="Rectangle 22"/>
          <p:cNvSpPr/>
          <p:nvPr/>
        </p:nvSpPr>
        <p:spPr>
          <a:xfrm>
            <a:off x="7467600" y="1486685"/>
            <a:ext cx="419475"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To</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24" name="Rectangle 23"/>
          <p:cNvSpPr/>
          <p:nvPr/>
        </p:nvSpPr>
        <p:spPr>
          <a:xfrm>
            <a:off x="152400" y="2279462"/>
            <a:ext cx="1650762"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Switch Request</a:t>
            </a:r>
            <a:endParaRPr lang="en-US" sz="1600" dirty="0">
              <a:latin typeface="Arial" panose="020B0604020202020204" pitchFamily="34" charset="0"/>
              <a:cs typeface="Arial" panose="020B0604020202020204" pitchFamily="34" charset="0"/>
            </a:endParaRPr>
          </a:p>
        </p:txBody>
      </p:sp>
      <p:sp>
        <p:nvSpPr>
          <p:cNvPr id="25" name="Rectangle 24"/>
          <p:cNvSpPr/>
          <p:nvPr/>
        </p:nvSpPr>
        <p:spPr>
          <a:xfrm>
            <a:off x="152400" y="273963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Enrollment</a:t>
            </a:r>
          </a:p>
          <a:p>
            <a:r>
              <a:rPr lang="en-US" sz="1600" dirty="0" smtClean="0">
                <a:latin typeface="Arial" panose="020B0604020202020204" pitchFamily="34" charset="0"/>
                <a:cs typeface="Arial" panose="020B0604020202020204" pitchFamily="34" charset="0"/>
              </a:rPr>
              <a:t>Notification Request</a:t>
            </a:r>
            <a:endParaRPr lang="en-US" sz="1600" dirty="0">
              <a:latin typeface="Arial" panose="020B0604020202020204" pitchFamily="34" charset="0"/>
              <a:cs typeface="Arial" panose="020B0604020202020204" pitchFamily="34" charset="0"/>
            </a:endParaRPr>
          </a:p>
        </p:txBody>
      </p:sp>
      <p:sp>
        <p:nvSpPr>
          <p:cNvPr id="26" name="Rectangle 25"/>
          <p:cNvSpPr/>
          <p:nvPr/>
        </p:nvSpPr>
        <p:spPr>
          <a:xfrm>
            <a:off x="152400" y="342543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Enrollment</a:t>
            </a:r>
          </a:p>
          <a:p>
            <a:r>
              <a:rPr lang="en-US" sz="1600" dirty="0" smtClean="0">
                <a:latin typeface="Arial" panose="020B0604020202020204" pitchFamily="34" charset="0"/>
                <a:cs typeface="Arial" panose="020B0604020202020204" pitchFamily="34" charset="0"/>
              </a:rPr>
              <a:t>Notification Response</a:t>
            </a:r>
            <a:endParaRPr lang="en-US" sz="1600" dirty="0">
              <a:latin typeface="Arial" panose="020B0604020202020204" pitchFamily="34" charset="0"/>
              <a:cs typeface="Arial" panose="020B0604020202020204" pitchFamily="34" charset="0"/>
            </a:endParaRPr>
          </a:p>
        </p:txBody>
      </p:sp>
      <p:sp>
        <p:nvSpPr>
          <p:cNvPr id="27" name="Rectangle 26"/>
          <p:cNvSpPr/>
          <p:nvPr/>
        </p:nvSpPr>
        <p:spPr>
          <a:xfrm>
            <a:off x="152400" y="411123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CR Enrollment</a:t>
            </a:r>
          </a:p>
          <a:p>
            <a:r>
              <a:rPr lang="en-US" sz="1600" dirty="0" smtClean="0">
                <a:latin typeface="Arial" panose="020B0604020202020204" pitchFamily="34" charset="0"/>
                <a:cs typeface="Arial" panose="020B0604020202020204" pitchFamily="34" charset="0"/>
              </a:rPr>
              <a:t>Notification Response</a:t>
            </a:r>
            <a:endParaRPr lang="en-US" sz="1600" dirty="0">
              <a:latin typeface="Arial" panose="020B0604020202020204" pitchFamily="34" charset="0"/>
              <a:cs typeface="Arial" panose="020B0604020202020204" pitchFamily="34" charset="0"/>
            </a:endParaRPr>
          </a:p>
        </p:txBody>
      </p:sp>
      <p:sp>
        <p:nvSpPr>
          <p:cNvPr id="28" name="Rectangle 27"/>
          <p:cNvSpPr/>
          <p:nvPr/>
        </p:nvSpPr>
        <p:spPr>
          <a:xfrm>
            <a:off x="152400" y="4813604"/>
            <a:ext cx="2196624"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Loss Notification</a:t>
            </a:r>
            <a:endParaRPr lang="en-US" sz="1600" dirty="0">
              <a:latin typeface="Arial" panose="020B0604020202020204" pitchFamily="34" charset="0"/>
              <a:cs typeface="Arial" panose="020B0604020202020204" pitchFamily="34" charset="0"/>
            </a:endParaRPr>
          </a:p>
        </p:txBody>
      </p:sp>
      <p:sp>
        <p:nvSpPr>
          <p:cNvPr id="29" name="Rectangle 28"/>
          <p:cNvSpPr/>
          <p:nvPr/>
        </p:nvSpPr>
        <p:spPr>
          <a:xfrm>
            <a:off x="152400" y="6016239"/>
            <a:ext cx="2196624"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Initial Meter Read</a:t>
            </a:r>
            <a:endParaRPr lang="en-US" sz="1600" dirty="0">
              <a:latin typeface="Arial" panose="020B0604020202020204" pitchFamily="34" charset="0"/>
              <a:cs typeface="Arial" panose="020B0604020202020204" pitchFamily="34" charset="0"/>
            </a:endParaRPr>
          </a:p>
        </p:txBody>
      </p:sp>
      <p:sp>
        <p:nvSpPr>
          <p:cNvPr id="30" name="Rectangle 29"/>
          <p:cNvSpPr/>
          <p:nvPr/>
        </p:nvSpPr>
        <p:spPr>
          <a:xfrm>
            <a:off x="152399" y="1825239"/>
            <a:ext cx="3505199"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Transaction Type</a:t>
            </a:r>
            <a:endParaRPr lang="en-US" sz="1600" dirty="0">
              <a:latin typeface="Arial" panose="020B0604020202020204" pitchFamily="34" charset="0"/>
              <a:cs typeface="Arial" panose="020B0604020202020204" pitchFamily="34" charset="0"/>
            </a:endParaRPr>
          </a:p>
        </p:txBody>
      </p:sp>
      <p:sp>
        <p:nvSpPr>
          <p:cNvPr id="31" name="Rectangle 30"/>
          <p:cNvSpPr/>
          <p:nvPr/>
        </p:nvSpPr>
        <p:spPr>
          <a:xfrm>
            <a:off x="3657600" y="1853040"/>
            <a:ext cx="685800"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ERCOT</a:t>
            </a:r>
            <a:endParaRPr lang="en-US" sz="1000" b="1" dirty="0">
              <a:latin typeface="Arial" panose="020B0604020202020204" pitchFamily="34" charset="0"/>
              <a:cs typeface="Arial" panose="020B0604020202020204" pitchFamily="34" charset="0"/>
            </a:endParaRPr>
          </a:p>
        </p:txBody>
      </p:sp>
      <p:sp>
        <p:nvSpPr>
          <p:cNvPr id="32" name="Rectangle 31"/>
          <p:cNvSpPr/>
          <p:nvPr/>
        </p:nvSpPr>
        <p:spPr>
          <a:xfrm>
            <a:off x="5054838" y="1853040"/>
            <a:ext cx="593901"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TDSP</a:t>
            </a:r>
            <a:endParaRPr lang="en-US" sz="1000" b="1" dirty="0">
              <a:latin typeface="Arial" panose="020B0604020202020204" pitchFamily="34" charset="0"/>
              <a:cs typeface="Arial" panose="020B0604020202020204" pitchFamily="34" charset="0"/>
            </a:endParaRPr>
          </a:p>
        </p:txBody>
      </p:sp>
      <p:sp>
        <p:nvSpPr>
          <p:cNvPr id="33" name="Rectangle 32"/>
          <p:cNvSpPr/>
          <p:nvPr/>
        </p:nvSpPr>
        <p:spPr>
          <a:xfrm>
            <a:off x="5638800" y="1853040"/>
            <a:ext cx="744908"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New REP</a:t>
            </a:r>
            <a:endParaRPr lang="en-US" sz="1000" b="1" dirty="0">
              <a:latin typeface="Arial" panose="020B0604020202020204" pitchFamily="34" charset="0"/>
              <a:cs typeface="Arial" panose="020B0604020202020204" pitchFamily="34" charset="0"/>
            </a:endParaRPr>
          </a:p>
        </p:txBody>
      </p:sp>
      <p:sp>
        <p:nvSpPr>
          <p:cNvPr id="34" name="Rectangle 33"/>
          <p:cNvSpPr/>
          <p:nvPr/>
        </p:nvSpPr>
        <p:spPr>
          <a:xfrm>
            <a:off x="152400" y="1832359"/>
            <a:ext cx="3505200" cy="307778"/>
          </a:xfrm>
          <a:prstGeom prst="rect">
            <a:avLst/>
          </a:prstGeom>
          <a:solidFill>
            <a:schemeClr val="accent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152400" y="5406639"/>
            <a:ext cx="2196624"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Final Usage</a:t>
            </a:r>
            <a:endParaRPr lang="en-US" sz="1600" dirty="0">
              <a:latin typeface="Arial" panose="020B0604020202020204" pitchFamily="34" charset="0"/>
              <a:cs typeface="Arial" panose="020B0604020202020204" pitchFamily="34" charset="0"/>
            </a:endParaRPr>
          </a:p>
        </p:txBody>
      </p:sp>
      <p:cxnSp>
        <p:nvCxnSpPr>
          <p:cNvPr id="36" name="Straight Connector 35"/>
          <p:cNvCxnSpPr/>
          <p:nvPr/>
        </p:nvCxnSpPr>
        <p:spPr>
          <a:xfrm>
            <a:off x="152400" y="58638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5029200" y="1832360"/>
            <a:ext cx="0" cy="4568440"/>
          </a:xfrm>
          <a:prstGeom prst="line">
            <a:avLst/>
          </a:prstGeom>
          <a:ln w="12700"/>
        </p:spPr>
        <p:style>
          <a:lnRef idx="1">
            <a:schemeClr val="dk1"/>
          </a:lnRef>
          <a:fillRef idx="0">
            <a:schemeClr val="dk1"/>
          </a:fillRef>
          <a:effectRef idx="0">
            <a:schemeClr val="dk1"/>
          </a:effectRef>
          <a:fontRef idx="minor">
            <a:schemeClr val="tx1"/>
          </a:fontRef>
        </p:style>
      </p:cxnSp>
      <p:sp>
        <p:nvSpPr>
          <p:cNvPr id="38" name="Rectangle 37"/>
          <p:cNvSpPr/>
          <p:nvPr/>
        </p:nvSpPr>
        <p:spPr>
          <a:xfrm>
            <a:off x="4267200" y="1853040"/>
            <a:ext cx="838200"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Old REP</a:t>
            </a:r>
            <a:endParaRPr lang="en-US" sz="1000" b="1" dirty="0">
              <a:latin typeface="Arial" panose="020B0604020202020204" pitchFamily="34" charset="0"/>
              <a:cs typeface="Arial" panose="020B0604020202020204" pitchFamily="34" charset="0"/>
            </a:endParaRPr>
          </a:p>
        </p:txBody>
      </p:sp>
      <p:sp>
        <p:nvSpPr>
          <p:cNvPr id="39" name="Rectangle 38"/>
          <p:cNvSpPr/>
          <p:nvPr/>
        </p:nvSpPr>
        <p:spPr>
          <a:xfrm>
            <a:off x="6400800" y="1850066"/>
            <a:ext cx="685800"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ERCOT</a:t>
            </a:r>
            <a:endParaRPr lang="en-US" sz="1000" b="1" dirty="0">
              <a:latin typeface="Arial" panose="020B0604020202020204" pitchFamily="34" charset="0"/>
              <a:cs typeface="Arial" panose="020B0604020202020204" pitchFamily="34" charset="0"/>
            </a:endParaRPr>
          </a:p>
        </p:txBody>
      </p:sp>
      <p:sp>
        <p:nvSpPr>
          <p:cNvPr id="40" name="Rectangle 39"/>
          <p:cNvSpPr/>
          <p:nvPr/>
        </p:nvSpPr>
        <p:spPr>
          <a:xfrm>
            <a:off x="7798038" y="1851919"/>
            <a:ext cx="583962"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TDSP</a:t>
            </a:r>
            <a:endParaRPr lang="en-US" sz="1000" b="1" dirty="0">
              <a:latin typeface="Arial" panose="020B0604020202020204" pitchFamily="34" charset="0"/>
              <a:cs typeface="Arial" panose="020B0604020202020204" pitchFamily="34" charset="0"/>
            </a:endParaRPr>
          </a:p>
        </p:txBody>
      </p:sp>
      <p:sp>
        <p:nvSpPr>
          <p:cNvPr id="41" name="Rectangle 40"/>
          <p:cNvSpPr/>
          <p:nvPr/>
        </p:nvSpPr>
        <p:spPr>
          <a:xfrm>
            <a:off x="8328210" y="1851919"/>
            <a:ext cx="762000" cy="246221"/>
          </a:xfrm>
          <a:prstGeom prst="rect">
            <a:avLst/>
          </a:prstGeom>
        </p:spPr>
        <p:txBody>
          <a:bodyPr wrap="square">
            <a:spAutoFit/>
          </a:bodyPr>
          <a:lstStyle/>
          <a:p>
            <a:r>
              <a:rPr lang="en-US" sz="1000" b="1" dirty="0" smtClean="0">
                <a:latin typeface="Arial" panose="020B0604020202020204" pitchFamily="34" charset="0"/>
                <a:cs typeface="Arial" panose="020B0604020202020204" pitchFamily="34" charset="0"/>
              </a:rPr>
              <a:t>New REP</a:t>
            </a:r>
            <a:endParaRPr lang="en-US" sz="1000" b="1" dirty="0">
              <a:latin typeface="Arial" panose="020B0604020202020204" pitchFamily="34" charset="0"/>
              <a:cs typeface="Arial" panose="020B0604020202020204" pitchFamily="34" charset="0"/>
            </a:endParaRPr>
          </a:p>
        </p:txBody>
      </p:sp>
      <p:sp>
        <p:nvSpPr>
          <p:cNvPr id="42" name="Rectangle 41"/>
          <p:cNvSpPr/>
          <p:nvPr/>
        </p:nvSpPr>
        <p:spPr>
          <a:xfrm>
            <a:off x="7086600" y="1851919"/>
            <a:ext cx="711438"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Old REP</a:t>
            </a:r>
            <a:endParaRPr lang="en-US" sz="1000" b="1" dirty="0">
              <a:latin typeface="Arial" panose="020B0604020202020204" pitchFamily="34" charset="0"/>
              <a:cs typeface="Arial" panose="020B0604020202020204" pitchFamily="34" charset="0"/>
            </a:endParaRPr>
          </a:p>
        </p:txBody>
      </p:sp>
      <p:cxnSp>
        <p:nvCxnSpPr>
          <p:cNvPr id="43" name="Straight Connector 42"/>
          <p:cNvCxnSpPr/>
          <p:nvPr/>
        </p:nvCxnSpPr>
        <p:spPr>
          <a:xfrm>
            <a:off x="7784786" y="1825239"/>
            <a:ext cx="0" cy="4568440"/>
          </a:xfrm>
          <a:prstGeom prst="line">
            <a:avLst/>
          </a:prstGeom>
          <a:ln w="12700"/>
        </p:spPr>
        <p:style>
          <a:lnRef idx="1">
            <a:schemeClr val="dk1"/>
          </a:lnRef>
          <a:fillRef idx="0">
            <a:schemeClr val="dk1"/>
          </a:fillRef>
          <a:effectRef idx="0">
            <a:schemeClr val="dk1"/>
          </a:effectRef>
          <a:fontRef idx="minor">
            <a:schemeClr val="tx1"/>
          </a:fontRef>
        </p:style>
      </p:cxnSp>
      <p:sp>
        <p:nvSpPr>
          <p:cNvPr id="44" name="Rectangle 43"/>
          <p:cNvSpPr/>
          <p:nvPr/>
        </p:nvSpPr>
        <p:spPr>
          <a:xfrm>
            <a:off x="2514600" y="2279462"/>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814_01</a:t>
            </a:r>
            <a:endParaRPr lang="en-US" sz="1600" dirty="0">
              <a:latin typeface="Arial" panose="020B0604020202020204" pitchFamily="34" charset="0"/>
              <a:cs typeface="Arial" panose="020B0604020202020204" pitchFamily="34" charset="0"/>
            </a:endParaRPr>
          </a:p>
        </p:txBody>
      </p:sp>
      <p:sp>
        <p:nvSpPr>
          <p:cNvPr id="45" name="Oval 44"/>
          <p:cNvSpPr>
            <a:spLocks noChangeAspect="1"/>
          </p:cNvSpPr>
          <p:nvPr/>
        </p:nvSpPr>
        <p:spPr>
          <a:xfrm>
            <a:off x="5823802" y="2267199"/>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a:spLocks noChangeAspect="1"/>
          </p:cNvSpPr>
          <p:nvPr/>
        </p:nvSpPr>
        <p:spPr>
          <a:xfrm>
            <a:off x="6583680" y="2259579"/>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2514600" y="2847360"/>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814_03</a:t>
            </a:r>
            <a:endParaRPr lang="en-US" sz="1600" dirty="0">
              <a:latin typeface="Arial" panose="020B0604020202020204" pitchFamily="34" charset="0"/>
              <a:cs typeface="Arial" panose="020B0604020202020204" pitchFamily="34" charset="0"/>
            </a:endParaRPr>
          </a:p>
        </p:txBody>
      </p:sp>
      <p:sp>
        <p:nvSpPr>
          <p:cNvPr id="48" name="Oval 47"/>
          <p:cNvSpPr>
            <a:spLocks noChangeAspect="1"/>
          </p:cNvSpPr>
          <p:nvPr/>
        </p:nvSpPr>
        <p:spPr>
          <a:xfrm>
            <a:off x="3840480" y="2865577"/>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a:spLocks noChangeAspect="1"/>
          </p:cNvSpPr>
          <p:nvPr/>
        </p:nvSpPr>
        <p:spPr>
          <a:xfrm>
            <a:off x="7934700" y="2867482"/>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2514600" y="3533160"/>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814_04</a:t>
            </a:r>
            <a:endParaRPr lang="en-US" sz="1600" dirty="0">
              <a:latin typeface="Arial" panose="020B0604020202020204" pitchFamily="34" charset="0"/>
              <a:cs typeface="Arial" panose="020B0604020202020204" pitchFamily="34" charset="0"/>
            </a:endParaRPr>
          </a:p>
        </p:txBody>
      </p:sp>
      <p:sp>
        <p:nvSpPr>
          <p:cNvPr id="51" name="Oval 50"/>
          <p:cNvSpPr>
            <a:spLocks noChangeAspect="1"/>
          </p:cNvSpPr>
          <p:nvPr/>
        </p:nvSpPr>
        <p:spPr>
          <a:xfrm>
            <a:off x="5191768" y="3520897"/>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a:spLocks noChangeAspect="1"/>
          </p:cNvSpPr>
          <p:nvPr/>
        </p:nvSpPr>
        <p:spPr>
          <a:xfrm>
            <a:off x="6583680" y="3533160"/>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a:off x="2514600" y="4218960"/>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814_05</a:t>
            </a:r>
            <a:endParaRPr lang="en-US" sz="1600" dirty="0">
              <a:latin typeface="Arial" panose="020B0604020202020204" pitchFamily="34" charset="0"/>
              <a:cs typeface="Arial" panose="020B0604020202020204" pitchFamily="34" charset="0"/>
            </a:endParaRPr>
          </a:p>
        </p:txBody>
      </p:sp>
      <p:sp>
        <p:nvSpPr>
          <p:cNvPr id="54" name="Oval 53"/>
          <p:cNvSpPr>
            <a:spLocks noChangeAspect="1"/>
          </p:cNvSpPr>
          <p:nvPr/>
        </p:nvSpPr>
        <p:spPr>
          <a:xfrm>
            <a:off x="3840480" y="4224050"/>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a:spLocks noChangeAspect="1"/>
          </p:cNvSpPr>
          <p:nvPr/>
        </p:nvSpPr>
        <p:spPr>
          <a:xfrm>
            <a:off x="8564880" y="4224050"/>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2514600" y="4816550"/>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814_06</a:t>
            </a:r>
            <a:endParaRPr lang="en-US" sz="1600" dirty="0">
              <a:latin typeface="Arial" panose="020B0604020202020204" pitchFamily="34" charset="0"/>
              <a:cs typeface="Arial" panose="020B0604020202020204" pitchFamily="34" charset="0"/>
            </a:endParaRPr>
          </a:p>
        </p:txBody>
      </p:sp>
      <p:sp>
        <p:nvSpPr>
          <p:cNvPr id="57" name="Oval 56"/>
          <p:cNvSpPr>
            <a:spLocks noChangeAspect="1"/>
          </p:cNvSpPr>
          <p:nvPr/>
        </p:nvSpPr>
        <p:spPr>
          <a:xfrm>
            <a:off x="3840480" y="4857999"/>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p:cNvSpPr>
            <a:spLocks noChangeAspect="1"/>
          </p:cNvSpPr>
          <p:nvPr/>
        </p:nvSpPr>
        <p:spPr>
          <a:xfrm>
            <a:off x="7282299" y="4857999"/>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2518251" y="5415167"/>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867_03</a:t>
            </a:r>
            <a:endParaRPr lang="en-US" sz="1600" dirty="0">
              <a:latin typeface="Arial" panose="020B0604020202020204" pitchFamily="34" charset="0"/>
              <a:cs typeface="Arial" panose="020B0604020202020204" pitchFamily="34" charset="0"/>
            </a:endParaRPr>
          </a:p>
        </p:txBody>
      </p:sp>
      <p:sp>
        <p:nvSpPr>
          <p:cNvPr id="60" name="Oval 59"/>
          <p:cNvSpPr>
            <a:spLocks noChangeAspect="1"/>
          </p:cNvSpPr>
          <p:nvPr/>
        </p:nvSpPr>
        <p:spPr>
          <a:xfrm>
            <a:off x="5201293" y="5415167"/>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61" name="Oval 60"/>
          <p:cNvSpPr>
            <a:spLocks noChangeAspect="1"/>
          </p:cNvSpPr>
          <p:nvPr/>
        </p:nvSpPr>
        <p:spPr>
          <a:xfrm>
            <a:off x="6575544" y="5426597"/>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62" name="Oval 61"/>
          <p:cNvSpPr>
            <a:spLocks noChangeAspect="1"/>
          </p:cNvSpPr>
          <p:nvPr/>
        </p:nvSpPr>
        <p:spPr>
          <a:xfrm>
            <a:off x="3840480" y="5415167"/>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63" name="Oval 62"/>
          <p:cNvSpPr>
            <a:spLocks noChangeAspect="1"/>
          </p:cNvSpPr>
          <p:nvPr/>
        </p:nvSpPr>
        <p:spPr>
          <a:xfrm>
            <a:off x="7282299" y="5415167"/>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64" name="Rectangle 63"/>
          <p:cNvSpPr/>
          <p:nvPr/>
        </p:nvSpPr>
        <p:spPr>
          <a:xfrm>
            <a:off x="2518251" y="6016238"/>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867_04</a:t>
            </a:r>
            <a:endParaRPr lang="en-US" sz="1600" dirty="0">
              <a:latin typeface="Arial" panose="020B0604020202020204" pitchFamily="34" charset="0"/>
              <a:cs typeface="Arial" panose="020B0604020202020204" pitchFamily="34" charset="0"/>
            </a:endParaRPr>
          </a:p>
        </p:txBody>
      </p:sp>
      <p:sp>
        <p:nvSpPr>
          <p:cNvPr id="65" name="Oval 64"/>
          <p:cNvSpPr>
            <a:spLocks noChangeAspect="1"/>
          </p:cNvSpPr>
          <p:nvPr/>
        </p:nvSpPr>
        <p:spPr>
          <a:xfrm>
            <a:off x="5191768" y="6003975"/>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66" name="Oval 65"/>
          <p:cNvSpPr>
            <a:spLocks noChangeAspect="1"/>
          </p:cNvSpPr>
          <p:nvPr/>
        </p:nvSpPr>
        <p:spPr>
          <a:xfrm>
            <a:off x="6585069" y="6002978"/>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67" name="Oval 66"/>
          <p:cNvSpPr>
            <a:spLocks noChangeAspect="1"/>
          </p:cNvSpPr>
          <p:nvPr/>
        </p:nvSpPr>
        <p:spPr>
          <a:xfrm>
            <a:off x="3840480" y="6021120"/>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68" name="Oval 67"/>
          <p:cNvSpPr>
            <a:spLocks noChangeAspect="1"/>
          </p:cNvSpPr>
          <p:nvPr/>
        </p:nvSpPr>
        <p:spPr>
          <a:xfrm>
            <a:off x="8564880" y="6021120"/>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70" name="TextBox 69"/>
          <p:cNvSpPr txBox="1"/>
          <p:nvPr/>
        </p:nvSpPr>
        <p:spPr>
          <a:xfrm>
            <a:off x="2031507" y="6531253"/>
            <a:ext cx="5004785" cy="369332"/>
          </a:xfrm>
          <a:prstGeom prst="rect">
            <a:avLst/>
          </a:prstGeom>
          <a:noFill/>
        </p:spPr>
        <p:txBody>
          <a:bodyPr wrap="square" rtlCol="0">
            <a:spAutoFit/>
          </a:bodyPr>
          <a:lstStyle/>
          <a:p>
            <a:pPr algn="ctr"/>
            <a:r>
              <a:rPr lang="en-US" dirty="0" smtClean="0">
                <a:solidFill>
                  <a:schemeClr val="bg1"/>
                </a:solidFill>
              </a:rPr>
              <a:t>Summaries of scenarios provided upon completion</a:t>
            </a:r>
            <a:endParaRPr lang="en-US" dirty="0">
              <a:solidFill>
                <a:schemeClr val="bg1"/>
              </a:solidFill>
            </a:endParaRPr>
          </a:p>
        </p:txBody>
      </p:sp>
    </p:spTree>
    <p:extLst>
      <p:ext uri="{BB962C8B-B14F-4D97-AF65-F5344CB8AC3E}">
        <p14:creationId xmlns:p14="http://schemas.microsoft.com/office/powerpoint/2010/main" val="5829481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5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250"/>
                                        <p:tgtEl>
                                          <p:spTgt spid="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25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250"/>
                                        <p:tgtEl>
                                          <p:spTgt spid="47"/>
                                        </p:tgtEl>
                                      </p:cBhvr>
                                    </p:animEffect>
                                  </p:childTnLst>
                                </p:cTn>
                              </p:par>
                              <p:par>
                                <p:cTn id="21" presetID="30" presetClass="emph" presetSubtype="0" fill="hold" grpId="1" nodeType="withEffect">
                                  <p:stCondLst>
                                    <p:cond delay="0"/>
                                  </p:stCondLst>
                                  <p:childTnLst>
                                    <p:animClr clrSpc="hsl" dir="cw">
                                      <p:cBhvr override="childStyle">
                                        <p:cTn id="22" dur="500" fill="hold"/>
                                        <p:tgtEl>
                                          <p:spTgt spid="45"/>
                                        </p:tgtEl>
                                        <p:attrNameLst>
                                          <p:attrName>style.color</p:attrName>
                                        </p:attrNameLst>
                                      </p:cBhvr>
                                      <p:by>
                                        <p:hsl h="0" s="12549" l="25098"/>
                                      </p:by>
                                    </p:animClr>
                                    <p:animClr clrSpc="hsl" dir="cw">
                                      <p:cBhvr>
                                        <p:cTn id="23" dur="500" fill="hold"/>
                                        <p:tgtEl>
                                          <p:spTgt spid="45"/>
                                        </p:tgtEl>
                                        <p:attrNameLst>
                                          <p:attrName>fillcolor</p:attrName>
                                        </p:attrNameLst>
                                      </p:cBhvr>
                                      <p:by>
                                        <p:hsl h="0" s="12549" l="25098"/>
                                      </p:by>
                                    </p:animClr>
                                    <p:animClr clrSpc="hsl" dir="cw">
                                      <p:cBhvr>
                                        <p:cTn id="24" dur="500" fill="hold"/>
                                        <p:tgtEl>
                                          <p:spTgt spid="45"/>
                                        </p:tgtEl>
                                        <p:attrNameLst>
                                          <p:attrName>stroke.color</p:attrName>
                                        </p:attrNameLst>
                                      </p:cBhvr>
                                      <p:by>
                                        <p:hsl h="0" s="12549" l="25098"/>
                                      </p:by>
                                    </p:animClr>
                                    <p:set>
                                      <p:cBhvr>
                                        <p:cTn id="25" dur="500" fill="hold"/>
                                        <p:tgtEl>
                                          <p:spTgt spid="45"/>
                                        </p:tgtEl>
                                        <p:attrNameLst>
                                          <p:attrName>fill.type</p:attrName>
                                        </p:attrNameLst>
                                      </p:cBhvr>
                                      <p:to>
                                        <p:strVal val="solid"/>
                                      </p:to>
                                    </p:set>
                                  </p:childTnLst>
                                </p:cTn>
                              </p:par>
                              <p:par>
                                <p:cTn id="26" presetID="30" presetClass="emph" presetSubtype="0" fill="hold" grpId="1" nodeType="withEffect">
                                  <p:stCondLst>
                                    <p:cond delay="0"/>
                                  </p:stCondLst>
                                  <p:childTnLst>
                                    <p:animClr clrSpc="hsl" dir="cw">
                                      <p:cBhvr override="childStyle">
                                        <p:cTn id="27" dur="500" fill="hold"/>
                                        <p:tgtEl>
                                          <p:spTgt spid="46"/>
                                        </p:tgtEl>
                                        <p:attrNameLst>
                                          <p:attrName>style.color</p:attrName>
                                        </p:attrNameLst>
                                      </p:cBhvr>
                                      <p:by>
                                        <p:hsl h="0" s="12549" l="25098"/>
                                      </p:by>
                                    </p:animClr>
                                    <p:animClr clrSpc="hsl" dir="cw">
                                      <p:cBhvr>
                                        <p:cTn id="28" dur="500" fill="hold"/>
                                        <p:tgtEl>
                                          <p:spTgt spid="46"/>
                                        </p:tgtEl>
                                        <p:attrNameLst>
                                          <p:attrName>fillcolor</p:attrName>
                                        </p:attrNameLst>
                                      </p:cBhvr>
                                      <p:by>
                                        <p:hsl h="0" s="12549" l="25098"/>
                                      </p:by>
                                    </p:animClr>
                                    <p:animClr clrSpc="hsl" dir="cw">
                                      <p:cBhvr>
                                        <p:cTn id="29" dur="500" fill="hold"/>
                                        <p:tgtEl>
                                          <p:spTgt spid="46"/>
                                        </p:tgtEl>
                                        <p:attrNameLst>
                                          <p:attrName>stroke.color</p:attrName>
                                        </p:attrNameLst>
                                      </p:cBhvr>
                                      <p:by>
                                        <p:hsl h="0" s="12549" l="25098"/>
                                      </p:by>
                                    </p:animClr>
                                    <p:set>
                                      <p:cBhvr>
                                        <p:cTn id="30" dur="500" fill="hold"/>
                                        <p:tgtEl>
                                          <p:spTgt spid="46"/>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250"/>
                                        <p:tgtEl>
                                          <p:spTgt spid="4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25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250"/>
                                        <p:tgtEl>
                                          <p:spTgt spid="50"/>
                                        </p:tgtEl>
                                      </p:cBhvr>
                                    </p:animEffect>
                                  </p:childTnLst>
                                </p:cTn>
                              </p:par>
                              <p:par>
                                <p:cTn id="44" presetID="30" presetClass="emph" presetSubtype="0" fill="hold" grpId="1" nodeType="withEffect">
                                  <p:stCondLst>
                                    <p:cond delay="0"/>
                                  </p:stCondLst>
                                  <p:childTnLst>
                                    <p:animClr clrSpc="hsl" dir="cw">
                                      <p:cBhvr override="childStyle">
                                        <p:cTn id="45" dur="500" fill="hold"/>
                                        <p:tgtEl>
                                          <p:spTgt spid="48"/>
                                        </p:tgtEl>
                                        <p:attrNameLst>
                                          <p:attrName>style.color</p:attrName>
                                        </p:attrNameLst>
                                      </p:cBhvr>
                                      <p:by>
                                        <p:hsl h="0" s="12549" l="25098"/>
                                      </p:by>
                                    </p:animClr>
                                    <p:animClr clrSpc="hsl" dir="cw">
                                      <p:cBhvr>
                                        <p:cTn id="46" dur="500" fill="hold"/>
                                        <p:tgtEl>
                                          <p:spTgt spid="48"/>
                                        </p:tgtEl>
                                        <p:attrNameLst>
                                          <p:attrName>fillcolor</p:attrName>
                                        </p:attrNameLst>
                                      </p:cBhvr>
                                      <p:by>
                                        <p:hsl h="0" s="12549" l="25098"/>
                                      </p:by>
                                    </p:animClr>
                                    <p:animClr clrSpc="hsl" dir="cw">
                                      <p:cBhvr>
                                        <p:cTn id="47" dur="500" fill="hold"/>
                                        <p:tgtEl>
                                          <p:spTgt spid="48"/>
                                        </p:tgtEl>
                                        <p:attrNameLst>
                                          <p:attrName>stroke.color</p:attrName>
                                        </p:attrNameLst>
                                      </p:cBhvr>
                                      <p:by>
                                        <p:hsl h="0" s="12549" l="25098"/>
                                      </p:by>
                                    </p:animClr>
                                    <p:set>
                                      <p:cBhvr>
                                        <p:cTn id="48" dur="500" fill="hold"/>
                                        <p:tgtEl>
                                          <p:spTgt spid="48"/>
                                        </p:tgtEl>
                                        <p:attrNameLst>
                                          <p:attrName>fill.type</p:attrName>
                                        </p:attrNameLst>
                                      </p:cBhvr>
                                      <p:to>
                                        <p:strVal val="solid"/>
                                      </p:to>
                                    </p:set>
                                  </p:childTnLst>
                                </p:cTn>
                              </p:par>
                              <p:par>
                                <p:cTn id="49" presetID="30" presetClass="emph" presetSubtype="0" fill="hold" grpId="1" nodeType="withEffect">
                                  <p:stCondLst>
                                    <p:cond delay="0"/>
                                  </p:stCondLst>
                                  <p:childTnLst>
                                    <p:animClr clrSpc="hsl" dir="cw">
                                      <p:cBhvr override="childStyle">
                                        <p:cTn id="50" dur="500" fill="hold"/>
                                        <p:tgtEl>
                                          <p:spTgt spid="49"/>
                                        </p:tgtEl>
                                        <p:attrNameLst>
                                          <p:attrName>style.color</p:attrName>
                                        </p:attrNameLst>
                                      </p:cBhvr>
                                      <p:by>
                                        <p:hsl h="0" s="12549" l="25098"/>
                                      </p:by>
                                    </p:animClr>
                                    <p:animClr clrSpc="hsl" dir="cw">
                                      <p:cBhvr>
                                        <p:cTn id="51" dur="500" fill="hold"/>
                                        <p:tgtEl>
                                          <p:spTgt spid="49"/>
                                        </p:tgtEl>
                                        <p:attrNameLst>
                                          <p:attrName>fillcolor</p:attrName>
                                        </p:attrNameLst>
                                      </p:cBhvr>
                                      <p:by>
                                        <p:hsl h="0" s="12549" l="25098"/>
                                      </p:by>
                                    </p:animClr>
                                    <p:animClr clrSpc="hsl" dir="cw">
                                      <p:cBhvr>
                                        <p:cTn id="52" dur="500" fill="hold"/>
                                        <p:tgtEl>
                                          <p:spTgt spid="49"/>
                                        </p:tgtEl>
                                        <p:attrNameLst>
                                          <p:attrName>stroke.color</p:attrName>
                                        </p:attrNameLst>
                                      </p:cBhvr>
                                      <p:by>
                                        <p:hsl h="0" s="12549" l="25098"/>
                                      </p:by>
                                    </p:animClr>
                                    <p:set>
                                      <p:cBhvr>
                                        <p:cTn id="53" dur="500" fill="hold"/>
                                        <p:tgtEl>
                                          <p:spTgt spid="49"/>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250"/>
                                        <p:tgtEl>
                                          <p:spTgt spid="5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250"/>
                                        <p:tgtEl>
                                          <p:spTgt spid="5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fade">
                                      <p:cBhvr>
                                        <p:cTn id="66" dur="250"/>
                                        <p:tgtEl>
                                          <p:spTgt spid="53"/>
                                        </p:tgtEl>
                                      </p:cBhvr>
                                    </p:animEffect>
                                  </p:childTnLst>
                                </p:cTn>
                              </p:par>
                              <p:par>
                                <p:cTn id="67" presetID="30" presetClass="emph" presetSubtype="0" fill="hold" grpId="1" nodeType="withEffect">
                                  <p:stCondLst>
                                    <p:cond delay="0"/>
                                  </p:stCondLst>
                                  <p:childTnLst>
                                    <p:animClr clrSpc="hsl" dir="cw">
                                      <p:cBhvr override="childStyle">
                                        <p:cTn id="68" dur="500" fill="hold"/>
                                        <p:tgtEl>
                                          <p:spTgt spid="51"/>
                                        </p:tgtEl>
                                        <p:attrNameLst>
                                          <p:attrName>style.color</p:attrName>
                                        </p:attrNameLst>
                                      </p:cBhvr>
                                      <p:by>
                                        <p:hsl h="0" s="12549" l="25098"/>
                                      </p:by>
                                    </p:animClr>
                                    <p:animClr clrSpc="hsl" dir="cw">
                                      <p:cBhvr>
                                        <p:cTn id="69" dur="500" fill="hold"/>
                                        <p:tgtEl>
                                          <p:spTgt spid="51"/>
                                        </p:tgtEl>
                                        <p:attrNameLst>
                                          <p:attrName>fillcolor</p:attrName>
                                        </p:attrNameLst>
                                      </p:cBhvr>
                                      <p:by>
                                        <p:hsl h="0" s="12549" l="25098"/>
                                      </p:by>
                                    </p:animClr>
                                    <p:animClr clrSpc="hsl" dir="cw">
                                      <p:cBhvr>
                                        <p:cTn id="70" dur="500" fill="hold"/>
                                        <p:tgtEl>
                                          <p:spTgt spid="51"/>
                                        </p:tgtEl>
                                        <p:attrNameLst>
                                          <p:attrName>stroke.color</p:attrName>
                                        </p:attrNameLst>
                                      </p:cBhvr>
                                      <p:by>
                                        <p:hsl h="0" s="12549" l="25098"/>
                                      </p:by>
                                    </p:animClr>
                                    <p:set>
                                      <p:cBhvr>
                                        <p:cTn id="71" dur="500" fill="hold"/>
                                        <p:tgtEl>
                                          <p:spTgt spid="51"/>
                                        </p:tgtEl>
                                        <p:attrNameLst>
                                          <p:attrName>fill.type</p:attrName>
                                        </p:attrNameLst>
                                      </p:cBhvr>
                                      <p:to>
                                        <p:strVal val="solid"/>
                                      </p:to>
                                    </p:set>
                                  </p:childTnLst>
                                </p:cTn>
                              </p:par>
                              <p:par>
                                <p:cTn id="72" presetID="30" presetClass="emph" presetSubtype="0" fill="hold" grpId="1" nodeType="withEffect">
                                  <p:stCondLst>
                                    <p:cond delay="0"/>
                                  </p:stCondLst>
                                  <p:childTnLst>
                                    <p:animClr clrSpc="hsl" dir="cw">
                                      <p:cBhvr override="childStyle">
                                        <p:cTn id="73" dur="500" fill="hold"/>
                                        <p:tgtEl>
                                          <p:spTgt spid="52"/>
                                        </p:tgtEl>
                                        <p:attrNameLst>
                                          <p:attrName>style.color</p:attrName>
                                        </p:attrNameLst>
                                      </p:cBhvr>
                                      <p:by>
                                        <p:hsl h="0" s="12549" l="25098"/>
                                      </p:by>
                                    </p:animClr>
                                    <p:animClr clrSpc="hsl" dir="cw">
                                      <p:cBhvr>
                                        <p:cTn id="74" dur="500" fill="hold"/>
                                        <p:tgtEl>
                                          <p:spTgt spid="52"/>
                                        </p:tgtEl>
                                        <p:attrNameLst>
                                          <p:attrName>fillcolor</p:attrName>
                                        </p:attrNameLst>
                                      </p:cBhvr>
                                      <p:by>
                                        <p:hsl h="0" s="12549" l="25098"/>
                                      </p:by>
                                    </p:animClr>
                                    <p:animClr clrSpc="hsl" dir="cw">
                                      <p:cBhvr>
                                        <p:cTn id="75" dur="500" fill="hold"/>
                                        <p:tgtEl>
                                          <p:spTgt spid="52"/>
                                        </p:tgtEl>
                                        <p:attrNameLst>
                                          <p:attrName>stroke.color</p:attrName>
                                        </p:attrNameLst>
                                      </p:cBhvr>
                                      <p:by>
                                        <p:hsl h="0" s="12549" l="25098"/>
                                      </p:by>
                                    </p:animClr>
                                    <p:set>
                                      <p:cBhvr>
                                        <p:cTn id="76" dur="500" fill="hold"/>
                                        <p:tgtEl>
                                          <p:spTgt spid="52"/>
                                        </p:tgtEl>
                                        <p:attrNameLst>
                                          <p:attrName>fill.type</p:attrName>
                                        </p:attrNameLst>
                                      </p:cBhvr>
                                      <p:to>
                                        <p:strVal val="solid"/>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250"/>
                                        <p:tgtEl>
                                          <p:spTgt spid="5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5"/>
                                        </p:tgtEl>
                                        <p:attrNameLst>
                                          <p:attrName>style.visibility</p:attrName>
                                        </p:attrNameLst>
                                      </p:cBhvr>
                                      <p:to>
                                        <p:strVal val="visible"/>
                                      </p:to>
                                    </p:set>
                                    <p:animEffect transition="in" filter="fade">
                                      <p:cBhvr>
                                        <p:cTn id="84" dur="250"/>
                                        <p:tgtEl>
                                          <p:spTgt spid="5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fade">
                                      <p:cBhvr>
                                        <p:cTn id="89" dur="250"/>
                                        <p:tgtEl>
                                          <p:spTgt spid="56"/>
                                        </p:tgtEl>
                                      </p:cBhvr>
                                    </p:animEffect>
                                  </p:childTnLst>
                                </p:cTn>
                              </p:par>
                              <p:par>
                                <p:cTn id="90" presetID="30" presetClass="emph" presetSubtype="0" fill="hold" grpId="1" nodeType="withEffect">
                                  <p:stCondLst>
                                    <p:cond delay="0"/>
                                  </p:stCondLst>
                                  <p:childTnLst>
                                    <p:animClr clrSpc="hsl" dir="cw">
                                      <p:cBhvr override="childStyle">
                                        <p:cTn id="91" dur="500" fill="hold"/>
                                        <p:tgtEl>
                                          <p:spTgt spid="54"/>
                                        </p:tgtEl>
                                        <p:attrNameLst>
                                          <p:attrName>style.color</p:attrName>
                                        </p:attrNameLst>
                                      </p:cBhvr>
                                      <p:by>
                                        <p:hsl h="0" s="12549" l="25098"/>
                                      </p:by>
                                    </p:animClr>
                                    <p:animClr clrSpc="hsl" dir="cw">
                                      <p:cBhvr>
                                        <p:cTn id="92" dur="500" fill="hold"/>
                                        <p:tgtEl>
                                          <p:spTgt spid="54"/>
                                        </p:tgtEl>
                                        <p:attrNameLst>
                                          <p:attrName>fillcolor</p:attrName>
                                        </p:attrNameLst>
                                      </p:cBhvr>
                                      <p:by>
                                        <p:hsl h="0" s="12549" l="25098"/>
                                      </p:by>
                                    </p:animClr>
                                    <p:animClr clrSpc="hsl" dir="cw">
                                      <p:cBhvr>
                                        <p:cTn id="93" dur="500" fill="hold"/>
                                        <p:tgtEl>
                                          <p:spTgt spid="54"/>
                                        </p:tgtEl>
                                        <p:attrNameLst>
                                          <p:attrName>stroke.color</p:attrName>
                                        </p:attrNameLst>
                                      </p:cBhvr>
                                      <p:by>
                                        <p:hsl h="0" s="12549" l="25098"/>
                                      </p:by>
                                    </p:animClr>
                                    <p:set>
                                      <p:cBhvr>
                                        <p:cTn id="94" dur="500" fill="hold"/>
                                        <p:tgtEl>
                                          <p:spTgt spid="54"/>
                                        </p:tgtEl>
                                        <p:attrNameLst>
                                          <p:attrName>fill.type</p:attrName>
                                        </p:attrNameLst>
                                      </p:cBhvr>
                                      <p:to>
                                        <p:strVal val="solid"/>
                                      </p:to>
                                    </p:set>
                                  </p:childTnLst>
                                </p:cTn>
                              </p:par>
                              <p:par>
                                <p:cTn id="95" presetID="30" presetClass="emph" presetSubtype="0" fill="hold" grpId="1" nodeType="withEffect">
                                  <p:stCondLst>
                                    <p:cond delay="0"/>
                                  </p:stCondLst>
                                  <p:childTnLst>
                                    <p:animClr clrSpc="hsl" dir="cw">
                                      <p:cBhvr override="childStyle">
                                        <p:cTn id="96" dur="500" fill="hold"/>
                                        <p:tgtEl>
                                          <p:spTgt spid="55"/>
                                        </p:tgtEl>
                                        <p:attrNameLst>
                                          <p:attrName>style.color</p:attrName>
                                        </p:attrNameLst>
                                      </p:cBhvr>
                                      <p:by>
                                        <p:hsl h="0" s="12549" l="25098"/>
                                      </p:by>
                                    </p:animClr>
                                    <p:animClr clrSpc="hsl" dir="cw">
                                      <p:cBhvr>
                                        <p:cTn id="97" dur="500" fill="hold"/>
                                        <p:tgtEl>
                                          <p:spTgt spid="55"/>
                                        </p:tgtEl>
                                        <p:attrNameLst>
                                          <p:attrName>fillcolor</p:attrName>
                                        </p:attrNameLst>
                                      </p:cBhvr>
                                      <p:by>
                                        <p:hsl h="0" s="12549" l="25098"/>
                                      </p:by>
                                    </p:animClr>
                                    <p:animClr clrSpc="hsl" dir="cw">
                                      <p:cBhvr>
                                        <p:cTn id="98" dur="500" fill="hold"/>
                                        <p:tgtEl>
                                          <p:spTgt spid="55"/>
                                        </p:tgtEl>
                                        <p:attrNameLst>
                                          <p:attrName>stroke.color</p:attrName>
                                        </p:attrNameLst>
                                      </p:cBhvr>
                                      <p:by>
                                        <p:hsl h="0" s="12549" l="25098"/>
                                      </p:by>
                                    </p:animClr>
                                    <p:set>
                                      <p:cBhvr>
                                        <p:cTn id="99" dur="500" fill="hold"/>
                                        <p:tgtEl>
                                          <p:spTgt spid="55"/>
                                        </p:tgtEl>
                                        <p:attrNameLst>
                                          <p:attrName>fill.type</p:attrName>
                                        </p:attrNameLst>
                                      </p:cBhvr>
                                      <p:to>
                                        <p:strVal val="solid"/>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fade">
                                      <p:cBhvr>
                                        <p:cTn id="104" dur="250"/>
                                        <p:tgtEl>
                                          <p:spTgt spid="5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8"/>
                                        </p:tgtEl>
                                        <p:attrNameLst>
                                          <p:attrName>style.visibility</p:attrName>
                                        </p:attrNameLst>
                                      </p:cBhvr>
                                      <p:to>
                                        <p:strVal val="visible"/>
                                      </p:to>
                                    </p:set>
                                    <p:animEffect transition="in" filter="fade">
                                      <p:cBhvr>
                                        <p:cTn id="107" dur="250"/>
                                        <p:tgtEl>
                                          <p:spTgt spid="5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9"/>
                                        </p:tgtEl>
                                        <p:attrNameLst>
                                          <p:attrName>style.visibility</p:attrName>
                                        </p:attrNameLst>
                                      </p:cBhvr>
                                      <p:to>
                                        <p:strVal val="visible"/>
                                      </p:to>
                                    </p:set>
                                    <p:animEffect transition="in" filter="fade">
                                      <p:cBhvr>
                                        <p:cTn id="112" dur="250"/>
                                        <p:tgtEl>
                                          <p:spTgt spid="59"/>
                                        </p:tgtEl>
                                      </p:cBhvr>
                                    </p:animEffect>
                                  </p:childTnLst>
                                </p:cTn>
                              </p:par>
                              <p:par>
                                <p:cTn id="113" presetID="30" presetClass="emph" presetSubtype="0" fill="hold" grpId="1" nodeType="withEffect">
                                  <p:stCondLst>
                                    <p:cond delay="0"/>
                                  </p:stCondLst>
                                  <p:childTnLst>
                                    <p:animClr clrSpc="hsl" dir="cw">
                                      <p:cBhvr override="childStyle">
                                        <p:cTn id="114" dur="500" fill="hold"/>
                                        <p:tgtEl>
                                          <p:spTgt spid="57"/>
                                        </p:tgtEl>
                                        <p:attrNameLst>
                                          <p:attrName>style.color</p:attrName>
                                        </p:attrNameLst>
                                      </p:cBhvr>
                                      <p:by>
                                        <p:hsl h="0" s="12549" l="25098"/>
                                      </p:by>
                                    </p:animClr>
                                    <p:animClr clrSpc="hsl" dir="cw">
                                      <p:cBhvr>
                                        <p:cTn id="115" dur="500" fill="hold"/>
                                        <p:tgtEl>
                                          <p:spTgt spid="57"/>
                                        </p:tgtEl>
                                        <p:attrNameLst>
                                          <p:attrName>fillcolor</p:attrName>
                                        </p:attrNameLst>
                                      </p:cBhvr>
                                      <p:by>
                                        <p:hsl h="0" s="12549" l="25098"/>
                                      </p:by>
                                    </p:animClr>
                                    <p:animClr clrSpc="hsl" dir="cw">
                                      <p:cBhvr>
                                        <p:cTn id="116" dur="500" fill="hold"/>
                                        <p:tgtEl>
                                          <p:spTgt spid="57"/>
                                        </p:tgtEl>
                                        <p:attrNameLst>
                                          <p:attrName>stroke.color</p:attrName>
                                        </p:attrNameLst>
                                      </p:cBhvr>
                                      <p:by>
                                        <p:hsl h="0" s="12549" l="25098"/>
                                      </p:by>
                                    </p:animClr>
                                    <p:set>
                                      <p:cBhvr>
                                        <p:cTn id="117" dur="500" fill="hold"/>
                                        <p:tgtEl>
                                          <p:spTgt spid="57"/>
                                        </p:tgtEl>
                                        <p:attrNameLst>
                                          <p:attrName>fill.type</p:attrName>
                                        </p:attrNameLst>
                                      </p:cBhvr>
                                      <p:to>
                                        <p:strVal val="solid"/>
                                      </p:to>
                                    </p:set>
                                  </p:childTnLst>
                                </p:cTn>
                              </p:par>
                              <p:par>
                                <p:cTn id="118" presetID="30" presetClass="emph" presetSubtype="0" fill="hold" grpId="1" nodeType="withEffect">
                                  <p:stCondLst>
                                    <p:cond delay="0"/>
                                  </p:stCondLst>
                                  <p:childTnLst>
                                    <p:animClr clrSpc="hsl" dir="cw">
                                      <p:cBhvr override="childStyle">
                                        <p:cTn id="119" dur="500" fill="hold"/>
                                        <p:tgtEl>
                                          <p:spTgt spid="58"/>
                                        </p:tgtEl>
                                        <p:attrNameLst>
                                          <p:attrName>style.color</p:attrName>
                                        </p:attrNameLst>
                                      </p:cBhvr>
                                      <p:by>
                                        <p:hsl h="0" s="12549" l="25098"/>
                                      </p:by>
                                    </p:animClr>
                                    <p:animClr clrSpc="hsl" dir="cw">
                                      <p:cBhvr>
                                        <p:cTn id="120" dur="500" fill="hold"/>
                                        <p:tgtEl>
                                          <p:spTgt spid="58"/>
                                        </p:tgtEl>
                                        <p:attrNameLst>
                                          <p:attrName>fillcolor</p:attrName>
                                        </p:attrNameLst>
                                      </p:cBhvr>
                                      <p:by>
                                        <p:hsl h="0" s="12549" l="25098"/>
                                      </p:by>
                                    </p:animClr>
                                    <p:animClr clrSpc="hsl" dir="cw">
                                      <p:cBhvr>
                                        <p:cTn id="121" dur="500" fill="hold"/>
                                        <p:tgtEl>
                                          <p:spTgt spid="58"/>
                                        </p:tgtEl>
                                        <p:attrNameLst>
                                          <p:attrName>stroke.color</p:attrName>
                                        </p:attrNameLst>
                                      </p:cBhvr>
                                      <p:by>
                                        <p:hsl h="0" s="12549" l="25098"/>
                                      </p:by>
                                    </p:animClr>
                                    <p:set>
                                      <p:cBhvr>
                                        <p:cTn id="122" dur="500" fill="hold"/>
                                        <p:tgtEl>
                                          <p:spTgt spid="58"/>
                                        </p:tgtEl>
                                        <p:attrNameLst>
                                          <p:attrName>fill.type</p:attrName>
                                        </p:attrNameLst>
                                      </p:cBhvr>
                                      <p:to>
                                        <p:strVal val="solid"/>
                                      </p:to>
                                    </p:se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animEffect transition="in" filter="fade">
                                      <p:cBhvr>
                                        <p:cTn id="127" dur="250"/>
                                        <p:tgtEl>
                                          <p:spTgt spid="6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61"/>
                                        </p:tgtEl>
                                        <p:attrNameLst>
                                          <p:attrName>style.visibility</p:attrName>
                                        </p:attrNameLst>
                                      </p:cBhvr>
                                      <p:to>
                                        <p:strVal val="visible"/>
                                      </p:to>
                                    </p:set>
                                    <p:animEffect transition="in" filter="fade">
                                      <p:cBhvr>
                                        <p:cTn id="130" dur="250"/>
                                        <p:tgtEl>
                                          <p:spTgt spid="61"/>
                                        </p:tgtEl>
                                      </p:cBhvr>
                                    </p:animEffect>
                                  </p:childTnLst>
                                </p:cTn>
                              </p:par>
                            </p:childTnLst>
                          </p:cTn>
                        </p:par>
                      </p:childTnLst>
                    </p:cTn>
                  </p:par>
                  <p:par>
                    <p:cTn id="131" fill="hold">
                      <p:stCondLst>
                        <p:cond delay="indefinite"/>
                      </p:stCondLst>
                      <p:childTnLst>
                        <p:par>
                          <p:cTn id="132" fill="hold">
                            <p:stCondLst>
                              <p:cond delay="0"/>
                            </p:stCondLst>
                            <p:childTnLst>
                              <p:par>
                                <p:cTn id="133" presetID="30" presetClass="emph" presetSubtype="0" fill="hold" grpId="1" nodeType="clickEffect">
                                  <p:stCondLst>
                                    <p:cond delay="0"/>
                                  </p:stCondLst>
                                  <p:childTnLst>
                                    <p:animClr clrSpc="hsl" dir="cw">
                                      <p:cBhvr override="childStyle">
                                        <p:cTn id="134" dur="500" fill="hold"/>
                                        <p:tgtEl>
                                          <p:spTgt spid="60"/>
                                        </p:tgtEl>
                                        <p:attrNameLst>
                                          <p:attrName>style.color</p:attrName>
                                        </p:attrNameLst>
                                      </p:cBhvr>
                                      <p:by>
                                        <p:hsl h="0" s="12549" l="25098"/>
                                      </p:by>
                                    </p:animClr>
                                    <p:animClr clrSpc="hsl" dir="cw">
                                      <p:cBhvr>
                                        <p:cTn id="135" dur="500" fill="hold"/>
                                        <p:tgtEl>
                                          <p:spTgt spid="60"/>
                                        </p:tgtEl>
                                        <p:attrNameLst>
                                          <p:attrName>fillcolor</p:attrName>
                                        </p:attrNameLst>
                                      </p:cBhvr>
                                      <p:by>
                                        <p:hsl h="0" s="12549" l="25098"/>
                                      </p:by>
                                    </p:animClr>
                                    <p:animClr clrSpc="hsl" dir="cw">
                                      <p:cBhvr>
                                        <p:cTn id="136" dur="500" fill="hold"/>
                                        <p:tgtEl>
                                          <p:spTgt spid="60"/>
                                        </p:tgtEl>
                                        <p:attrNameLst>
                                          <p:attrName>stroke.color</p:attrName>
                                        </p:attrNameLst>
                                      </p:cBhvr>
                                      <p:by>
                                        <p:hsl h="0" s="12549" l="25098"/>
                                      </p:by>
                                    </p:animClr>
                                    <p:set>
                                      <p:cBhvr>
                                        <p:cTn id="137" dur="500" fill="hold"/>
                                        <p:tgtEl>
                                          <p:spTgt spid="60"/>
                                        </p:tgtEl>
                                        <p:attrNameLst>
                                          <p:attrName>fill.type</p:attrName>
                                        </p:attrNameLst>
                                      </p:cBhvr>
                                      <p:to>
                                        <p:strVal val="solid"/>
                                      </p:to>
                                    </p:set>
                                  </p:childTnLst>
                                </p:cTn>
                              </p:par>
                              <p:par>
                                <p:cTn id="138" presetID="30" presetClass="emph" presetSubtype="0" fill="hold" grpId="1" nodeType="withEffect">
                                  <p:stCondLst>
                                    <p:cond delay="0"/>
                                  </p:stCondLst>
                                  <p:childTnLst>
                                    <p:animClr clrSpc="hsl" dir="cw">
                                      <p:cBhvr override="childStyle">
                                        <p:cTn id="139" dur="500" fill="hold"/>
                                        <p:tgtEl>
                                          <p:spTgt spid="61"/>
                                        </p:tgtEl>
                                        <p:attrNameLst>
                                          <p:attrName>style.color</p:attrName>
                                        </p:attrNameLst>
                                      </p:cBhvr>
                                      <p:by>
                                        <p:hsl h="0" s="12549" l="25098"/>
                                      </p:by>
                                    </p:animClr>
                                    <p:animClr clrSpc="hsl" dir="cw">
                                      <p:cBhvr>
                                        <p:cTn id="140" dur="500" fill="hold"/>
                                        <p:tgtEl>
                                          <p:spTgt spid="61"/>
                                        </p:tgtEl>
                                        <p:attrNameLst>
                                          <p:attrName>fillcolor</p:attrName>
                                        </p:attrNameLst>
                                      </p:cBhvr>
                                      <p:by>
                                        <p:hsl h="0" s="12549" l="25098"/>
                                      </p:by>
                                    </p:animClr>
                                    <p:animClr clrSpc="hsl" dir="cw">
                                      <p:cBhvr>
                                        <p:cTn id="141" dur="500" fill="hold"/>
                                        <p:tgtEl>
                                          <p:spTgt spid="61"/>
                                        </p:tgtEl>
                                        <p:attrNameLst>
                                          <p:attrName>stroke.color</p:attrName>
                                        </p:attrNameLst>
                                      </p:cBhvr>
                                      <p:by>
                                        <p:hsl h="0" s="12549" l="25098"/>
                                      </p:by>
                                    </p:animClr>
                                    <p:set>
                                      <p:cBhvr>
                                        <p:cTn id="142" dur="500" fill="hold"/>
                                        <p:tgtEl>
                                          <p:spTgt spid="61"/>
                                        </p:tgtEl>
                                        <p:attrNameLst>
                                          <p:attrName>fill.type</p:attrName>
                                        </p:attrNameLst>
                                      </p:cBhvr>
                                      <p:to>
                                        <p:strVal val="solid"/>
                                      </p:to>
                                    </p:set>
                                  </p:childTnLst>
                                </p:cTn>
                              </p:par>
                              <p:par>
                                <p:cTn id="143" presetID="10" presetClass="entr" presetSubtype="0" fill="hold" grpId="0" nodeType="withEffect">
                                  <p:stCondLst>
                                    <p:cond delay="0"/>
                                  </p:stCondLst>
                                  <p:childTnLst>
                                    <p:set>
                                      <p:cBhvr>
                                        <p:cTn id="144" dur="1" fill="hold">
                                          <p:stCondLst>
                                            <p:cond delay="0"/>
                                          </p:stCondLst>
                                        </p:cTn>
                                        <p:tgtEl>
                                          <p:spTgt spid="62"/>
                                        </p:tgtEl>
                                        <p:attrNameLst>
                                          <p:attrName>style.visibility</p:attrName>
                                        </p:attrNameLst>
                                      </p:cBhvr>
                                      <p:to>
                                        <p:strVal val="visible"/>
                                      </p:to>
                                    </p:set>
                                    <p:animEffect transition="in" filter="fade">
                                      <p:cBhvr>
                                        <p:cTn id="145" dur="250"/>
                                        <p:tgtEl>
                                          <p:spTgt spid="62"/>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63"/>
                                        </p:tgtEl>
                                        <p:attrNameLst>
                                          <p:attrName>style.visibility</p:attrName>
                                        </p:attrNameLst>
                                      </p:cBhvr>
                                      <p:to>
                                        <p:strVal val="visible"/>
                                      </p:to>
                                    </p:set>
                                    <p:animEffect transition="in" filter="fade">
                                      <p:cBhvr>
                                        <p:cTn id="148" dur="250"/>
                                        <p:tgtEl>
                                          <p:spTgt spid="63"/>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64"/>
                                        </p:tgtEl>
                                        <p:attrNameLst>
                                          <p:attrName>style.visibility</p:attrName>
                                        </p:attrNameLst>
                                      </p:cBhvr>
                                      <p:to>
                                        <p:strVal val="visible"/>
                                      </p:to>
                                    </p:set>
                                    <p:animEffect transition="in" filter="fade">
                                      <p:cBhvr>
                                        <p:cTn id="153" dur="250"/>
                                        <p:tgtEl>
                                          <p:spTgt spid="64"/>
                                        </p:tgtEl>
                                      </p:cBhvr>
                                    </p:animEffect>
                                  </p:childTnLst>
                                </p:cTn>
                              </p:par>
                              <p:par>
                                <p:cTn id="154" presetID="30" presetClass="emph" presetSubtype="0" fill="hold" grpId="1" nodeType="withEffect">
                                  <p:stCondLst>
                                    <p:cond delay="0"/>
                                  </p:stCondLst>
                                  <p:childTnLst>
                                    <p:animClr clrSpc="hsl" dir="cw">
                                      <p:cBhvr override="childStyle">
                                        <p:cTn id="155" dur="500" fill="hold"/>
                                        <p:tgtEl>
                                          <p:spTgt spid="62"/>
                                        </p:tgtEl>
                                        <p:attrNameLst>
                                          <p:attrName>style.color</p:attrName>
                                        </p:attrNameLst>
                                      </p:cBhvr>
                                      <p:by>
                                        <p:hsl h="0" s="12549" l="25098"/>
                                      </p:by>
                                    </p:animClr>
                                    <p:animClr clrSpc="hsl" dir="cw">
                                      <p:cBhvr>
                                        <p:cTn id="156" dur="500" fill="hold"/>
                                        <p:tgtEl>
                                          <p:spTgt spid="62"/>
                                        </p:tgtEl>
                                        <p:attrNameLst>
                                          <p:attrName>fillcolor</p:attrName>
                                        </p:attrNameLst>
                                      </p:cBhvr>
                                      <p:by>
                                        <p:hsl h="0" s="12549" l="25098"/>
                                      </p:by>
                                    </p:animClr>
                                    <p:animClr clrSpc="hsl" dir="cw">
                                      <p:cBhvr>
                                        <p:cTn id="157" dur="500" fill="hold"/>
                                        <p:tgtEl>
                                          <p:spTgt spid="62"/>
                                        </p:tgtEl>
                                        <p:attrNameLst>
                                          <p:attrName>stroke.color</p:attrName>
                                        </p:attrNameLst>
                                      </p:cBhvr>
                                      <p:by>
                                        <p:hsl h="0" s="12549" l="25098"/>
                                      </p:by>
                                    </p:animClr>
                                    <p:set>
                                      <p:cBhvr>
                                        <p:cTn id="158" dur="500" fill="hold"/>
                                        <p:tgtEl>
                                          <p:spTgt spid="62"/>
                                        </p:tgtEl>
                                        <p:attrNameLst>
                                          <p:attrName>fill.type</p:attrName>
                                        </p:attrNameLst>
                                      </p:cBhvr>
                                      <p:to>
                                        <p:strVal val="solid"/>
                                      </p:to>
                                    </p:set>
                                  </p:childTnLst>
                                </p:cTn>
                              </p:par>
                              <p:par>
                                <p:cTn id="159" presetID="30" presetClass="emph" presetSubtype="0" fill="hold" grpId="1" nodeType="withEffect">
                                  <p:stCondLst>
                                    <p:cond delay="0"/>
                                  </p:stCondLst>
                                  <p:childTnLst>
                                    <p:animClr clrSpc="hsl" dir="cw">
                                      <p:cBhvr override="childStyle">
                                        <p:cTn id="160" dur="500" fill="hold"/>
                                        <p:tgtEl>
                                          <p:spTgt spid="63"/>
                                        </p:tgtEl>
                                        <p:attrNameLst>
                                          <p:attrName>style.color</p:attrName>
                                        </p:attrNameLst>
                                      </p:cBhvr>
                                      <p:by>
                                        <p:hsl h="0" s="12549" l="25098"/>
                                      </p:by>
                                    </p:animClr>
                                    <p:animClr clrSpc="hsl" dir="cw">
                                      <p:cBhvr>
                                        <p:cTn id="161" dur="500" fill="hold"/>
                                        <p:tgtEl>
                                          <p:spTgt spid="63"/>
                                        </p:tgtEl>
                                        <p:attrNameLst>
                                          <p:attrName>fillcolor</p:attrName>
                                        </p:attrNameLst>
                                      </p:cBhvr>
                                      <p:by>
                                        <p:hsl h="0" s="12549" l="25098"/>
                                      </p:by>
                                    </p:animClr>
                                    <p:animClr clrSpc="hsl" dir="cw">
                                      <p:cBhvr>
                                        <p:cTn id="162" dur="500" fill="hold"/>
                                        <p:tgtEl>
                                          <p:spTgt spid="63"/>
                                        </p:tgtEl>
                                        <p:attrNameLst>
                                          <p:attrName>stroke.color</p:attrName>
                                        </p:attrNameLst>
                                      </p:cBhvr>
                                      <p:by>
                                        <p:hsl h="0" s="12549" l="25098"/>
                                      </p:by>
                                    </p:animClr>
                                    <p:set>
                                      <p:cBhvr>
                                        <p:cTn id="163" dur="500" fill="hold"/>
                                        <p:tgtEl>
                                          <p:spTgt spid="63"/>
                                        </p:tgtEl>
                                        <p:attrNameLst>
                                          <p:attrName>fill.type</p:attrName>
                                        </p:attrNameLst>
                                      </p:cBhvr>
                                      <p:to>
                                        <p:strVal val="solid"/>
                                      </p:to>
                                    </p:se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65"/>
                                        </p:tgtEl>
                                        <p:attrNameLst>
                                          <p:attrName>style.visibility</p:attrName>
                                        </p:attrNameLst>
                                      </p:cBhvr>
                                      <p:to>
                                        <p:strVal val="visible"/>
                                      </p:to>
                                    </p:set>
                                    <p:animEffect transition="in" filter="fade">
                                      <p:cBhvr>
                                        <p:cTn id="168" dur="250"/>
                                        <p:tgtEl>
                                          <p:spTgt spid="65"/>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66"/>
                                        </p:tgtEl>
                                        <p:attrNameLst>
                                          <p:attrName>style.visibility</p:attrName>
                                        </p:attrNameLst>
                                      </p:cBhvr>
                                      <p:to>
                                        <p:strVal val="visible"/>
                                      </p:to>
                                    </p:set>
                                    <p:animEffect transition="in" filter="fade">
                                      <p:cBhvr>
                                        <p:cTn id="171" dur="250"/>
                                        <p:tgtEl>
                                          <p:spTgt spid="66"/>
                                        </p:tgtEl>
                                      </p:cBhvr>
                                    </p:animEffect>
                                  </p:childTnLst>
                                </p:cTn>
                              </p:par>
                            </p:childTnLst>
                          </p:cTn>
                        </p:par>
                      </p:childTnLst>
                    </p:cTn>
                  </p:par>
                  <p:par>
                    <p:cTn id="172" fill="hold">
                      <p:stCondLst>
                        <p:cond delay="indefinite"/>
                      </p:stCondLst>
                      <p:childTnLst>
                        <p:par>
                          <p:cTn id="173" fill="hold">
                            <p:stCondLst>
                              <p:cond delay="0"/>
                            </p:stCondLst>
                            <p:childTnLst>
                              <p:par>
                                <p:cTn id="174" presetID="30" presetClass="emph" presetSubtype="0" fill="hold" grpId="1" nodeType="clickEffect">
                                  <p:stCondLst>
                                    <p:cond delay="0"/>
                                  </p:stCondLst>
                                  <p:childTnLst>
                                    <p:animClr clrSpc="hsl" dir="cw">
                                      <p:cBhvr override="childStyle">
                                        <p:cTn id="175" dur="500" fill="hold"/>
                                        <p:tgtEl>
                                          <p:spTgt spid="65"/>
                                        </p:tgtEl>
                                        <p:attrNameLst>
                                          <p:attrName>style.color</p:attrName>
                                        </p:attrNameLst>
                                      </p:cBhvr>
                                      <p:by>
                                        <p:hsl h="0" s="12549" l="25098"/>
                                      </p:by>
                                    </p:animClr>
                                    <p:animClr clrSpc="hsl" dir="cw">
                                      <p:cBhvr>
                                        <p:cTn id="176" dur="500" fill="hold"/>
                                        <p:tgtEl>
                                          <p:spTgt spid="65"/>
                                        </p:tgtEl>
                                        <p:attrNameLst>
                                          <p:attrName>fillcolor</p:attrName>
                                        </p:attrNameLst>
                                      </p:cBhvr>
                                      <p:by>
                                        <p:hsl h="0" s="12549" l="25098"/>
                                      </p:by>
                                    </p:animClr>
                                    <p:animClr clrSpc="hsl" dir="cw">
                                      <p:cBhvr>
                                        <p:cTn id="177" dur="500" fill="hold"/>
                                        <p:tgtEl>
                                          <p:spTgt spid="65"/>
                                        </p:tgtEl>
                                        <p:attrNameLst>
                                          <p:attrName>stroke.color</p:attrName>
                                        </p:attrNameLst>
                                      </p:cBhvr>
                                      <p:by>
                                        <p:hsl h="0" s="12549" l="25098"/>
                                      </p:by>
                                    </p:animClr>
                                    <p:set>
                                      <p:cBhvr>
                                        <p:cTn id="178" dur="500" fill="hold"/>
                                        <p:tgtEl>
                                          <p:spTgt spid="65"/>
                                        </p:tgtEl>
                                        <p:attrNameLst>
                                          <p:attrName>fill.type</p:attrName>
                                        </p:attrNameLst>
                                      </p:cBhvr>
                                      <p:to>
                                        <p:strVal val="solid"/>
                                      </p:to>
                                    </p:set>
                                  </p:childTnLst>
                                </p:cTn>
                              </p:par>
                              <p:par>
                                <p:cTn id="179" presetID="30" presetClass="emph" presetSubtype="0" fill="hold" grpId="1" nodeType="withEffect">
                                  <p:stCondLst>
                                    <p:cond delay="0"/>
                                  </p:stCondLst>
                                  <p:childTnLst>
                                    <p:animClr clrSpc="hsl" dir="cw">
                                      <p:cBhvr override="childStyle">
                                        <p:cTn id="180" dur="500" fill="hold"/>
                                        <p:tgtEl>
                                          <p:spTgt spid="66"/>
                                        </p:tgtEl>
                                        <p:attrNameLst>
                                          <p:attrName>style.color</p:attrName>
                                        </p:attrNameLst>
                                      </p:cBhvr>
                                      <p:by>
                                        <p:hsl h="0" s="12549" l="25098"/>
                                      </p:by>
                                    </p:animClr>
                                    <p:animClr clrSpc="hsl" dir="cw">
                                      <p:cBhvr>
                                        <p:cTn id="181" dur="500" fill="hold"/>
                                        <p:tgtEl>
                                          <p:spTgt spid="66"/>
                                        </p:tgtEl>
                                        <p:attrNameLst>
                                          <p:attrName>fillcolor</p:attrName>
                                        </p:attrNameLst>
                                      </p:cBhvr>
                                      <p:by>
                                        <p:hsl h="0" s="12549" l="25098"/>
                                      </p:by>
                                    </p:animClr>
                                    <p:animClr clrSpc="hsl" dir="cw">
                                      <p:cBhvr>
                                        <p:cTn id="182" dur="500" fill="hold"/>
                                        <p:tgtEl>
                                          <p:spTgt spid="66"/>
                                        </p:tgtEl>
                                        <p:attrNameLst>
                                          <p:attrName>stroke.color</p:attrName>
                                        </p:attrNameLst>
                                      </p:cBhvr>
                                      <p:by>
                                        <p:hsl h="0" s="12549" l="25098"/>
                                      </p:by>
                                    </p:animClr>
                                    <p:set>
                                      <p:cBhvr>
                                        <p:cTn id="183" dur="500" fill="hold"/>
                                        <p:tgtEl>
                                          <p:spTgt spid="66"/>
                                        </p:tgtEl>
                                        <p:attrNameLst>
                                          <p:attrName>fill.type</p:attrName>
                                        </p:attrNameLst>
                                      </p:cBhvr>
                                      <p:to>
                                        <p:strVal val="solid"/>
                                      </p:to>
                                    </p:set>
                                  </p:childTnLst>
                                </p:cTn>
                              </p:par>
                              <p:par>
                                <p:cTn id="184" presetID="10" presetClass="entr" presetSubtype="0" fill="hold" grpId="0" nodeType="withEffect">
                                  <p:stCondLst>
                                    <p:cond delay="0"/>
                                  </p:stCondLst>
                                  <p:childTnLst>
                                    <p:set>
                                      <p:cBhvr>
                                        <p:cTn id="185" dur="1" fill="hold">
                                          <p:stCondLst>
                                            <p:cond delay="0"/>
                                          </p:stCondLst>
                                        </p:cTn>
                                        <p:tgtEl>
                                          <p:spTgt spid="67"/>
                                        </p:tgtEl>
                                        <p:attrNameLst>
                                          <p:attrName>style.visibility</p:attrName>
                                        </p:attrNameLst>
                                      </p:cBhvr>
                                      <p:to>
                                        <p:strVal val="visible"/>
                                      </p:to>
                                    </p:set>
                                    <p:animEffect transition="in" filter="fade">
                                      <p:cBhvr>
                                        <p:cTn id="186" dur="250"/>
                                        <p:tgtEl>
                                          <p:spTgt spid="67"/>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68"/>
                                        </p:tgtEl>
                                        <p:attrNameLst>
                                          <p:attrName>style.visibility</p:attrName>
                                        </p:attrNameLst>
                                      </p:cBhvr>
                                      <p:to>
                                        <p:strVal val="visible"/>
                                      </p:to>
                                    </p:set>
                                    <p:animEffect transition="in" filter="fade">
                                      <p:cBhvr>
                                        <p:cTn id="189" dur="25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animBg="1"/>
      <p:bldP spid="45" grpId="1" animBg="1"/>
      <p:bldP spid="46" grpId="0" animBg="1"/>
      <p:bldP spid="46" grpId="1" animBg="1"/>
      <p:bldP spid="47" grpId="0"/>
      <p:bldP spid="48" grpId="0" animBg="1"/>
      <p:bldP spid="48" grpId="1" animBg="1"/>
      <p:bldP spid="49" grpId="0" animBg="1"/>
      <p:bldP spid="49" grpId="1" animBg="1"/>
      <p:bldP spid="50" grpId="0"/>
      <p:bldP spid="51" grpId="0" animBg="1"/>
      <p:bldP spid="51" grpId="1" animBg="1"/>
      <p:bldP spid="52" grpId="0" animBg="1"/>
      <p:bldP spid="52" grpId="1" animBg="1"/>
      <p:bldP spid="53" grpId="0"/>
      <p:bldP spid="54" grpId="0" animBg="1"/>
      <p:bldP spid="54" grpId="1" animBg="1"/>
      <p:bldP spid="55" grpId="0" animBg="1"/>
      <p:bldP spid="55" grpId="1" animBg="1"/>
      <p:bldP spid="56" grpId="0"/>
      <p:bldP spid="57" grpId="0" animBg="1"/>
      <p:bldP spid="57" grpId="1" animBg="1"/>
      <p:bldP spid="58" grpId="0" animBg="1"/>
      <p:bldP spid="58" grpId="1" animBg="1"/>
      <p:bldP spid="59" grpId="0"/>
      <p:bldP spid="60" grpId="0" animBg="1"/>
      <p:bldP spid="60" grpId="1" animBg="1"/>
      <p:bldP spid="61" grpId="0" animBg="1"/>
      <p:bldP spid="61" grpId="1" animBg="1"/>
      <p:bldP spid="62" grpId="0" animBg="1"/>
      <p:bldP spid="62" grpId="1" animBg="1"/>
      <p:bldP spid="63" grpId="0" animBg="1"/>
      <p:bldP spid="63" grpId="1" animBg="1"/>
      <p:bldP spid="64" grpId="0"/>
      <p:bldP spid="65" grpId="0" animBg="1"/>
      <p:bldP spid="65" grpId="1" animBg="1"/>
      <p:bldP spid="66" grpId="0" animBg="1"/>
      <p:bldP spid="66" grpId="1" animBg="1"/>
      <p:bldP spid="67" grpId="0" animBg="1"/>
      <p:bldP spid="6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Customer Move-Out</a:t>
            </a:r>
            <a:endParaRPr lang="en-US" dirty="0"/>
          </a:p>
        </p:txBody>
      </p:sp>
      <p:sp>
        <p:nvSpPr>
          <p:cNvPr id="55" name="Slide Number Placeholder 54"/>
          <p:cNvSpPr>
            <a:spLocks noGrp="1"/>
          </p:cNvSpPr>
          <p:nvPr>
            <p:ph type="sldNum" sz="quarter" idx="4"/>
          </p:nvPr>
        </p:nvSpPr>
        <p:spPr/>
        <p:txBody>
          <a:bodyPr/>
          <a:lstStyle/>
          <a:p>
            <a:fld id="{FF7F3899-B190-482E-AE55-E6984E7DA36B}" type="slidenum">
              <a:rPr lang="en-US" smtClean="0"/>
              <a:t>91</a:t>
            </a:fld>
            <a:endParaRPr lang="en-US" dirty="0"/>
          </a:p>
        </p:txBody>
      </p:sp>
      <p:sp>
        <p:nvSpPr>
          <p:cNvPr id="5" name="Rectangle 4"/>
          <p:cNvSpPr/>
          <p:nvPr/>
        </p:nvSpPr>
        <p:spPr>
          <a:xfrm>
            <a:off x="6431280" y="1520439"/>
            <a:ext cx="2560320"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6" name="Rectangle 5"/>
          <p:cNvSpPr/>
          <p:nvPr/>
        </p:nvSpPr>
        <p:spPr>
          <a:xfrm>
            <a:off x="3733800" y="1520439"/>
            <a:ext cx="2595067"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lumMod val="50000"/>
                </a:schemeClr>
              </a:solidFill>
              <a:latin typeface="Arial" panose="020B0604020202020204" pitchFamily="34" charset="0"/>
              <a:cs typeface="Arial" panose="020B0604020202020204" pitchFamily="34" charset="0"/>
            </a:endParaRPr>
          </a:p>
        </p:txBody>
      </p:sp>
      <p:cxnSp>
        <p:nvCxnSpPr>
          <p:cNvPr id="9" name="Straight Connector 8"/>
          <p:cNvCxnSpPr/>
          <p:nvPr/>
        </p:nvCxnSpPr>
        <p:spPr>
          <a:xfrm>
            <a:off x="6383708" y="1520439"/>
            <a:ext cx="0" cy="26976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57600" y="1520439"/>
            <a:ext cx="0" cy="26976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 y="1832360"/>
            <a:ext cx="8839200" cy="3048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2514600" y="2213360"/>
            <a:ext cx="0" cy="2004701"/>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p:cNvCxnSpPr>
            <a:stCxn id="11" idx="0"/>
          </p:cNvCxnSpPr>
          <p:nvPr/>
        </p:nvCxnSpPr>
        <p:spPr>
          <a:xfrm>
            <a:off x="4572000" y="1832360"/>
            <a:ext cx="0" cy="2385701"/>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486400" y="1832360"/>
            <a:ext cx="0" cy="2385701"/>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7248258" y="1832360"/>
            <a:ext cx="0" cy="2385701"/>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8153400" y="1832360"/>
            <a:ext cx="0" cy="2385701"/>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152400" y="2799460"/>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152400" y="3501639"/>
            <a:ext cx="8763000" cy="0"/>
          </a:xfrm>
          <a:prstGeom prst="line">
            <a:avLst/>
          </a:prstGeom>
          <a:ln w="12700"/>
        </p:spPr>
        <p:style>
          <a:lnRef idx="1">
            <a:schemeClr val="dk1"/>
          </a:lnRef>
          <a:fillRef idx="0">
            <a:schemeClr val="dk1"/>
          </a:fillRef>
          <a:effectRef idx="0">
            <a:schemeClr val="dk1"/>
          </a:effectRef>
          <a:fontRef idx="minor">
            <a:schemeClr val="tx1"/>
          </a:fontRef>
        </p:style>
      </p:cxnSp>
      <p:sp>
        <p:nvSpPr>
          <p:cNvPr id="23" name="Rectangle 22"/>
          <p:cNvSpPr/>
          <p:nvPr/>
        </p:nvSpPr>
        <p:spPr>
          <a:xfrm>
            <a:off x="4648200" y="1486685"/>
            <a:ext cx="697627"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From</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24" name="Rectangle 23"/>
          <p:cNvSpPr/>
          <p:nvPr/>
        </p:nvSpPr>
        <p:spPr>
          <a:xfrm>
            <a:off x="7467600" y="1486685"/>
            <a:ext cx="419475"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To</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25" name="Rectangle 24"/>
          <p:cNvSpPr/>
          <p:nvPr/>
        </p:nvSpPr>
        <p:spPr>
          <a:xfrm>
            <a:off x="152400" y="1825239"/>
            <a:ext cx="3486292"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Transaction Type</a:t>
            </a:r>
            <a:endParaRPr lang="en-US" sz="1600" dirty="0">
              <a:latin typeface="Arial" panose="020B0604020202020204" pitchFamily="34" charset="0"/>
              <a:cs typeface="Arial" panose="020B0604020202020204" pitchFamily="34" charset="0"/>
            </a:endParaRPr>
          </a:p>
        </p:txBody>
      </p:sp>
      <p:sp>
        <p:nvSpPr>
          <p:cNvPr id="26" name="Rectangle 25"/>
          <p:cNvSpPr/>
          <p:nvPr/>
        </p:nvSpPr>
        <p:spPr>
          <a:xfrm>
            <a:off x="3657600" y="1825239"/>
            <a:ext cx="914400"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ERCOT</a:t>
            </a:r>
            <a:endParaRPr lang="en-US" sz="1400" b="1" dirty="0">
              <a:latin typeface="Arial" panose="020B0604020202020204" pitchFamily="34" charset="0"/>
              <a:cs typeface="Arial" panose="020B0604020202020204" pitchFamily="34" charset="0"/>
            </a:endParaRPr>
          </a:p>
        </p:txBody>
      </p:sp>
      <p:sp>
        <p:nvSpPr>
          <p:cNvPr id="27" name="Rectangle 26"/>
          <p:cNvSpPr/>
          <p:nvPr/>
        </p:nvSpPr>
        <p:spPr>
          <a:xfrm>
            <a:off x="4572000" y="1825239"/>
            <a:ext cx="914400"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TDSP</a:t>
            </a:r>
            <a:endParaRPr lang="en-US" sz="1400" b="1" dirty="0">
              <a:latin typeface="Arial" panose="020B0604020202020204" pitchFamily="34" charset="0"/>
              <a:cs typeface="Arial" panose="020B0604020202020204" pitchFamily="34" charset="0"/>
            </a:endParaRPr>
          </a:p>
        </p:txBody>
      </p:sp>
      <p:sp>
        <p:nvSpPr>
          <p:cNvPr id="28" name="Rectangle 27"/>
          <p:cNvSpPr/>
          <p:nvPr/>
        </p:nvSpPr>
        <p:spPr>
          <a:xfrm>
            <a:off x="5486400" y="1825239"/>
            <a:ext cx="897308"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REP</a:t>
            </a:r>
            <a:endParaRPr lang="en-US" sz="1400" b="1" dirty="0">
              <a:latin typeface="Arial" panose="020B0604020202020204" pitchFamily="34" charset="0"/>
              <a:cs typeface="Arial" panose="020B0604020202020204" pitchFamily="34" charset="0"/>
            </a:endParaRPr>
          </a:p>
        </p:txBody>
      </p:sp>
      <p:sp>
        <p:nvSpPr>
          <p:cNvPr id="29" name="Rectangle 28"/>
          <p:cNvSpPr/>
          <p:nvPr/>
        </p:nvSpPr>
        <p:spPr>
          <a:xfrm>
            <a:off x="6400800" y="1832361"/>
            <a:ext cx="847458" cy="307777"/>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ERCOT</a:t>
            </a:r>
            <a:endParaRPr lang="en-US" sz="1400" b="1" dirty="0">
              <a:latin typeface="Arial" panose="020B0604020202020204" pitchFamily="34" charset="0"/>
              <a:cs typeface="Arial" panose="020B0604020202020204" pitchFamily="34" charset="0"/>
            </a:endParaRPr>
          </a:p>
        </p:txBody>
      </p:sp>
      <p:sp>
        <p:nvSpPr>
          <p:cNvPr id="30" name="Rectangle 29"/>
          <p:cNvSpPr/>
          <p:nvPr/>
        </p:nvSpPr>
        <p:spPr>
          <a:xfrm>
            <a:off x="7248258" y="1832360"/>
            <a:ext cx="905142" cy="30777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TDSP</a:t>
            </a:r>
            <a:endParaRPr lang="en-US" sz="1400" b="1" dirty="0">
              <a:latin typeface="Arial" panose="020B0604020202020204" pitchFamily="34" charset="0"/>
              <a:cs typeface="Arial" panose="020B0604020202020204" pitchFamily="34" charset="0"/>
            </a:endParaRPr>
          </a:p>
        </p:txBody>
      </p:sp>
      <p:sp>
        <p:nvSpPr>
          <p:cNvPr id="31" name="Rectangle 30"/>
          <p:cNvSpPr/>
          <p:nvPr/>
        </p:nvSpPr>
        <p:spPr>
          <a:xfrm>
            <a:off x="8153400" y="1832360"/>
            <a:ext cx="838200" cy="307777"/>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REP</a:t>
            </a:r>
            <a:endParaRPr lang="en-US" sz="1400" b="1" dirty="0">
              <a:latin typeface="Arial" panose="020B0604020202020204" pitchFamily="34" charset="0"/>
              <a:cs typeface="Arial" panose="020B0604020202020204" pitchFamily="34" charset="0"/>
            </a:endParaRPr>
          </a:p>
        </p:txBody>
      </p:sp>
      <p:sp>
        <p:nvSpPr>
          <p:cNvPr id="32" name="Rectangle 31"/>
          <p:cNvSpPr/>
          <p:nvPr/>
        </p:nvSpPr>
        <p:spPr>
          <a:xfrm>
            <a:off x="152400" y="1832359"/>
            <a:ext cx="3505200" cy="307778"/>
          </a:xfrm>
          <a:prstGeom prst="rect">
            <a:avLst/>
          </a:prstGeom>
          <a:solidFill>
            <a:schemeClr val="accent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3" name="Rectangle 32"/>
          <p:cNvSpPr/>
          <p:nvPr/>
        </p:nvSpPr>
        <p:spPr>
          <a:xfrm>
            <a:off x="152400" y="2358639"/>
            <a:ext cx="2286000"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Move Out Request</a:t>
            </a:r>
            <a:endParaRPr lang="en-US" sz="1600" dirty="0">
              <a:latin typeface="Arial" panose="020B0604020202020204" pitchFamily="34" charset="0"/>
              <a:cs typeface="Arial" panose="020B0604020202020204" pitchFamily="34" charset="0"/>
            </a:endParaRPr>
          </a:p>
        </p:txBody>
      </p:sp>
      <p:sp>
        <p:nvSpPr>
          <p:cNvPr id="34" name="Rectangle 33"/>
          <p:cNvSpPr/>
          <p:nvPr/>
        </p:nvSpPr>
        <p:spPr>
          <a:xfrm>
            <a:off x="152400" y="3041462"/>
            <a:ext cx="2196624"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Move Out Response</a:t>
            </a:r>
          </a:p>
        </p:txBody>
      </p:sp>
      <p:sp>
        <p:nvSpPr>
          <p:cNvPr id="35" name="Rectangle 34"/>
          <p:cNvSpPr/>
          <p:nvPr/>
        </p:nvSpPr>
        <p:spPr>
          <a:xfrm>
            <a:off x="165576" y="3727262"/>
            <a:ext cx="2196624"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Final Meter Read</a:t>
            </a:r>
          </a:p>
        </p:txBody>
      </p:sp>
      <p:sp>
        <p:nvSpPr>
          <p:cNvPr id="36" name="Rectangle 35"/>
          <p:cNvSpPr/>
          <p:nvPr/>
        </p:nvSpPr>
        <p:spPr>
          <a:xfrm>
            <a:off x="2514600" y="2358639"/>
            <a:ext cx="1124092"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814_24</a:t>
            </a:r>
            <a:endParaRPr lang="en-US" sz="1600" dirty="0">
              <a:latin typeface="Arial" panose="020B0604020202020204" pitchFamily="34" charset="0"/>
              <a:cs typeface="Arial" panose="020B0604020202020204" pitchFamily="34" charset="0"/>
            </a:endParaRPr>
          </a:p>
        </p:txBody>
      </p:sp>
      <p:sp>
        <p:nvSpPr>
          <p:cNvPr id="37" name="Rectangle 36"/>
          <p:cNvSpPr/>
          <p:nvPr/>
        </p:nvSpPr>
        <p:spPr>
          <a:xfrm>
            <a:off x="2514600" y="3044439"/>
            <a:ext cx="1124092"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814_25</a:t>
            </a:r>
            <a:endParaRPr lang="en-US" sz="1600" dirty="0">
              <a:latin typeface="Arial" panose="020B0604020202020204" pitchFamily="34" charset="0"/>
              <a:cs typeface="Arial" panose="020B0604020202020204" pitchFamily="34" charset="0"/>
            </a:endParaRPr>
          </a:p>
        </p:txBody>
      </p:sp>
      <p:sp>
        <p:nvSpPr>
          <p:cNvPr id="38" name="Rectangle 37"/>
          <p:cNvSpPr/>
          <p:nvPr/>
        </p:nvSpPr>
        <p:spPr>
          <a:xfrm>
            <a:off x="2514600" y="3695740"/>
            <a:ext cx="1124092"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867_03</a:t>
            </a:r>
            <a:endParaRPr lang="en-US" sz="1600" dirty="0">
              <a:latin typeface="Arial" panose="020B0604020202020204" pitchFamily="34" charset="0"/>
              <a:cs typeface="Arial" panose="020B0604020202020204" pitchFamily="34" charset="0"/>
            </a:endParaRPr>
          </a:p>
        </p:txBody>
      </p:sp>
      <p:sp>
        <p:nvSpPr>
          <p:cNvPr id="39" name="Oval 38"/>
          <p:cNvSpPr/>
          <p:nvPr/>
        </p:nvSpPr>
        <p:spPr>
          <a:xfrm>
            <a:off x="5752475" y="2282439"/>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0" name="Oval 39"/>
          <p:cNvSpPr/>
          <p:nvPr/>
        </p:nvSpPr>
        <p:spPr>
          <a:xfrm>
            <a:off x="6616581" y="2282439"/>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1" name="Oval 40"/>
          <p:cNvSpPr/>
          <p:nvPr/>
        </p:nvSpPr>
        <p:spPr>
          <a:xfrm>
            <a:off x="3921524" y="2285416"/>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42" name="Oval 41"/>
          <p:cNvSpPr/>
          <p:nvPr/>
        </p:nvSpPr>
        <p:spPr>
          <a:xfrm>
            <a:off x="7489568" y="2285416"/>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43" name="Oval 42"/>
          <p:cNvSpPr/>
          <p:nvPr/>
        </p:nvSpPr>
        <p:spPr>
          <a:xfrm>
            <a:off x="4840833" y="2962933"/>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4" name="Oval 43"/>
          <p:cNvSpPr/>
          <p:nvPr/>
        </p:nvSpPr>
        <p:spPr>
          <a:xfrm>
            <a:off x="6617014" y="2971216"/>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5" name="Oval 44"/>
          <p:cNvSpPr/>
          <p:nvPr/>
        </p:nvSpPr>
        <p:spPr>
          <a:xfrm>
            <a:off x="3921524" y="2955971"/>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46" name="Oval 45"/>
          <p:cNvSpPr/>
          <p:nvPr/>
        </p:nvSpPr>
        <p:spPr>
          <a:xfrm>
            <a:off x="8382433" y="2955971"/>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47" name="Oval 46"/>
          <p:cNvSpPr/>
          <p:nvPr/>
        </p:nvSpPr>
        <p:spPr>
          <a:xfrm>
            <a:off x="4861772" y="3659128"/>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8" name="Oval 47"/>
          <p:cNvSpPr/>
          <p:nvPr/>
        </p:nvSpPr>
        <p:spPr>
          <a:xfrm>
            <a:off x="6616581" y="3659128"/>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9" name="Oval 48"/>
          <p:cNvSpPr/>
          <p:nvPr/>
        </p:nvSpPr>
        <p:spPr>
          <a:xfrm>
            <a:off x="3921524" y="3659128"/>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50" name="Oval 49"/>
          <p:cNvSpPr/>
          <p:nvPr/>
        </p:nvSpPr>
        <p:spPr>
          <a:xfrm>
            <a:off x="8382000" y="3659128"/>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51" name="Rectangle 50"/>
          <p:cNvSpPr/>
          <p:nvPr/>
        </p:nvSpPr>
        <p:spPr>
          <a:xfrm>
            <a:off x="270802" y="5569803"/>
            <a:ext cx="8644598" cy="830997"/>
          </a:xfrm>
          <a:prstGeom prst="rect">
            <a:avLst/>
          </a:prstGeom>
        </p:spPr>
        <p:txBody>
          <a:bodyPr wrap="square">
            <a:spAutoFit/>
          </a:bodyPr>
          <a:lstStyle/>
          <a:p>
            <a:pPr lvl="0" fontAlgn="base">
              <a:spcBef>
                <a:spcPct val="20000"/>
              </a:spcBef>
              <a:spcAft>
                <a:spcPts val="600"/>
              </a:spcAft>
            </a:pPr>
            <a:r>
              <a:rPr lang="en-US" sz="2400" dirty="0">
                <a:solidFill>
                  <a:prstClr val="black"/>
                </a:solidFill>
                <a:latin typeface="Arial" pitchFamily="34" charset="0"/>
                <a:cs typeface="Arial" pitchFamily="34" charset="0"/>
              </a:rPr>
              <a:t>Others illustrated at </a:t>
            </a:r>
            <a:r>
              <a:rPr lang="en-US" sz="2400" dirty="0">
                <a:solidFill>
                  <a:prstClr val="black"/>
                </a:solidFill>
                <a:latin typeface="Arial" pitchFamily="34" charset="0"/>
                <a:cs typeface="Arial" pitchFamily="34" charset="0"/>
                <a:hlinkClick r:id="rId3"/>
              </a:rPr>
              <a:t>http://www.ercot.com/mktrules/guides/txset/sw/index</a:t>
            </a:r>
            <a:endParaRPr lang="en-US" sz="2400" dirty="0">
              <a:solidFill>
                <a:prstClr val="black"/>
              </a:solidFill>
              <a:latin typeface="Arial" pitchFamily="34" charset="0"/>
              <a:cs typeface="Arial" pitchFamily="34" charset="0"/>
            </a:endParaRPr>
          </a:p>
        </p:txBody>
      </p:sp>
      <p:sp>
        <p:nvSpPr>
          <p:cNvPr id="53" name="TextBox 52"/>
          <p:cNvSpPr txBox="1"/>
          <p:nvPr/>
        </p:nvSpPr>
        <p:spPr>
          <a:xfrm>
            <a:off x="2031507" y="6531253"/>
            <a:ext cx="5004785" cy="369332"/>
          </a:xfrm>
          <a:prstGeom prst="rect">
            <a:avLst/>
          </a:prstGeom>
          <a:noFill/>
        </p:spPr>
        <p:txBody>
          <a:bodyPr wrap="square" rtlCol="0">
            <a:spAutoFit/>
          </a:bodyPr>
          <a:lstStyle/>
          <a:p>
            <a:pPr algn="ctr"/>
            <a:r>
              <a:rPr lang="en-US" dirty="0" smtClean="0">
                <a:solidFill>
                  <a:schemeClr val="bg1"/>
                </a:solidFill>
              </a:rPr>
              <a:t>Summaries of scenarios provided upon completion</a:t>
            </a:r>
            <a:endParaRPr lang="en-US" dirty="0">
              <a:solidFill>
                <a:schemeClr val="bg1"/>
              </a:solidFill>
            </a:endParaRPr>
          </a:p>
        </p:txBody>
      </p:sp>
    </p:spTree>
    <p:extLst>
      <p:ext uri="{BB962C8B-B14F-4D97-AF65-F5344CB8AC3E}">
        <p14:creationId xmlns:p14="http://schemas.microsoft.com/office/powerpoint/2010/main" val="268165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5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250"/>
                                        <p:tgtEl>
                                          <p:spTgt spid="3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25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30" presetClass="emph" presetSubtype="0" fill="hold" grpId="1" nodeType="clickEffect">
                                  <p:stCondLst>
                                    <p:cond delay="0"/>
                                  </p:stCondLst>
                                  <p:childTnLst>
                                    <p:animClr clrSpc="hsl" dir="cw">
                                      <p:cBhvr override="childStyle">
                                        <p:cTn id="19" dur="500" fill="hold"/>
                                        <p:tgtEl>
                                          <p:spTgt spid="39"/>
                                        </p:tgtEl>
                                        <p:attrNameLst>
                                          <p:attrName>style.color</p:attrName>
                                        </p:attrNameLst>
                                      </p:cBhvr>
                                      <p:by>
                                        <p:hsl h="0" s="12549" l="25098"/>
                                      </p:by>
                                    </p:animClr>
                                    <p:animClr clrSpc="hsl" dir="cw">
                                      <p:cBhvr>
                                        <p:cTn id="20" dur="500" fill="hold"/>
                                        <p:tgtEl>
                                          <p:spTgt spid="39"/>
                                        </p:tgtEl>
                                        <p:attrNameLst>
                                          <p:attrName>fillcolor</p:attrName>
                                        </p:attrNameLst>
                                      </p:cBhvr>
                                      <p:by>
                                        <p:hsl h="0" s="12549" l="25098"/>
                                      </p:by>
                                    </p:animClr>
                                    <p:animClr clrSpc="hsl" dir="cw">
                                      <p:cBhvr>
                                        <p:cTn id="21" dur="500" fill="hold"/>
                                        <p:tgtEl>
                                          <p:spTgt spid="39"/>
                                        </p:tgtEl>
                                        <p:attrNameLst>
                                          <p:attrName>stroke.color</p:attrName>
                                        </p:attrNameLst>
                                      </p:cBhvr>
                                      <p:by>
                                        <p:hsl h="0" s="12549" l="25098"/>
                                      </p:by>
                                    </p:animClr>
                                    <p:set>
                                      <p:cBhvr>
                                        <p:cTn id="22" dur="500" fill="hold"/>
                                        <p:tgtEl>
                                          <p:spTgt spid="39"/>
                                        </p:tgtEl>
                                        <p:attrNameLst>
                                          <p:attrName>fill.type</p:attrName>
                                        </p:attrNameLst>
                                      </p:cBhvr>
                                      <p:to>
                                        <p:strVal val="solid"/>
                                      </p:to>
                                    </p:set>
                                  </p:childTnLst>
                                </p:cTn>
                              </p:par>
                              <p:par>
                                <p:cTn id="23" presetID="30" presetClass="emph" presetSubtype="0" fill="hold" grpId="1" nodeType="withEffect">
                                  <p:stCondLst>
                                    <p:cond delay="0"/>
                                  </p:stCondLst>
                                  <p:childTnLst>
                                    <p:animClr clrSpc="hsl" dir="cw">
                                      <p:cBhvr override="childStyle">
                                        <p:cTn id="24" dur="500" fill="hold"/>
                                        <p:tgtEl>
                                          <p:spTgt spid="40"/>
                                        </p:tgtEl>
                                        <p:attrNameLst>
                                          <p:attrName>style.color</p:attrName>
                                        </p:attrNameLst>
                                      </p:cBhvr>
                                      <p:by>
                                        <p:hsl h="0" s="12549" l="25098"/>
                                      </p:by>
                                    </p:animClr>
                                    <p:animClr clrSpc="hsl" dir="cw">
                                      <p:cBhvr>
                                        <p:cTn id="25" dur="500" fill="hold"/>
                                        <p:tgtEl>
                                          <p:spTgt spid="40"/>
                                        </p:tgtEl>
                                        <p:attrNameLst>
                                          <p:attrName>fillcolor</p:attrName>
                                        </p:attrNameLst>
                                      </p:cBhvr>
                                      <p:by>
                                        <p:hsl h="0" s="12549" l="25098"/>
                                      </p:by>
                                    </p:animClr>
                                    <p:animClr clrSpc="hsl" dir="cw">
                                      <p:cBhvr>
                                        <p:cTn id="26" dur="500" fill="hold"/>
                                        <p:tgtEl>
                                          <p:spTgt spid="40"/>
                                        </p:tgtEl>
                                        <p:attrNameLst>
                                          <p:attrName>stroke.color</p:attrName>
                                        </p:attrNameLst>
                                      </p:cBhvr>
                                      <p:by>
                                        <p:hsl h="0" s="12549" l="25098"/>
                                      </p:by>
                                    </p:animClr>
                                    <p:set>
                                      <p:cBhvr>
                                        <p:cTn id="27" dur="500" fill="hold"/>
                                        <p:tgtEl>
                                          <p:spTgt spid="40"/>
                                        </p:tgtEl>
                                        <p:attrNameLst>
                                          <p:attrName>fill.type</p:attrName>
                                        </p:attrNameLst>
                                      </p:cBhvr>
                                      <p:to>
                                        <p:strVal val="solid"/>
                                      </p:to>
                                    </p:set>
                                  </p:childTnLst>
                                </p:cTn>
                              </p:par>
                              <p:par>
                                <p:cTn id="28" presetID="10"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250"/>
                                        <p:tgtEl>
                                          <p:spTgt spid="4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25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250"/>
                                        <p:tgtEl>
                                          <p:spTgt spid="37"/>
                                        </p:tgtEl>
                                      </p:cBhvr>
                                    </p:animEffect>
                                  </p:childTnLst>
                                </p:cTn>
                              </p:par>
                              <p:par>
                                <p:cTn id="39" presetID="30" presetClass="emph" presetSubtype="0" fill="hold" grpId="1" nodeType="withEffect">
                                  <p:stCondLst>
                                    <p:cond delay="0"/>
                                  </p:stCondLst>
                                  <p:childTnLst>
                                    <p:animClr clrSpc="hsl" dir="cw">
                                      <p:cBhvr override="childStyle">
                                        <p:cTn id="40" dur="500" fill="hold"/>
                                        <p:tgtEl>
                                          <p:spTgt spid="41"/>
                                        </p:tgtEl>
                                        <p:attrNameLst>
                                          <p:attrName>style.color</p:attrName>
                                        </p:attrNameLst>
                                      </p:cBhvr>
                                      <p:by>
                                        <p:hsl h="0" s="12549" l="25098"/>
                                      </p:by>
                                    </p:animClr>
                                    <p:animClr clrSpc="hsl" dir="cw">
                                      <p:cBhvr>
                                        <p:cTn id="41" dur="500" fill="hold"/>
                                        <p:tgtEl>
                                          <p:spTgt spid="41"/>
                                        </p:tgtEl>
                                        <p:attrNameLst>
                                          <p:attrName>fillcolor</p:attrName>
                                        </p:attrNameLst>
                                      </p:cBhvr>
                                      <p:by>
                                        <p:hsl h="0" s="12549" l="25098"/>
                                      </p:by>
                                    </p:animClr>
                                    <p:animClr clrSpc="hsl" dir="cw">
                                      <p:cBhvr>
                                        <p:cTn id="42" dur="500" fill="hold"/>
                                        <p:tgtEl>
                                          <p:spTgt spid="41"/>
                                        </p:tgtEl>
                                        <p:attrNameLst>
                                          <p:attrName>stroke.color</p:attrName>
                                        </p:attrNameLst>
                                      </p:cBhvr>
                                      <p:by>
                                        <p:hsl h="0" s="12549" l="25098"/>
                                      </p:by>
                                    </p:animClr>
                                    <p:set>
                                      <p:cBhvr>
                                        <p:cTn id="43" dur="500" fill="hold"/>
                                        <p:tgtEl>
                                          <p:spTgt spid="41"/>
                                        </p:tgtEl>
                                        <p:attrNameLst>
                                          <p:attrName>fill.type</p:attrName>
                                        </p:attrNameLst>
                                      </p:cBhvr>
                                      <p:to>
                                        <p:strVal val="solid"/>
                                      </p:to>
                                    </p:set>
                                  </p:childTnLst>
                                </p:cTn>
                              </p:par>
                              <p:par>
                                <p:cTn id="44" presetID="30" presetClass="emph" presetSubtype="0" fill="hold" grpId="1" nodeType="withEffect">
                                  <p:stCondLst>
                                    <p:cond delay="0"/>
                                  </p:stCondLst>
                                  <p:childTnLst>
                                    <p:animClr clrSpc="hsl" dir="cw">
                                      <p:cBhvr override="childStyle">
                                        <p:cTn id="45" dur="500" fill="hold"/>
                                        <p:tgtEl>
                                          <p:spTgt spid="42"/>
                                        </p:tgtEl>
                                        <p:attrNameLst>
                                          <p:attrName>style.color</p:attrName>
                                        </p:attrNameLst>
                                      </p:cBhvr>
                                      <p:by>
                                        <p:hsl h="0" s="12549" l="25098"/>
                                      </p:by>
                                    </p:animClr>
                                    <p:animClr clrSpc="hsl" dir="cw">
                                      <p:cBhvr>
                                        <p:cTn id="46" dur="500" fill="hold"/>
                                        <p:tgtEl>
                                          <p:spTgt spid="42"/>
                                        </p:tgtEl>
                                        <p:attrNameLst>
                                          <p:attrName>fillcolor</p:attrName>
                                        </p:attrNameLst>
                                      </p:cBhvr>
                                      <p:by>
                                        <p:hsl h="0" s="12549" l="25098"/>
                                      </p:by>
                                    </p:animClr>
                                    <p:animClr clrSpc="hsl" dir="cw">
                                      <p:cBhvr>
                                        <p:cTn id="47" dur="500" fill="hold"/>
                                        <p:tgtEl>
                                          <p:spTgt spid="42"/>
                                        </p:tgtEl>
                                        <p:attrNameLst>
                                          <p:attrName>stroke.color</p:attrName>
                                        </p:attrNameLst>
                                      </p:cBhvr>
                                      <p:by>
                                        <p:hsl h="0" s="12549" l="25098"/>
                                      </p:by>
                                    </p:animClr>
                                    <p:set>
                                      <p:cBhvr>
                                        <p:cTn id="48" dur="500" fill="hold"/>
                                        <p:tgtEl>
                                          <p:spTgt spid="42"/>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250"/>
                                        <p:tgtEl>
                                          <p:spTgt spid="4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25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30" presetClass="emph" presetSubtype="0" fill="hold" grpId="1" nodeType="clickEffect">
                                  <p:stCondLst>
                                    <p:cond delay="0"/>
                                  </p:stCondLst>
                                  <p:childTnLst>
                                    <p:animClr clrSpc="hsl" dir="cw">
                                      <p:cBhvr override="childStyle">
                                        <p:cTn id="60" dur="500" fill="hold"/>
                                        <p:tgtEl>
                                          <p:spTgt spid="43"/>
                                        </p:tgtEl>
                                        <p:attrNameLst>
                                          <p:attrName>style.color</p:attrName>
                                        </p:attrNameLst>
                                      </p:cBhvr>
                                      <p:by>
                                        <p:hsl h="0" s="12549" l="25098"/>
                                      </p:by>
                                    </p:animClr>
                                    <p:animClr clrSpc="hsl" dir="cw">
                                      <p:cBhvr>
                                        <p:cTn id="61" dur="500" fill="hold"/>
                                        <p:tgtEl>
                                          <p:spTgt spid="43"/>
                                        </p:tgtEl>
                                        <p:attrNameLst>
                                          <p:attrName>fillcolor</p:attrName>
                                        </p:attrNameLst>
                                      </p:cBhvr>
                                      <p:by>
                                        <p:hsl h="0" s="12549" l="25098"/>
                                      </p:by>
                                    </p:animClr>
                                    <p:animClr clrSpc="hsl" dir="cw">
                                      <p:cBhvr>
                                        <p:cTn id="62" dur="500" fill="hold"/>
                                        <p:tgtEl>
                                          <p:spTgt spid="43"/>
                                        </p:tgtEl>
                                        <p:attrNameLst>
                                          <p:attrName>stroke.color</p:attrName>
                                        </p:attrNameLst>
                                      </p:cBhvr>
                                      <p:by>
                                        <p:hsl h="0" s="12549" l="25098"/>
                                      </p:by>
                                    </p:animClr>
                                    <p:set>
                                      <p:cBhvr>
                                        <p:cTn id="63" dur="500" fill="hold"/>
                                        <p:tgtEl>
                                          <p:spTgt spid="43"/>
                                        </p:tgtEl>
                                        <p:attrNameLst>
                                          <p:attrName>fill.type</p:attrName>
                                        </p:attrNameLst>
                                      </p:cBhvr>
                                      <p:to>
                                        <p:strVal val="solid"/>
                                      </p:to>
                                    </p:set>
                                  </p:childTnLst>
                                </p:cTn>
                              </p:par>
                              <p:par>
                                <p:cTn id="64" presetID="30" presetClass="emph" presetSubtype="0" fill="hold" grpId="1" nodeType="withEffect">
                                  <p:stCondLst>
                                    <p:cond delay="0"/>
                                  </p:stCondLst>
                                  <p:childTnLst>
                                    <p:animClr clrSpc="hsl" dir="cw">
                                      <p:cBhvr override="childStyle">
                                        <p:cTn id="65" dur="500" fill="hold"/>
                                        <p:tgtEl>
                                          <p:spTgt spid="44"/>
                                        </p:tgtEl>
                                        <p:attrNameLst>
                                          <p:attrName>style.color</p:attrName>
                                        </p:attrNameLst>
                                      </p:cBhvr>
                                      <p:by>
                                        <p:hsl h="0" s="12549" l="25098"/>
                                      </p:by>
                                    </p:animClr>
                                    <p:animClr clrSpc="hsl" dir="cw">
                                      <p:cBhvr>
                                        <p:cTn id="66" dur="500" fill="hold"/>
                                        <p:tgtEl>
                                          <p:spTgt spid="44"/>
                                        </p:tgtEl>
                                        <p:attrNameLst>
                                          <p:attrName>fillcolor</p:attrName>
                                        </p:attrNameLst>
                                      </p:cBhvr>
                                      <p:by>
                                        <p:hsl h="0" s="12549" l="25098"/>
                                      </p:by>
                                    </p:animClr>
                                    <p:animClr clrSpc="hsl" dir="cw">
                                      <p:cBhvr>
                                        <p:cTn id="67" dur="500" fill="hold"/>
                                        <p:tgtEl>
                                          <p:spTgt spid="44"/>
                                        </p:tgtEl>
                                        <p:attrNameLst>
                                          <p:attrName>stroke.color</p:attrName>
                                        </p:attrNameLst>
                                      </p:cBhvr>
                                      <p:by>
                                        <p:hsl h="0" s="12549" l="25098"/>
                                      </p:by>
                                    </p:animClr>
                                    <p:set>
                                      <p:cBhvr>
                                        <p:cTn id="68" dur="500" fill="hold"/>
                                        <p:tgtEl>
                                          <p:spTgt spid="44"/>
                                        </p:tgtEl>
                                        <p:attrNameLst>
                                          <p:attrName>fill.type</p:attrName>
                                        </p:attrNameLst>
                                      </p:cBhvr>
                                      <p:to>
                                        <p:strVal val="solid"/>
                                      </p:to>
                                    </p:set>
                                  </p:childTnLst>
                                </p:cTn>
                              </p:par>
                              <p:par>
                                <p:cTn id="69" presetID="10" presetClass="entr" presetSubtype="0"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250"/>
                                        <p:tgtEl>
                                          <p:spTgt spid="4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250"/>
                                        <p:tgtEl>
                                          <p:spTgt spid="4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250"/>
                                        <p:tgtEl>
                                          <p:spTgt spid="38"/>
                                        </p:tgtEl>
                                      </p:cBhvr>
                                    </p:animEffect>
                                  </p:childTnLst>
                                </p:cTn>
                              </p:par>
                              <p:par>
                                <p:cTn id="80" presetID="30" presetClass="emph" presetSubtype="0" fill="hold" grpId="1" nodeType="withEffect">
                                  <p:stCondLst>
                                    <p:cond delay="0"/>
                                  </p:stCondLst>
                                  <p:childTnLst>
                                    <p:animClr clrSpc="hsl" dir="cw">
                                      <p:cBhvr override="childStyle">
                                        <p:cTn id="81" dur="500" fill="hold"/>
                                        <p:tgtEl>
                                          <p:spTgt spid="45"/>
                                        </p:tgtEl>
                                        <p:attrNameLst>
                                          <p:attrName>style.color</p:attrName>
                                        </p:attrNameLst>
                                      </p:cBhvr>
                                      <p:by>
                                        <p:hsl h="0" s="12549" l="25098"/>
                                      </p:by>
                                    </p:animClr>
                                    <p:animClr clrSpc="hsl" dir="cw">
                                      <p:cBhvr>
                                        <p:cTn id="82" dur="500" fill="hold"/>
                                        <p:tgtEl>
                                          <p:spTgt spid="45"/>
                                        </p:tgtEl>
                                        <p:attrNameLst>
                                          <p:attrName>fillcolor</p:attrName>
                                        </p:attrNameLst>
                                      </p:cBhvr>
                                      <p:by>
                                        <p:hsl h="0" s="12549" l="25098"/>
                                      </p:by>
                                    </p:animClr>
                                    <p:animClr clrSpc="hsl" dir="cw">
                                      <p:cBhvr>
                                        <p:cTn id="83" dur="500" fill="hold"/>
                                        <p:tgtEl>
                                          <p:spTgt spid="45"/>
                                        </p:tgtEl>
                                        <p:attrNameLst>
                                          <p:attrName>stroke.color</p:attrName>
                                        </p:attrNameLst>
                                      </p:cBhvr>
                                      <p:by>
                                        <p:hsl h="0" s="12549" l="25098"/>
                                      </p:by>
                                    </p:animClr>
                                    <p:set>
                                      <p:cBhvr>
                                        <p:cTn id="84" dur="500" fill="hold"/>
                                        <p:tgtEl>
                                          <p:spTgt spid="45"/>
                                        </p:tgtEl>
                                        <p:attrNameLst>
                                          <p:attrName>fill.type</p:attrName>
                                        </p:attrNameLst>
                                      </p:cBhvr>
                                      <p:to>
                                        <p:strVal val="solid"/>
                                      </p:to>
                                    </p:set>
                                  </p:childTnLst>
                                </p:cTn>
                              </p:par>
                              <p:par>
                                <p:cTn id="85" presetID="30" presetClass="emph" presetSubtype="0" fill="hold" grpId="1" nodeType="withEffect">
                                  <p:stCondLst>
                                    <p:cond delay="0"/>
                                  </p:stCondLst>
                                  <p:childTnLst>
                                    <p:animClr clrSpc="hsl" dir="cw">
                                      <p:cBhvr override="childStyle">
                                        <p:cTn id="86" dur="500" fill="hold"/>
                                        <p:tgtEl>
                                          <p:spTgt spid="46"/>
                                        </p:tgtEl>
                                        <p:attrNameLst>
                                          <p:attrName>style.color</p:attrName>
                                        </p:attrNameLst>
                                      </p:cBhvr>
                                      <p:by>
                                        <p:hsl h="0" s="12549" l="25098"/>
                                      </p:by>
                                    </p:animClr>
                                    <p:animClr clrSpc="hsl" dir="cw">
                                      <p:cBhvr>
                                        <p:cTn id="87" dur="500" fill="hold"/>
                                        <p:tgtEl>
                                          <p:spTgt spid="46"/>
                                        </p:tgtEl>
                                        <p:attrNameLst>
                                          <p:attrName>fillcolor</p:attrName>
                                        </p:attrNameLst>
                                      </p:cBhvr>
                                      <p:by>
                                        <p:hsl h="0" s="12549" l="25098"/>
                                      </p:by>
                                    </p:animClr>
                                    <p:animClr clrSpc="hsl" dir="cw">
                                      <p:cBhvr>
                                        <p:cTn id="88" dur="500" fill="hold"/>
                                        <p:tgtEl>
                                          <p:spTgt spid="46"/>
                                        </p:tgtEl>
                                        <p:attrNameLst>
                                          <p:attrName>stroke.color</p:attrName>
                                        </p:attrNameLst>
                                      </p:cBhvr>
                                      <p:by>
                                        <p:hsl h="0" s="12549" l="25098"/>
                                      </p:by>
                                    </p:animClr>
                                    <p:set>
                                      <p:cBhvr>
                                        <p:cTn id="89" dur="500" fill="hold"/>
                                        <p:tgtEl>
                                          <p:spTgt spid="46"/>
                                        </p:tgtEl>
                                        <p:attrNameLst>
                                          <p:attrName>fill.type</p:attrName>
                                        </p:attrNameLst>
                                      </p:cBhvr>
                                      <p:to>
                                        <p:strVal val="solid"/>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fade">
                                      <p:cBhvr>
                                        <p:cTn id="94" dur="250"/>
                                        <p:tgtEl>
                                          <p:spTgt spid="4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25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30" presetClass="emph" presetSubtype="0" fill="hold" grpId="1" nodeType="clickEffect">
                                  <p:stCondLst>
                                    <p:cond delay="0"/>
                                  </p:stCondLst>
                                  <p:childTnLst>
                                    <p:animClr clrSpc="hsl" dir="cw">
                                      <p:cBhvr override="childStyle">
                                        <p:cTn id="101" dur="500" fill="hold"/>
                                        <p:tgtEl>
                                          <p:spTgt spid="47"/>
                                        </p:tgtEl>
                                        <p:attrNameLst>
                                          <p:attrName>style.color</p:attrName>
                                        </p:attrNameLst>
                                      </p:cBhvr>
                                      <p:by>
                                        <p:hsl h="0" s="12549" l="25098"/>
                                      </p:by>
                                    </p:animClr>
                                    <p:animClr clrSpc="hsl" dir="cw">
                                      <p:cBhvr>
                                        <p:cTn id="102" dur="500" fill="hold"/>
                                        <p:tgtEl>
                                          <p:spTgt spid="47"/>
                                        </p:tgtEl>
                                        <p:attrNameLst>
                                          <p:attrName>fillcolor</p:attrName>
                                        </p:attrNameLst>
                                      </p:cBhvr>
                                      <p:by>
                                        <p:hsl h="0" s="12549" l="25098"/>
                                      </p:by>
                                    </p:animClr>
                                    <p:animClr clrSpc="hsl" dir="cw">
                                      <p:cBhvr>
                                        <p:cTn id="103" dur="500" fill="hold"/>
                                        <p:tgtEl>
                                          <p:spTgt spid="47"/>
                                        </p:tgtEl>
                                        <p:attrNameLst>
                                          <p:attrName>stroke.color</p:attrName>
                                        </p:attrNameLst>
                                      </p:cBhvr>
                                      <p:by>
                                        <p:hsl h="0" s="12549" l="25098"/>
                                      </p:by>
                                    </p:animClr>
                                    <p:set>
                                      <p:cBhvr>
                                        <p:cTn id="104" dur="500" fill="hold"/>
                                        <p:tgtEl>
                                          <p:spTgt spid="47"/>
                                        </p:tgtEl>
                                        <p:attrNameLst>
                                          <p:attrName>fill.type</p:attrName>
                                        </p:attrNameLst>
                                      </p:cBhvr>
                                      <p:to>
                                        <p:strVal val="solid"/>
                                      </p:to>
                                    </p:set>
                                  </p:childTnLst>
                                </p:cTn>
                              </p:par>
                              <p:par>
                                <p:cTn id="105" presetID="30" presetClass="emph" presetSubtype="0" fill="hold" grpId="1" nodeType="withEffect">
                                  <p:stCondLst>
                                    <p:cond delay="0"/>
                                  </p:stCondLst>
                                  <p:childTnLst>
                                    <p:animClr clrSpc="hsl" dir="cw">
                                      <p:cBhvr override="childStyle">
                                        <p:cTn id="106" dur="500" fill="hold"/>
                                        <p:tgtEl>
                                          <p:spTgt spid="48"/>
                                        </p:tgtEl>
                                        <p:attrNameLst>
                                          <p:attrName>style.color</p:attrName>
                                        </p:attrNameLst>
                                      </p:cBhvr>
                                      <p:by>
                                        <p:hsl h="0" s="12549" l="25098"/>
                                      </p:by>
                                    </p:animClr>
                                    <p:animClr clrSpc="hsl" dir="cw">
                                      <p:cBhvr>
                                        <p:cTn id="107" dur="500" fill="hold"/>
                                        <p:tgtEl>
                                          <p:spTgt spid="48"/>
                                        </p:tgtEl>
                                        <p:attrNameLst>
                                          <p:attrName>fillcolor</p:attrName>
                                        </p:attrNameLst>
                                      </p:cBhvr>
                                      <p:by>
                                        <p:hsl h="0" s="12549" l="25098"/>
                                      </p:by>
                                    </p:animClr>
                                    <p:animClr clrSpc="hsl" dir="cw">
                                      <p:cBhvr>
                                        <p:cTn id="108" dur="500" fill="hold"/>
                                        <p:tgtEl>
                                          <p:spTgt spid="48"/>
                                        </p:tgtEl>
                                        <p:attrNameLst>
                                          <p:attrName>stroke.color</p:attrName>
                                        </p:attrNameLst>
                                      </p:cBhvr>
                                      <p:by>
                                        <p:hsl h="0" s="12549" l="25098"/>
                                      </p:by>
                                    </p:animClr>
                                    <p:set>
                                      <p:cBhvr>
                                        <p:cTn id="109" dur="500" fill="hold"/>
                                        <p:tgtEl>
                                          <p:spTgt spid="48"/>
                                        </p:tgtEl>
                                        <p:attrNameLst>
                                          <p:attrName>fill.type</p:attrName>
                                        </p:attrNameLst>
                                      </p:cBhvr>
                                      <p:to>
                                        <p:strVal val="solid"/>
                                      </p:to>
                                    </p:set>
                                  </p:childTnLst>
                                </p:cTn>
                              </p:par>
                              <p:par>
                                <p:cTn id="110" presetID="10" presetClass="entr" presetSubtype="0" fill="hold" grpId="0"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fade">
                                      <p:cBhvr>
                                        <p:cTn id="112" dur="250"/>
                                        <p:tgtEl>
                                          <p:spTgt spid="49"/>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fade">
                                      <p:cBhvr>
                                        <p:cTn id="115" dur="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5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Swimlanes!</a:t>
            </a:r>
            <a:endParaRPr lang="en-US" dirty="0"/>
          </a:p>
        </p:txBody>
      </p:sp>
      <p:pic>
        <p:nvPicPr>
          <p:cNvPr id="11" name="Content Placeholder 10"/>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599502" y="1279524"/>
            <a:ext cx="7842932" cy="5075570"/>
          </a:xfrm>
        </p:spPr>
      </p:pic>
    </p:spTree>
    <p:extLst>
      <p:ext uri="{BB962C8B-B14F-4D97-AF65-F5344CB8AC3E}">
        <p14:creationId xmlns:p14="http://schemas.microsoft.com/office/powerpoint/2010/main" val="3668064208"/>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Common Transaction Timelines</a:t>
            </a:r>
            <a:endParaRPr lang="en-US" dirty="0"/>
          </a:p>
        </p:txBody>
      </p:sp>
      <p:graphicFrame>
        <p:nvGraphicFramePr>
          <p:cNvPr id="4" name="Content Placeholder 4"/>
          <p:cNvGraphicFramePr>
            <a:graphicFrameLocks noGrp="1"/>
          </p:cNvGraphicFramePr>
          <p:nvPr>
            <p:ph idx="1"/>
            <p:extLst/>
          </p:nvPr>
        </p:nvGraphicFramePr>
        <p:xfrm>
          <a:off x="228600" y="1401762"/>
          <a:ext cx="8686800" cy="3856038"/>
        </p:xfrm>
        <a:graphic>
          <a:graphicData uri="http://schemas.openxmlformats.org/drawingml/2006/table">
            <a:tbl>
              <a:tblPr firstRow="1" bandRow="1">
                <a:tableStyleId>{5C22544A-7EE6-4342-B048-85BDC9FD1C3A}</a:tableStyleId>
              </a:tblPr>
              <a:tblGrid>
                <a:gridCol w="2796605"/>
                <a:gridCol w="1775395"/>
                <a:gridCol w="1823775"/>
                <a:gridCol w="2291025"/>
              </a:tblGrid>
              <a:tr h="365759">
                <a:tc>
                  <a:txBody>
                    <a:bodyPr/>
                    <a:lstStyle/>
                    <a:p>
                      <a:pPr algn="ctr"/>
                      <a:r>
                        <a:rPr lang="en-US" sz="1800" u="sng" dirty="0" smtClean="0"/>
                        <a:t>Enrollment type</a:t>
                      </a:r>
                    </a:p>
                    <a:p>
                      <a:pPr algn="ctr"/>
                      <a:r>
                        <a:rPr lang="en-US" sz="1800" b="0" u="none" dirty="0" smtClean="0"/>
                        <a:t>Initiating Transaction</a:t>
                      </a:r>
                      <a:endParaRPr lang="en-US" sz="1800" b="0" u="none" dirty="0"/>
                    </a:p>
                  </a:txBody>
                  <a:tcPr marL="92249" marR="92249" marT="45705" marB="45705"/>
                </a:tc>
                <a:tc>
                  <a:txBody>
                    <a:bodyPr/>
                    <a:lstStyle/>
                    <a:p>
                      <a:pPr algn="ctr"/>
                      <a:r>
                        <a:rPr lang="en-US" sz="1800" u="sng" dirty="0" smtClean="0"/>
                        <a:t>AMS Remote</a:t>
                      </a:r>
                    </a:p>
                    <a:p>
                      <a:pPr algn="ctr"/>
                      <a:r>
                        <a:rPr lang="en-US" sz="1800" u="none" dirty="0" smtClean="0"/>
                        <a:t>(AMSR)</a:t>
                      </a:r>
                      <a:endParaRPr lang="en-US" sz="1800" u="none" dirty="0"/>
                    </a:p>
                  </a:txBody>
                  <a:tcPr marL="92249" marR="92249" marT="45705" marB="45705"/>
                </a:tc>
                <a:tc>
                  <a:txBody>
                    <a:bodyPr/>
                    <a:lstStyle/>
                    <a:p>
                      <a:pPr algn="ctr"/>
                      <a:r>
                        <a:rPr lang="en-US" sz="1800" u="sng" dirty="0" smtClean="0"/>
                        <a:t>AMS Manual</a:t>
                      </a:r>
                    </a:p>
                    <a:p>
                      <a:pPr algn="ctr"/>
                      <a:r>
                        <a:rPr lang="en-US" sz="1800" u="none" dirty="0" smtClean="0"/>
                        <a:t>(AMSM)</a:t>
                      </a:r>
                      <a:endParaRPr lang="en-US" sz="1800" u="none" dirty="0"/>
                    </a:p>
                  </a:txBody>
                  <a:tcPr marL="92249" marR="92249" marT="45705" marB="45705"/>
                </a:tc>
                <a:tc>
                  <a:txBody>
                    <a:bodyPr/>
                    <a:lstStyle/>
                    <a:p>
                      <a:pPr algn="ctr"/>
                      <a:r>
                        <a:rPr lang="en-US" sz="1800" u="sng" dirty="0" smtClean="0"/>
                        <a:t>Non-AMS</a:t>
                      </a:r>
                      <a:endParaRPr lang="en-US" sz="1800" u="sng" dirty="0"/>
                    </a:p>
                  </a:txBody>
                  <a:tcPr marL="92249" marR="92249" marT="45705" marB="45705"/>
                </a:tc>
              </a:tr>
              <a:tr h="777588">
                <a:tc>
                  <a:txBody>
                    <a:bodyPr/>
                    <a:lstStyle/>
                    <a:p>
                      <a:pPr algn="ctr"/>
                      <a:r>
                        <a:rPr lang="en-US" sz="1800" b="1" dirty="0" smtClean="0"/>
                        <a:t>Move-In</a:t>
                      </a:r>
                    </a:p>
                    <a:p>
                      <a:pPr algn="ctr"/>
                      <a:r>
                        <a:rPr lang="en-US" sz="1800" dirty="0" smtClean="0"/>
                        <a:t>814_16</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45705" marB="45705" anchor="ctr"/>
                </a:tc>
              </a:tr>
              <a:tr h="762000">
                <a:tc>
                  <a:txBody>
                    <a:bodyPr/>
                    <a:lstStyle/>
                    <a:p>
                      <a:pPr algn="ctr"/>
                      <a:r>
                        <a:rPr lang="en-US" sz="1800" b="1" dirty="0" smtClean="0"/>
                        <a:t>Standard Switch</a:t>
                      </a:r>
                    </a:p>
                    <a:p>
                      <a:pPr algn="ctr"/>
                      <a:r>
                        <a:rPr lang="en-US" sz="1800" dirty="0" smtClean="0"/>
                        <a:t>814_01</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Within Next 4 Business Days</a:t>
                      </a:r>
                    </a:p>
                  </a:txBody>
                  <a:tcPr marL="92249" marR="92249" marT="45705" marB="45705" anchor="ctr"/>
                </a:tc>
              </a:tr>
              <a:tr h="838200">
                <a:tc>
                  <a:txBody>
                    <a:bodyPr/>
                    <a:lstStyle/>
                    <a:p>
                      <a:pPr algn="ctr"/>
                      <a:r>
                        <a:rPr lang="en-US" sz="1800" b="1" dirty="0" smtClean="0"/>
                        <a:t>Self Selected Switch</a:t>
                      </a:r>
                    </a:p>
                    <a:p>
                      <a:pPr algn="ctr"/>
                      <a:r>
                        <a:rPr lang="en-US" sz="1800" dirty="0" smtClean="0"/>
                        <a:t>814-01</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algn="ctr"/>
                      <a:r>
                        <a:rPr lang="en-US" sz="1800" dirty="0" smtClean="0"/>
                        <a:t>Same</a:t>
                      </a:r>
                      <a:r>
                        <a:rPr lang="en-US" sz="1800" baseline="0" dirty="0" smtClean="0"/>
                        <a:t> Day</a:t>
                      </a:r>
                      <a:endParaRPr lang="en-US" sz="1800" dirty="0"/>
                    </a:p>
                  </a:txBody>
                  <a:tcPr marL="92249" marR="92249" marT="45705" marB="45705" anchor="ctr"/>
                </a:tc>
                <a:tc>
                  <a:txBody>
                    <a:bodyPr/>
                    <a:lstStyle/>
                    <a:p>
                      <a:pPr algn="ctr"/>
                      <a:r>
                        <a:rPr lang="en-US" sz="1800" dirty="0" smtClean="0"/>
                        <a:t>At Least 2 Business Days</a:t>
                      </a:r>
                      <a:endParaRPr lang="en-US" sz="1800" dirty="0"/>
                    </a:p>
                  </a:txBody>
                  <a:tcPr marL="92249" marR="92249" marT="45705" marB="45705" anchor="ctr"/>
                </a:tc>
              </a:tr>
              <a:tr h="838200">
                <a:tc>
                  <a:txBody>
                    <a:bodyPr/>
                    <a:lstStyle/>
                    <a:p>
                      <a:pPr algn="ctr"/>
                      <a:r>
                        <a:rPr lang="en-US" sz="1800" b="1" dirty="0" smtClean="0"/>
                        <a:t>Move-Out</a:t>
                      </a:r>
                    </a:p>
                    <a:p>
                      <a:pPr algn="ctr"/>
                      <a:r>
                        <a:rPr lang="en-US" sz="1800" dirty="0" smtClean="0"/>
                        <a:t>814_24</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45705" marB="45705" anchor="ctr"/>
                </a:tc>
              </a:tr>
            </a:tbl>
          </a:graphicData>
        </a:graphic>
      </p:graphicFrame>
      <p:sp>
        <p:nvSpPr>
          <p:cNvPr id="11" name="AutoShape 44"/>
          <p:cNvSpPr>
            <a:spLocks noChangeArrowheads="1"/>
          </p:cNvSpPr>
          <p:nvPr/>
        </p:nvSpPr>
        <p:spPr bwMode="auto">
          <a:xfrm>
            <a:off x="1905000" y="5562600"/>
            <a:ext cx="5334000" cy="783193"/>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fontAlgn="auto">
              <a:spcBef>
                <a:spcPts val="0"/>
              </a:spcBef>
              <a:spcAft>
                <a:spcPts val="0"/>
              </a:spcAft>
              <a:defRPr/>
            </a:pPr>
            <a:r>
              <a:rPr lang="en-US" sz="2000" dirty="0" smtClean="0">
                <a:solidFill>
                  <a:prstClr val="black"/>
                </a:solidFill>
                <a:latin typeface="Calibri"/>
              </a:rPr>
              <a:t>For purposes of determining these minimum timelines, business hours end at 1700</a:t>
            </a:r>
            <a:endParaRPr lang="en-US" sz="2000" b="0" dirty="0">
              <a:solidFill>
                <a:prstClr val="black"/>
              </a:solidFill>
              <a:latin typeface="Calibri"/>
            </a:endParaRPr>
          </a:p>
        </p:txBody>
      </p:sp>
    </p:spTree>
    <p:extLst>
      <p:ext uri="{BB962C8B-B14F-4D97-AF65-F5344CB8AC3E}">
        <p14:creationId xmlns:p14="http://schemas.microsoft.com/office/powerpoint/2010/main" val="3794112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Systems for Point-to-Point Transactions</a:t>
            </a:r>
            <a:endParaRPr lang="en-US" dirty="0"/>
          </a:p>
        </p:txBody>
      </p:sp>
      <p:grpSp>
        <p:nvGrpSpPr>
          <p:cNvPr id="12" name="Group 11"/>
          <p:cNvGrpSpPr/>
          <p:nvPr/>
        </p:nvGrpSpPr>
        <p:grpSpPr>
          <a:xfrm>
            <a:off x="392953" y="1862545"/>
            <a:ext cx="5626847" cy="4332197"/>
            <a:chOff x="392953" y="1862545"/>
            <a:chExt cx="5626847" cy="4332197"/>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17" y="4486338"/>
              <a:ext cx="5387783" cy="1708404"/>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53" y="1862545"/>
              <a:ext cx="1932813" cy="4162425"/>
            </a:xfrm>
            <a:prstGeom prst="rect">
              <a:avLst/>
            </a:prstGeom>
          </p:spPr>
        </p:pic>
        <p:sp>
          <p:nvSpPr>
            <p:cNvPr id="17" name="TextBox 16"/>
            <p:cNvSpPr txBox="1"/>
            <p:nvPr/>
          </p:nvSpPr>
          <p:spPr>
            <a:xfrm>
              <a:off x="2322212" y="4572320"/>
              <a:ext cx="2017264"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Market Participant</a:t>
              </a:r>
              <a:endParaRPr lang="en-US" sz="1600" b="1" dirty="0">
                <a:latin typeface="Arial" panose="020B0604020202020204" pitchFamily="34" charset="0"/>
                <a:cs typeface="Arial" panose="020B0604020202020204" pitchFamily="34" charset="0"/>
              </a:endParaRPr>
            </a:p>
          </p:txBody>
        </p:sp>
      </p:grpSp>
      <p:sp>
        <p:nvSpPr>
          <p:cNvPr id="18" name="Rectangle 17"/>
          <p:cNvSpPr/>
          <p:nvPr/>
        </p:nvSpPr>
        <p:spPr>
          <a:xfrm>
            <a:off x="4419600" y="4996856"/>
            <a:ext cx="1447800" cy="1005709"/>
          </a:xfrm>
          <a:prstGeom prst="rect">
            <a:avLst/>
          </a:prstGeom>
          <a:gradFill flip="none" rotWithShape="1">
            <a:gsLst>
              <a:gs pos="0">
                <a:srgbClr val="81C77B">
                  <a:tint val="66000"/>
                  <a:satMod val="160000"/>
                </a:srgbClr>
              </a:gs>
              <a:gs pos="50000">
                <a:srgbClr val="81C77B">
                  <a:tint val="44500"/>
                  <a:satMod val="160000"/>
                </a:srgbClr>
              </a:gs>
              <a:gs pos="100000">
                <a:srgbClr val="81C77B">
                  <a:tint val="23500"/>
                  <a:satMod val="160000"/>
                </a:srgbClr>
              </a:gs>
            </a:gsLst>
            <a:lin ang="5400000" scaled="1"/>
            <a:tileRect/>
          </a:gradFill>
          <a:ln w="9525">
            <a:solidFill>
              <a:srgbClr val="1B81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effectLst>
                  <a:innerShdw blurRad="63500" dist="50800" dir="18900000">
                    <a:prstClr val="black">
                      <a:alpha val="50000"/>
                    </a:prstClr>
                  </a:innerShdw>
                </a:effectLst>
                <a:latin typeface="Arial" panose="020B0604020202020204" pitchFamily="34" charset="0"/>
                <a:cs typeface="Arial" panose="020B0604020202020204" pitchFamily="34" charset="0"/>
              </a:rPr>
              <a:t>Back-Office</a:t>
            </a:r>
          </a:p>
          <a:p>
            <a:pPr algn="ctr"/>
            <a:r>
              <a:rPr lang="en-US" sz="1400" b="1" dirty="0" smtClean="0">
                <a:solidFill>
                  <a:schemeClr val="tx1"/>
                </a:solidFill>
                <a:effectLst>
                  <a:innerShdw blurRad="63500" dist="50800" dir="18900000">
                    <a:prstClr val="black">
                      <a:alpha val="50000"/>
                    </a:prstClr>
                  </a:innerShdw>
                </a:effectLst>
                <a:latin typeface="Arial" panose="020B0604020202020204" pitchFamily="34" charset="0"/>
                <a:cs typeface="Arial" panose="020B0604020202020204" pitchFamily="34" charset="0"/>
              </a:rPr>
              <a:t>Systems</a:t>
            </a:r>
            <a:endParaRPr lang="en-US" sz="1400" b="1" dirty="0">
              <a:solidFill>
                <a:schemeClr val="tx1"/>
              </a:solidFill>
              <a:effectLst>
                <a:innerShdw blurRad="63500" dist="50800" dir="18900000">
                  <a:prstClr val="black">
                    <a:alpha val="50000"/>
                  </a:prstClr>
                </a:innerShdw>
              </a:effectLst>
              <a:latin typeface="Arial" panose="020B0604020202020204" pitchFamily="34" charset="0"/>
              <a:cs typeface="Arial" panose="020B0604020202020204" pitchFamily="34" charset="0"/>
            </a:endParaRPr>
          </a:p>
        </p:txBody>
      </p:sp>
      <p:cxnSp>
        <p:nvCxnSpPr>
          <p:cNvPr id="19" name="Straight Connector 18"/>
          <p:cNvCxnSpPr/>
          <p:nvPr/>
        </p:nvCxnSpPr>
        <p:spPr>
          <a:xfrm>
            <a:off x="1964872" y="5181600"/>
            <a:ext cx="2454728" cy="0"/>
          </a:xfrm>
          <a:prstGeom prst="line">
            <a:avLst/>
          </a:prstGeom>
          <a:ln w="381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964872" y="5715000"/>
            <a:ext cx="2454728"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Content Placeholder 1"/>
          <p:cNvSpPr txBox="1">
            <a:spLocks/>
          </p:cNvSpPr>
          <p:nvPr/>
        </p:nvSpPr>
        <p:spPr bwMode="auto">
          <a:xfrm>
            <a:off x="2285999" y="1676400"/>
            <a:ext cx="6324601"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000" dirty="0" smtClean="0"/>
              <a:t>Transaction is initiated by one Market Participant</a:t>
            </a:r>
          </a:p>
          <a:p>
            <a:pPr marL="342900" indent="-342900">
              <a:spcAft>
                <a:spcPts val="1200"/>
              </a:spcAft>
              <a:buFont typeface="Arial" panose="020B0604020202020204" pitchFamily="34" charset="0"/>
              <a:buChar char="•"/>
            </a:pPr>
            <a:r>
              <a:rPr lang="en-US" sz="2000" b="0" dirty="0" smtClean="0"/>
              <a:t>Market Participant NAESB Server initiates secure communication </a:t>
            </a:r>
            <a:r>
              <a:rPr lang="en-US" sz="2000" b="0" dirty="0"/>
              <a:t>and sends encrypted EDI package</a:t>
            </a:r>
          </a:p>
          <a:p>
            <a:pPr marL="342900" indent="-342900">
              <a:spcAft>
                <a:spcPts val="1200"/>
              </a:spcAft>
              <a:buFont typeface="Arial" panose="020B0604020202020204" pitchFamily="34" charset="0"/>
              <a:buChar char="•"/>
            </a:pPr>
            <a:r>
              <a:rPr lang="en-US" sz="2000" b="0" dirty="0" smtClean="0"/>
              <a:t>Receiving Market Participant NAESB Server decrypts EDI files</a:t>
            </a:r>
          </a:p>
          <a:p>
            <a:pPr marL="342900" indent="-342900">
              <a:spcAft>
                <a:spcPts val="1200"/>
              </a:spcAft>
              <a:buFont typeface="Arial" panose="020B0604020202020204" pitchFamily="34" charset="0"/>
              <a:buChar char="•"/>
            </a:pPr>
            <a:r>
              <a:rPr lang="en-US" sz="2000" b="0" dirty="0" smtClean="0"/>
              <a:t>Data is validated and routed to back-office systems</a:t>
            </a:r>
            <a:endParaRPr lang="en-US" sz="2000" b="0" dirty="0"/>
          </a:p>
        </p:txBody>
      </p:sp>
      <p:sp>
        <p:nvSpPr>
          <p:cNvPr id="24" name="TextBox 23"/>
          <p:cNvSpPr txBox="1"/>
          <p:nvPr/>
        </p:nvSpPr>
        <p:spPr>
          <a:xfrm>
            <a:off x="6202378" y="4832708"/>
            <a:ext cx="2484422" cy="1015663"/>
          </a:xfrm>
          <a:prstGeom prst="rect">
            <a:avLst/>
          </a:prstGeom>
          <a:noFill/>
        </p:spPr>
        <p:txBody>
          <a:bodyPr wrap="square" rtlCol="0">
            <a:spAutoFit/>
          </a:bodyPr>
          <a:lstStyle/>
          <a:p>
            <a:r>
              <a:rPr lang="en-US" sz="2000" i="1" dirty="0" smtClean="0">
                <a:latin typeface="Arial" panose="020B0604020202020204" pitchFamily="34" charset="0"/>
                <a:cs typeface="Arial" panose="020B0604020202020204" pitchFamily="34" charset="0"/>
              </a:rPr>
              <a:t>Back-office </a:t>
            </a:r>
            <a:r>
              <a:rPr lang="en-US" sz="2000" i="1" dirty="0">
                <a:latin typeface="Arial" panose="020B0604020202020204" pitchFamily="34" charset="0"/>
                <a:cs typeface="Arial" panose="020B0604020202020204" pitchFamily="34" charset="0"/>
              </a:rPr>
              <a:t>s</a:t>
            </a:r>
            <a:r>
              <a:rPr lang="en-US" sz="2000" i="1" dirty="0" smtClean="0">
                <a:latin typeface="Arial" panose="020B0604020202020204" pitchFamily="34" charset="0"/>
                <a:cs typeface="Arial" panose="020B0604020202020204" pitchFamily="34" charset="0"/>
              </a:rPr>
              <a:t>ystems may vary by Market Participant</a:t>
            </a:r>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480039"/>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Disconnect/Reconnect for Non-Payment</a:t>
            </a:r>
            <a:endParaRPr lang="en-US" dirty="0"/>
          </a:p>
        </p:txBody>
      </p:sp>
      <p:sp>
        <p:nvSpPr>
          <p:cNvPr id="2" name="Slide Number Placeholder 1"/>
          <p:cNvSpPr>
            <a:spLocks noGrp="1"/>
          </p:cNvSpPr>
          <p:nvPr>
            <p:ph type="sldNum" sz="quarter" idx="4"/>
          </p:nvPr>
        </p:nvSpPr>
        <p:spPr/>
        <p:txBody>
          <a:bodyPr/>
          <a:lstStyle/>
          <a:p>
            <a:fld id="{FF7F3899-B190-482E-AE55-E6984E7DA36B}" type="slidenum">
              <a:rPr lang="en-US" smtClean="0"/>
              <a:t>95</a:t>
            </a:fld>
            <a:endParaRPr lang="en-US" dirty="0"/>
          </a:p>
        </p:txBody>
      </p:sp>
      <p:sp>
        <p:nvSpPr>
          <p:cNvPr id="5" name="Rectangle 4"/>
          <p:cNvSpPr/>
          <p:nvPr/>
        </p:nvSpPr>
        <p:spPr>
          <a:xfrm>
            <a:off x="5137073" y="1551215"/>
            <a:ext cx="1690771"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a:t>
            </a:r>
            <a:endParaRPr lang="en-US" sz="1600" dirty="0"/>
          </a:p>
        </p:txBody>
      </p:sp>
      <p:sp>
        <p:nvSpPr>
          <p:cNvPr id="6" name="Rectangle 5"/>
          <p:cNvSpPr/>
          <p:nvPr/>
        </p:nvSpPr>
        <p:spPr>
          <a:xfrm>
            <a:off x="3305503" y="1551215"/>
            <a:ext cx="1676399"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lumMod val="50000"/>
                </a:schemeClr>
              </a:solidFill>
              <a:latin typeface="Arial" panose="020B0604020202020204" pitchFamily="34" charset="0"/>
              <a:cs typeface="Arial" panose="020B0604020202020204" pitchFamily="34" charset="0"/>
            </a:endParaRPr>
          </a:p>
        </p:txBody>
      </p:sp>
      <p:cxnSp>
        <p:nvCxnSpPr>
          <p:cNvPr id="9" name="Straight Connector 8"/>
          <p:cNvCxnSpPr/>
          <p:nvPr/>
        </p:nvCxnSpPr>
        <p:spPr>
          <a:xfrm>
            <a:off x="5058103" y="1551215"/>
            <a:ext cx="0" cy="29380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29303" y="1551215"/>
            <a:ext cx="0" cy="29380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33703" y="1863136"/>
            <a:ext cx="6486258" cy="381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2086303" y="2244136"/>
            <a:ext cx="0" cy="2245125"/>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143703" y="1859575"/>
            <a:ext cx="0" cy="2629686"/>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922702" y="1863136"/>
            <a:ext cx="0" cy="2626125"/>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486103" y="3329882"/>
            <a:ext cx="6341741" cy="0"/>
          </a:xfrm>
          <a:prstGeom prst="line">
            <a:avLst/>
          </a:prstGeom>
          <a:ln w="12700"/>
        </p:spPr>
        <p:style>
          <a:lnRef idx="1">
            <a:schemeClr val="dk1"/>
          </a:lnRef>
          <a:fillRef idx="0">
            <a:schemeClr val="dk1"/>
          </a:fillRef>
          <a:effectRef idx="0">
            <a:schemeClr val="dk1"/>
          </a:effectRef>
          <a:fontRef idx="minor">
            <a:schemeClr val="tx1"/>
          </a:fontRef>
        </p:style>
      </p:cxnSp>
      <p:sp>
        <p:nvSpPr>
          <p:cNvPr id="16" name="Rectangle 15"/>
          <p:cNvSpPr/>
          <p:nvPr/>
        </p:nvSpPr>
        <p:spPr>
          <a:xfrm>
            <a:off x="3305503" y="1517461"/>
            <a:ext cx="1676399" cy="338554"/>
          </a:xfrm>
          <a:prstGeom prst="rect">
            <a:avLst/>
          </a:prstGeom>
        </p:spPr>
        <p:txBody>
          <a:bodyPr wrap="squar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From</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17" name="Rectangle 16"/>
          <p:cNvSpPr/>
          <p:nvPr/>
        </p:nvSpPr>
        <p:spPr>
          <a:xfrm>
            <a:off x="5137073" y="1517461"/>
            <a:ext cx="1690771" cy="338554"/>
          </a:xfrm>
          <a:prstGeom prst="rect">
            <a:avLst/>
          </a:prstGeom>
        </p:spPr>
        <p:txBody>
          <a:bodyPr wrap="squar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To</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18" name="Rectangle 17"/>
          <p:cNvSpPr/>
          <p:nvPr/>
        </p:nvSpPr>
        <p:spPr>
          <a:xfrm>
            <a:off x="333703" y="2369403"/>
            <a:ext cx="1752600" cy="830997"/>
          </a:xfrm>
          <a:prstGeom prst="rect">
            <a:avLst/>
          </a:prstGeom>
        </p:spPr>
        <p:txBody>
          <a:bodyPr wrap="square">
            <a:spAutoFit/>
          </a:bodyPr>
          <a:lstStyle/>
          <a:p>
            <a:pPr marL="236538" indent="-236538"/>
            <a:r>
              <a:rPr lang="en-US" sz="1600" dirty="0" smtClean="0">
                <a:latin typeface="Arial" panose="020B0604020202020204" pitchFamily="34" charset="0"/>
                <a:cs typeface="Arial" panose="020B0604020202020204" pitchFamily="34" charset="0"/>
              </a:rPr>
              <a:t>Service Order: Request for DNP/RNP</a:t>
            </a:r>
            <a:endParaRPr lang="en-US" sz="1600" dirty="0">
              <a:latin typeface="Arial" panose="020B0604020202020204" pitchFamily="34" charset="0"/>
              <a:cs typeface="Arial" panose="020B0604020202020204" pitchFamily="34" charset="0"/>
            </a:endParaRPr>
          </a:p>
        </p:txBody>
      </p:sp>
      <p:sp>
        <p:nvSpPr>
          <p:cNvPr id="19" name="Rectangle 18"/>
          <p:cNvSpPr/>
          <p:nvPr/>
        </p:nvSpPr>
        <p:spPr>
          <a:xfrm>
            <a:off x="333703" y="1856015"/>
            <a:ext cx="2895600"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Transaction Type</a:t>
            </a:r>
            <a:endParaRPr lang="en-US" sz="1600" dirty="0">
              <a:latin typeface="Arial" panose="020B0604020202020204" pitchFamily="34" charset="0"/>
              <a:cs typeface="Arial" panose="020B0604020202020204" pitchFamily="34" charset="0"/>
            </a:endParaRPr>
          </a:p>
        </p:txBody>
      </p:sp>
      <p:sp>
        <p:nvSpPr>
          <p:cNvPr id="20" name="Rectangle 19"/>
          <p:cNvSpPr/>
          <p:nvPr/>
        </p:nvSpPr>
        <p:spPr>
          <a:xfrm>
            <a:off x="3229303" y="1856014"/>
            <a:ext cx="91440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TDSP</a:t>
            </a:r>
            <a:endParaRPr lang="en-US" sz="1600" b="1" dirty="0">
              <a:latin typeface="Arial" panose="020B0604020202020204" pitchFamily="34" charset="0"/>
              <a:cs typeface="Arial" panose="020B0604020202020204" pitchFamily="34" charset="0"/>
            </a:endParaRPr>
          </a:p>
        </p:txBody>
      </p:sp>
      <p:sp>
        <p:nvSpPr>
          <p:cNvPr id="21" name="Rectangle 20"/>
          <p:cNvSpPr/>
          <p:nvPr/>
        </p:nvSpPr>
        <p:spPr>
          <a:xfrm>
            <a:off x="4143703" y="1856015"/>
            <a:ext cx="91440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REP</a:t>
            </a:r>
            <a:endParaRPr lang="en-US" sz="1600" b="1" dirty="0">
              <a:latin typeface="Arial" panose="020B0604020202020204" pitchFamily="34" charset="0"/>
              <a:cs typeface="Arial" panose="020B0604020202020204" pitchFamily="34" charset="0"/>
            </a:endParaRPr>
          </a:p>
        </p:txBody>
      </p:sp>
      <p:sp>
        <p:nvSpPr>
          <p:cNvPr id="22" name="Rectangle 21"/>
          <p:cNvSpPr/>
          <p:nvPr/>
        </p:nvSpPr>
        <p:spPr>
          <a:xfrm>
            <a:off x="5075244" y="1863136"/>
            <a:ext cx="847458"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TDSP</a:t>
            </a:r>
            <a:endParaRPr lang="en-US" sz="1600" b="1" dirty="0">
              <a:latin typeface="Arial" panose="020B0604020202020204" pitchFamily="34" charset="0"/>
              <a:cs typeface="Arial" panose="020B0604020202020204" pitchFamily="34" charset="0"/>
            </a:endParaRPr>
          </a:p>
        </p:txBody>
      </p:sp>
      <p:sp>
        <p:nvSpPr>
          <p:cNvPr id="23" name="Rectangle 22"/>
          <p:cNvSpPr/>
          <p:nvPr/>
        </p:nvSpPr>
        <p:spPr>
          <a:xfrm>
            <a:off x="5922702" y="1863136"/>
            <a:ext cx="905142"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REP</a:t>
            </a:r>
            <a:endParaRPr lang="en-US" sz="1600" b="1" dirty="0">
              <a:latin typeface="Arial" panose="020B0604020202020204" pitchFamily="34" charset="0"/>
              <a:cs typeface="Arial" panose="020B0604020202020204" pitchFamily="34" charset="0"/>
            </a:endParaRPr>
          </a:p>
        </p:txBody>
      </p:sp>
      <p:sp>
        <p:nvSpPr>
          <p:cNvPr id="24" name="Rectangle 23"/>
          <p:cNvSpPr/>
          <p:nvPr/>
        </p:nvSpPr>
        <p:spPr>
          <a:xfrm>
            <a:off x="333703" y="1863135"/>
            <a:ext cx="2895600" cy="381001"/>
          </a:xfrm>
          <a:prstGeom prst="rect">
            <a:avLst/>
          </a:prstGeom>
          <a:solidFill>
            <a:schemeClr val="accent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2093884" y="2571830"/>
            <a:ext cx="1135418"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650_01</a:t>
            </a:r>
            <a:endParaRPr lang="en-US" sz="1600" dirty="0">
              <a:latin typeface="Arial" panose="020B0604020202020204" pitchFamily="34" charset="0"/>
              <a:cs typeface="Arial" panose="020B0604020202020204" pitchFamily="34" charset="0"/>
            </a:endParaRPr>
          </a:p>
        </p:txBody>
      </p:sp>
      <p:sp>
        <p:nvSpPr>
          <p:cNvPr id="26" name="Oval 25"/>
          <p:cNvSpPr/>
          <p:nvPr/>
        </p:nvSpPr>
        <p:spPr>
          <a:xfrm>
            <a:off x="4410403" y="2571830"/>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308473" y="2571830"/>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3466473" y="3727261"/>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6184773" y="3727261"/>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2093884" y="3763873"/>
            <a:ext cx="1135418"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650_02</a:t>
            </a:r>
            <a:endParaRPr lang="en-US" sz="1600" dirty="0">
              <a:latin typeface="Arial" panose="020B0604020202020204" pitchFamily="34" charset="0"/>
              <a:cs typeface="Arial" panose="020B0604020202020204" pitchFamily="34" charset="0"/>
            </a:endParaRPr>
          </a:p>
        </p:txBody>
      </p:sp>
      <p:sp>
        <p:nvSpPr>
          <p:cNvPr id="35" name="Rectangle 34"/>
          <p:cNvSpPr/>
          <p:nvPr/>
        </p:nvSpPr>
        <p:spPr>
          <a:xfrm>
            <a:off x="333703" y="3429000"/>
            <a:ext cx="1752600" cy="1077218"/>
          </a:xfrm>
          <a:prstGeom prst="rect">
            <a:avLst/>
          </a:prstGeom>
        </p:spPr>
        <p:txBody>
          <a:bodyPr wrap="square">
            <a:spAutoFit/>
          </a:bodyPr>
          <a:lstStyle/>
          <a:p>
            <a:pPr marL="236538" indent="-236538"/>
            <a:r>
              <a:rPr lang="en-US" sz="1600" dirty="0" smtClean="0">
                <a:latin typeface="Arial" panose="020B0604020202020204" pitchFamily="34" charset="0"/>
                <a:cs typeface="Arial" panose="020B0604020202020204" pitchFamily="34" charset="0"/>
              </a:rPr>
              <a:t>Service Order: Response for completion of DNP/RNP</a:t>
            </a:r>
            <a:endParaRPr lang="en-US" sz="1600" dirty="0">
              <a:latin typeface="Arial" panose="020B0604020202020204" pitchFamily="34" charset="0"/>
              <a:cs typeface="Arial" panose="020B0604020202020204" pitchFamily="34" charset="0"/>
            </a:endParaRPr>
          </a:p>
        </p:txBody>
      </p:sp>
      <p:sp>
        <p:nvSpPr>
          <p:cNvPr id="37" name="AutoShape 44"/>
          <p:cNvSpPr>
            <a:spLocks noChangeArrowheads="1"/>
          </p:cNvSpPr>
          <p:nvPr/>
        </p:nvSpPr>
        <p:spPr bwMode="auto">
          <a:xfrm>
            <a:off x="1905000" y="5095424"/>
            <a:ext cx="5334000" cy="1123712"/>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fontAlgn="auto">
              <a:spcBef>
                <a:spcPts val="0"/>
              </a:spcBef>
              <a:spcAft>
                <a:spcPts val="0"/>
              </a:spcAft>
              <a:defRPr/>
            </a:pPr>
            <a:r>
              <a:rPr lang="en-US" sz="2000" dirty="0" smtClean="0">
                <a:solidFill>
                  <a:prstClr val="black"/>
                </a:solidFill>
                <a:latin typeface="Calibri"/>
              </a:rPr>
              <a:t>Timing requirements vary depending on circumstances.  Details in PUCT Substantive Rules and Retail Market Guide </a:t>
            </a:r>
            <a:endParaRPr lang="en-US" sz="2000" b="0" dirty="0">
              <a:solidFill>
                <a:prstClr val="black"/>
              </a:solidFill>
              <a:latin typeface="Calibri"/>
            </a:endParaRPr>
          </a:p>
        </p:txBody>
      </p:sp>
    </p:spTree>
    <p:extLst>
      <p:ext uri="{BB962C8B-B14F-4D97-AF65-F5344CB8AC3E}">
        <p14:creationId xmlns:p14="http://schemas.microsoft.com/office/powerpoint/2010/main" val="1969268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5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250"/>
                                        <p:tgtEl>
                                          <p:spTgt spid="31"/>
                                        </p:tgtEl>
                                      </p:cBhvr>
                                    </p:animEffect>
                                  </p:childTnLst>
                                </p:cTn>
                              </p:par>
                              <p:par>
                                <p:cTn id="21" presetID="30" presetClass="emph" presetSubtype="0" fill="hold" grpId="1" nodeType="withEffect">
                                  <p:stCondLst>
                                    <p:cond delay="0"/>
                                  </p:stCondLst>
                                  <p:childTnLst>
                                    <p:animClr clrSpc="hsl" dir="cw">
                                      <p:cBhvr override="childStyle">
                                        <p:cTn id="22" dur="500" fill="hold"/>
                                        <p:tgtEl>
                                          <p:spTgt spid="26"/>
                                        </p:tgtEl>
                                        <p:attrNameLst>
                                          <p:attrName>style.color</p:attrName>
                                        </p:attrNameLst>
                                      </p:cBhvr>
                                      <p:by>
                                        <p:hsl h="0" s="12549" l="25098"/>
                                      </p:by>
                                    </p:animClr>
                                    <p:animClr clrSpc="hsl" dir="cw">
                                      <p:cBhvr>
                                        <p:cTn id="23" dur="500" fill="hold"/>
                                        <p:tgtEl>
                                          <p:spTgt spid="26"/>
                                        </p:tgtEl>
                                        <p:attrNameLst>
                                          <p:attrName>fillcolor</p:attrName>
                                        </p:attrNameLst>
                                      </p:cBhvr>
                                      <p:by>
                                        <p:hsl h="0" s="12549" l="25098"/>
                                      </p:by>
                                    </p:animClr>
                                    <p:animClr clrSpc="hsl" dir="cw">
                                      <p:cBhvr>
                                        <p:cTn id="24" dur="500" fill="hold"/>
                                        <p:tgtEl>
                                          <p:spTgt spid="26"/>
                                        </p:tgtEl>
                                        <p:attrNameLst>
                                          <p:attrName>stroke.color</p:attrName>
                                        </p:attrNameLst>
                                      </p:cBhvr>
                                      <p:by>
                                        <p:hsl h="0" s="12549" l="25098"/>
                                      </p:by>
                                    </p:animClr>
                                    <p:set>
                                      <p:cBhvr>
                                        <p:cTn id="25" dur="500" fill="hold"/>
                                        <p:tgtEl>
                                          <p:spTgt spid="26"/>
                                        </p:tgtEl>
                                        <p:attrNameLst>
                                          <p:attrName>fill.type</p:attrName>
                                        </p:attrNameLst>
                                      </p:cBhvr>
                                      <p:to>
                                        <p:strVal val="solid"/>
                                      </p:to>
                                    </p:set>
                                  </p:childTnLst>
                                </p:cTn>
                              </p:par>
                              <p:par>
                                <p:cTn id="26" presetID="30" presetClass="emph" presetSubtype="0" fill="hold" grpId="1" nodeType="withEffect">
                                  <p:stCondLst>
                                    <p:cond delay="0"/>
                                  </p:stCondLst>
                                  <p:childTnLst>
                                    <p:animClr clrSpc="hsl" dir="cw">
                                      <p:cBhvr override="childStyle">
                                        <p:cTn id="27" dur="500" fill="hold"/>
                                        <p:tgtEl>
                                          <p:spTgt spid="27"/>
                                        </p:tgtEl>
                                        <p:attrNameLst>
                                          <p:attrName>style.color</p:attrName>
                                        </p:attrNameLst>
                                      </p:cBhvr>
                                      <p:by>
                                        <p:hsl h="0" s="12549" l="25098"/>
                                      </p:by>
                                    </p:animClr>
                                    <p:animClr clrSpc="hsl" dir="cw">
                                      <p:cBhvr>
                                        <p:cTn id="28" dur="500" fill="hold"/>
                                        <p:tgtEl>
                                          <p:spTgt spid="27"/>
                                        </p:tgtEl>
                                        <p:attrNameLst>
                                          <p:attrName>fillcolor</p:attrName>
                                        </p:attrNameLst>
                                      </p:cBhvr>
                                      <p:by>
                                        <p:hsl h="0" s="12549" l="25098"/>
                                      </p:by>
                                    </p:animClr>
                                    <p:animClr clrSpc="hsl" dir="cw">
                                      <p:cBhvr>
                                        <p:cTn id="29" dur="500" fill="hold"/>
                                        <p:tgtEl>
                                          <p:spTgt spid="27"/>
                                        </p:tgtEl>
                                        <p:attrNameLst>
                                          <p:attrName>stroke.color</p:attrName>
                                        </p:attrNameLst>
                                      </p:cBhvr>
                                      <p:by>
                                        <p:hsl h="0" s="12549" l="25098"/>
                                      </p:by>
                                    </p:animClr>
                                    <p:set>
                                      <p:cBhvr>
                                        <p:cTn id="30" dur="500" fill="hold"/>
                                        <p:tgtEl>
                                          <p:spTgt spid="27"/>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250"/>
                                        <p:tgtEl>
                                          <p:spTgt spid="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25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6" grpId="1" animBg="1"/>
      <p:bldP spid="27" grpId="0" animBg="1"/>
      <p:bldP spid="27" grpId="1" animBg="1"/>
      <p:bldP spid="28" grpId="0" animBg="1"/>
      <p:bldP spid="29" grpId="0" animBg="1"/>
      <p:bldP spid="31" grpId="0"/>
      <p:bldP spid="3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Billing and Payment</a:t>
            </a:r>
            <a:endParaRPr lang="en-US" dirty="0"/>
          </a:p>
        </p:txBody>
      </p:sp>
      <p:sp>
        <p:nvSpPr>
          <p:cNvPr id="3" name="Slide Number Placeholder 2"/>
          <p:cNvSpPr>
            <a:spLocks noGrp="1"/>
          </p:cNvSpPr>
          <p:nvPr>
            <p:ph type="sldNum" sz="quarter" idx="4"/>
          </p:nvPr>
        </p:nvSpPr>
        <p:spPr/>
        <p:txBody>
          <a:bodyPr/>
          <a:lstStyle/>
          <a:p>
            <a:fld id="{FF7F3899-B190-482E-AE55-E6984E7DA36B}" type="slidenum">
              <a:rPr lang="en-US" smtClean="0"/>
              <a:t>96</a:t>
            </a:fld>
            <a:endParaRPr lang="en-US" dirty="0"/>
          </a:p>
        </p:txBody>
      </p:sp>
      <p:sp>
        <p:nvSpPr>
          <p:cNvPr id="71" name="Rectangle 70"/>
          <p:cNvSpPr/>
          <p:nvPr/>
        </p:nvSpPr>
        <p:spPr>
          <a:xfrm>
            <a:off x="5676861" y="1520439"/>
            <a:ext cx="2560320"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a:t>
            </a:r>
            <a:endParaRPr lang="en-US" sz="1600" dirty="0"/>
          </a:p>
        </p:txBody>
      </p:sp>
      <p:sp>
        <p:nvSpPr>
          <p:cNvPr id="72" name="Rectangle 71"/>
          <p:cNvSpPr/>
          <p:nvPr/>
        </p:nvSpPr>
        <p:spPr>
          <a:xfrm>
            <a:off x="2979381" y="1520439"/>
            <a:ext cx="2595067"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lumMod val="50000"/>
                </a:schemeClr>
              </a:solidFill>
              <a:latin typeface="Arial" panose="020B0604020202020204" pitchFamily="34" charset="0"/>
              <a:cs typeface="Arial" panose="020B0604020202020204" pitchFamily="34" charset="0"/>
            </a:endParaRPr>
          </a:p>
        </p:txBody>
      </p:sp>
      <p:cxnSp>
        <p:nvCxnSpPr>
          <p:cNvPr id="73" name="Straight Connector 72"/>
          <p:cNvCxnSpPr/>
          <p:nvPr/>
        </p:nvCxnSpPr>
        <p:spPr>
          <a:xfrm>
            <a:off x="5629289" y="1520439"/>
            <a:ext cx="0" cy="12790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903181" y="1520439"/>
            <a:ext cx="0" cy="12790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152399" y="1832360"/>
            <a:ext cx="8084781" cy="3048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76" name="Straight Connector 75"/>
          <p:cNvCxnSpPr/>
          <p:nvPr/>
        </p:nvCxnSpPr>
        <p:spPr>
          <a:xfrm>
            <a:off x="1760181" y="2213360"/>
            <a:ext cx="0" cy="586100"/>
          </a:xfrm>
          <a:prstGeom prst="line">
            <a:avLst/>
          </a:prstGeom>
          <a:ln w="12700"/>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a:off x="3817581" y="1828799"/>
            <a:ext cx="0" cy="970661"/>
          </a:xfrm>
          <a:prstGeom prst="line">
            <a:avLst/>
          </a:prstGeom>
          <a:ln w="12700"/>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a:off x="4731981" y="1832360"/>
            <a:ext cx="0" cy="967100"/>
          </a:xfrm>
          <a:prstGeom prst="line">
            <a:avLst/>
          </a:prstGeom>
          <a:ln w="12700"/>
        </p:spPr>
        <p:style>
          <a:lnRef idx="1">
            <a:schemeClr val="dk1"/>
          </a:lnRef>
          <a:fillRef idx="0">
            <a:schemeClr val="dk1"/>
          </a:fillRef>
          <a:effectRef idx="0">
            <a:schemeClr val="dk1"/>
          </a:effectRef>
          <a:fontRef idx="minor">
            <a:schemeClr val="tx1"/>
          </a:fontRef>
        </p:style>
      </p:cxnSp>
      <p:cxnSp>
        <p:nvCxnSpPr>
          <p:cNvPr id="79" name="Straight Connector 78"/>
          <p:cNvCxnSpPr/>
          <p:nvPr/>
        </p:nvCxnSpPr>
        <p:spPr>
          <a:xfrm>
            <a:off x="6553200" y="1832361"/>
            <a:ext cx="0" cy="967100"/>
          </a:xfrm>
          <a:prstGeom prst="line">
            <a:avLst/>
          </a:prstGeom>
          <a:ln w="12700"/>
        </p:spPr>
        <p:style>
          <a:lnRef idx="1">
            <a:schemeClr val="dk1"/>
          </a:lnRef>
          <a:fillRef idx="0">
            <a:schemeClr val="dk1"/>
          </a:fillRef>
          <a:effectRef idx="0">
            <a:schemeClr val="dk1"/>
          </a:effectRef>
          <a:fontRef idx="minor">
            <a:schemeClr val="tx1"/>
          </a:fontRef>
        </p:style>
      </p:cxnSp>
      <p:cxnSp>
        <p:nvCxnSpPr>
          <p:cNvPr id="80" name="Straight Connector 79"/>
          <p:cNvCxnSpPr/>
          <p:nvPr/>
        </p:nvCxnSpPr>
        <p:spPr>
          <a:xfrm>
            <a:off x="7398981" y="1832360"/>
            <a:ext cx="0" cy="967100"/>
          </a:xfrm>
          <a:prstGeom prst="line">
            <a:avLst/>
          </a:prstGeom>
          <a:ln w="12700"/>
        </p:spPr>
        <p:style>
          <a:lnRef idx="1">
            <a:schemeClr val="dk1"/>
          </a:lnRef>
          <a:fillRef idx="0">
            <a:schemeClr val="dk1"/>
          </a:fillRef>
          <a:effectRef idx="0">
            <a:schemeClr val="dk1"/>
          </a:effectRef>
          <a:fontRef idx="minor">
            <a:schemeClr val="tx1"/>
          </a:fontRef>
        </p:style>
      </p:cxnSp>
      <p:cxnSp>
        <p:nvCxnSpPr>
          <p:cNvPr id="81" name="Straight Connector 80"/>
          <p:cNvCxnSpPr/>
          <p:nvPr/>
        </p:nvCxnSpPr>
        <p:spPr>
          <a:xfrm>
            <a:off x="152400" y="2799460"/>
            <a:ext cx="8008581" cy="0"/>
          </a:xfrm>
          <a:prstGeom prst="line">
            <a:avLst/>
          </a:prstGeom>
          <a:ln w="12700"/>
        </p:spPr>
        <p:style>
          <a:lnRef idx="1">
            <a:schemeClr val="dk1"/>
          </a:lnRef>
          <a:fillRef idx="0">
            <a:schemeClr val="dk1"/>
          </a:fillRef>
          <a:effectRef idx="0">
            <a:schemeClr val="dk1"/>
          </a:effectRef>
          <a:fontRef idx="minor">
            <a:schemeClr val="tx1"/>
          </a:fontRef>
        </p:style>
      </p:cxnSp>
      <p:sp>
        <p:nvSpPr>
          <p:cNvPr id="82" name="Rectangle 81"/>
          <p:cNvSpPr/>
          <p:nvPr/>
        </p:nvSpPr>
        <p:spPr>
          <a:xfrm>
            <a:off x="3893781" y="1486685"/>
            <a:ext cx="697627"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From</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83" name="Rectangle 82"/>
          <p:cNvSpPr/>
          <p:nvPr/>
        </p:nvSpPr>
        <p:spPr>
          <a:xfrm>
            <a:off x="6713181" y="1486685"/>
            <a:ext cx="419475"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To</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84" name="Rectangle 83"/>
          <p:cNvSpPr/>
          <p:nvPr/>
        </p:nvSpPr>
        <p:spPr>
          <a:xfrm>
            <a:off x="152400" y="2358639"/>
            <a:ext cx="1600199"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Monthly Usage</a:t>
            </a:r>
            <a:endParaRPr lang="en-US" sz="1600" dirty="0">
              <a:latin typeface="Arial" panose="020B0604020202020204" pitchFamily="34" charset="0"/>
              <a:cs typeface="Arial" panose="020B0604020202020204" pitchFamily="34" charset="0"/>
            </a:endParaRPr>
          </a:p>
        </p:txBody>
      </p:sp>
      <p:sp>
        <p:nvSpPr>
          <p:cNvPr id="85" name="Rectangle 84"/>
          <p:cNvSpPr/>
          <p:nvPr/>
        </p:nvSpPr>
        <p:spPr>
          <a:xfrm>
            <a:off x="152399" y="1825239"/>
            <a:ext cx="2750782"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Transaction Type</a:t>
            </a:r>
            <a:endParaRPr lang="en-US" sz="1600" dirty="0">
              <a:latin typeface="Arial" panose="020B0604020202020204" pitchFamily="34" charset="0"/>
              <a:cs typeface="Arial" panose="020B0604020202020204" pitchFamily="34" charset="0"/>
            </a:endParaRPr>
          </a:p>
        </p:txBody>
      </p:sp>
      <p:sp>
        <p:nvSpPr>
          <p:cNvPr id="86" name="Rectangle 85"/>
          <p:cNvSpPr/>
          <p:nvPr/>
        </p:nvSpPr>
        <p:spPr>
          <a:xfrm>
            <a:off x="2903181" y="1825239"/>
            <a:ext cx="91440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ERCOT</a:t>
            </a:r>
            <a:endParaRPr lang="en-US" sz="1600" b="1" dirty="0">
              <a:latin typeface="Arial" panose="020B0604020202020204" pitchFamily="34" charset="0"/>
              <a:cs typeface="Arial" panose="020B0604020202020204" pitchFamily="34" charset="0"/>
            </a:endParaRPr>
          </a:p>
        </p:txBody>
      </p:sp>
      <p:sp>
        <p:nvSpPr>
          <p:cNvPr id="87" name="Rectangle 86"/>
          <p:cNvSpPr/>
          <p:nvPr/>
        </p:nvSpPr>
        <p:spPr>
          <a:xfrm>
            <a:off x="3817581" y="1825239"/>
            <a:ext cx="91440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TDSP</a:t>
            </a:r>
            <a:endParaRPr lang="en-US" sz="1600" b="1" dirty="0">
              <a:latin typeface="Arial" panose="020B0604020202020204" pitchFamily="34" charset="0"/>
              <a:cs typeface="Arial" panose="020B0604020202020204" pitchFamily="34" charset="0"/>
            </a:endParaRPr>
          </a:p>
        </p:txBody>
      </p:sp>
      <p:sp>
        <p:nvSpPr>
          <p:cNvPr id="88" name="Rectangle 87"/>
          <p:cNvSpPr/>
          <p:nvPr/>
        </p:nvSpPr>
        <p:spPr>
          <a:xfrm>
            <a:off x="4731981" y="1825239"/>
            <a:ext cx="91440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REP</a:t>
            </a:r>
            <a:endParaRPr lang="en-US" sz="1600" b="1" dirty="0">
              <a:latin typeface="Arial" panose="020B0604020202020204" pitchFamily="34" charset="0"/>
              <a:cs typeface="Arial" panose="020B0604020202020204" pitchFamily="34" charset="0"/>
            </a:endParaRPr>
          </a:p>
        </p:txBody>
      </p:sp>
      <p:sp>
        <p:nvSpPr>
          <p:cNvPr id="89" name="Rectangle 88"/>
          <p:cNvSpPr/>
          <p:nvPr/>
        </p:nvSpPr>
        <p:spPr>
          <a:xfrm>
            <a:off x="5646380" y="1832360"/>
            <a:ext cx="90682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ERCOT</a:t>
            </a:r>
            <a:endParaRPr lang="en-US" sz="1600" b="1" dirty="0">
              <a:latin typeface="Arial" panose="020B0604020202020204" pitchFamily="34" charset="0"/>
              <a:cs typeface="Arial" panose="020B0604020202020204" pitchFamily="34" charset="0"/>
            </a:endParaRPr>
          </a:p>
        </p:txBody>
      </p:sp>
      <p:sp>
        <p:nvSpPr>
          <p:cNvPr id="90" name="Rectangle 89"/>
          <p:cNvSpPr/>
          <p:nvPr/>
        </p:nvSpPr>
        <p:spPr>
          <a:xfrm>
            <a:off x="6523669" y="1832360"/>
            <a:ext cx="875311"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TDSP</a:t>
            </a:r>
            <a:endParaRPr lang="en-US" sz="1600" b="1" dirty="0">
              <a:latin typeface="Arial" panose="020B0604020202020204" pitchFamily="34" charset="0"/>
              <a:cs typeface="Arial" panose="020B0604020202020204" pitchFamily="34" charset="0"/>
            </a:endParaRPr>
          </a:p>
        </p:txBody>
      </p:sp>
      <p:sp>
        <p:nvSpPr>
          <p:cNvPr id="91" name="Rectangle 90"/>
          <p:cNvSpPr/>
          <p:nvPr/>
        </p:nvSpPr>
        <p:spPr>
          <a:xfrm>
            <a:off x="7398981" y="1832361"/>
            <a:ext cx="838200" cy="338554"/>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REP</a:t>
            </a:r>
          </a:p>
        </p:txBody>
      </p:sp>
      <p:sp>
        <p:nvSpPr>
          <p:cNvPr id="92" name="Rectangle 91"/>
          <p:cNvSpPr/>
          <p:nvPr/>
        </p:nvSpPr>
        <p:spPr>
          <a:xfrm>
            <a:off x="152399" y="1832359"/>
            <a:ext cx="2750781" cy="307778"/>
          </a:xfrm>
          <a:prstGeom prst="rect">
            <a:avLst/>
          </a:prstGeom>
          <a:solidFill>
            <a:schemeClr val="accent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3" name="Rectangle 92"/>
          <p:cNvSpPr/>
          <p:nvPr/>
        </p:nvSpPr>
        <p:spPr>
          <a:xfrm>
            <a:off x="1760180" y="2358639"/>
            <a:ext cx="1135419"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867_03</a:t>
            </a:r>
            <a:endParaRPr lang="en-US" sz="1600" dirty="0">
              <a:latin typeface="Arial" panose="020B0604020202020204" pitchFamily="34" charset="0"/>
              <a:cs typeface="Arial" panose="020B0604020202020204" pitchFamily="34" charset="0"/>
            </a:endParaRPr>
          </a:p>
        </p:txBody>
      </p:sp>
      <p:sp>
        <p:nvSpPr>
          <p:cNvPr id="94" name="Oval 93"/>
          <p:cNvSpPr/>
          <p:nvPr/>
        </p:nvSpPr>
        <p:spPr>
          <a:xfrm>
            <a:off x="4084281" y="2286000"/>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95" name="Oval 94"/>
          <p:cNvSpPr/>
          <p:nvPr/>
        </p:nvSpPr>
        <p:spPr>
          <a:xfrm>
            <a:off x="5909290" y="2286000"/>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96" name="Oval 95"/>
          <p:cNvSpPr/>
          <p:nvPr/>
        </p:nvSpPr>
        <p:spPr>
          <a:xfrm>
            <a:off x="3169881" y="2286000"/>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
        <p:nvSpPr>
          <p:cNvPr id="97" name="Oval 96"/>
          <p:cNvSpPr/>
          <p:nvPr/>
        </p:nvSpPr>
        <p:spPr>
          <a:xfrm>
            <a:off x="7627581" y="2286000"/>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Tree>
    <p:extLst>
      <p:ext uri="{BB962C8B-B14F-4D97-AF65-F5344CB8AC3E}">
        <p14:creationId xmlns:p14="http://schemas.microsoft.com/office/powerpoint/2010/main" val="2250753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25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250"/>
                                        <p:tgtEl>
                                          <p:spTgt spid="9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250"/>
                                        <p:tgtEl>
                                          <p:spTgt spid="95"/>
                                        </p:tgtEl>
                                      </p:cBhvr>
                                    </p:animEffect>
                                  </p:childTnLst>
                                </p:cTn>
                              </p:par>
                            </p:childTnLst>
                          </p:cTn>
                        </p:par>
                      </p:childTnLst>
                    </p:cTn>
                  </p:par>
                  <p:par>
                    <p:cTn id="16" fill="hold">
                      <p:stCondLst>
                        <p:cond delay="indefinite"/>
                      </p:stCondLst>
                      <p:childTnLst>
                        <p:par>
                          <p:cTn id="17" fill="hold">
                            <p:stCondLst>
                              <p:cond delay="0"/>
                            </p:stCondLst>
                            <p:childTnLst>
                              <p:par>
                                <p:cTn id="18" presetID="30" presetClass="emph" presetSubtype="0" fill="hold" grpId="1" nodeType="clickEffect">
                                  <p:stCondLst>
                                    <p:cond delay="0"/>
                                  </p:stCondLst>
                                  <p:childTnLst>
                                    <p:animClr clrSpc="hsl" dir="cw">
                                      <p:cBhvr override="childStyle">
                                        <p:cTn id="19" dur="500" fill="hold"/>
                                        <p:tgtEl>
                                          <p:spTgt spid="94"/>
                                        </p:tgtEl>
                                        <p:attrNameLst>
                                          <p:attrName>style.color</p:attrName>
                                        </p:attrNameLst>
                                      </p:cBhvr>
                                      <p:by>
                                        <p:hsl h="0" s="12549" l="25098"/>
                                      </p:by>
                                    </p:animClr>
                                    <p:animClr clrSpc="hsl" dir="cw">
                                      <p:cBhvr>
                                        <p:cTn id="20" dur="500" fill="hold"/>
                                        <p:tgtEl>
                                          <p:spTgt spid="94"/>
                                        </p:tgtEl>
                                        <p:attrNameLst>
                                          <p:attrName>fillcolor</p:attrName>
                                        </p:attrNameLst>
                                      </p:cBhvr>
                                      <p:by>
                                        <p:hsl h="0" s="12549" l="25098"/>
                                      </p:by>
                                    </p:animClr>
                                    <p:animClr clrSpc="hsl" dir="cw">
                                      <p:cBhvr>
                                        <p:cTn id="21" dur="500" fill="hold"/>
                                        <p:tgtEl>
                                          <p:spTgt spid="94"/>
                                        </p:tgtEl>
                                        <p:attrNameLst>
                                          <p:attrName>stroke.color</p:attrName>
                                        </p:attrNameLst>
                                      </p:cBhvr>
                                      <p:by>
                                        <p:hsl h="0" s="12549" l="25098"/>
                                      </p:by>
                                    </p:animClr>
                                    <p:set>
                                      <p:cBhvr>
                                        <p:cTn id="22" dur="500" fill="hold"/>
                                        <p:tgtEl>
                                          <p:spTgt spid="94"/>
                                        </p:tgtEl>
                                        <p:attrNameLst>
                                          <p:attrName>fill.type</p:attrName>
                                        </p:attrNameLst>
                                      </p:cBhvr>
                                      <p:to>
                                        <p:strVal val="solid"/>
                                      </p:to>
                                    </p:set>
                                  </p:childTnLst>
                                </p:cTn>
                              </p:par>
                              <p:par>
                                <p:cTn id="23" presetID="30" presetClass="emph" presetSubtype="0" fill="hold" grpId="1" nodeType="withEffect">
                                  <p:stCondLst>
                                    <p:cond delay="0"/>
                                  </p:stCondLst>
                                  <p:childTnLst>
                                    <p:animClr clrSpc="hsl" dir="cw">
                                      <p:cBhvr override="childStyle">
                                        <p:cTn id="24" dur="500" fill="hold"/>
                                        <p:tgtEl>
                                          <p:spTgt spid="95"/>
                                        </p:tgtEl>
                                        <p:attrNameLst>
                                          <p:attrName>style.color</p:attrName>
                                        </p:attrNameLst>
                                      </p:cBhvr>
                                      <p:by>
                                        <p:hsl h="0" s="12549" l="25098"/>
                                      </p:by>
                                    </p:animClr>
                                    <p:animClr clrSpc="hsl" dir="cw">
                                      <p:cBhvr>
                                        <p:cTn id="25" dur="500" fill="hold"/>
                                        <p:tgtEl>
                                          <p:spTgt spid="95"/>
                                        </p:tgtEl>
                                        <p:attrNameLst>
                                          <p:attrName>fillcolor</p:attrName>
                                        </p:attrNameLst>
                                      </p:cBhvr>
                                      <p:by>
                                        <p:hsl h="0" s="12549" l="25098"/>
                                      </p:by>
                                    </p:animClr>
                                    <p:animClr clrSpc="hsl" dir="cw">
                                      <p:cBhvr>
                                        <p:cTn id="26" dur="500" fill="hold"/>
                                        <p:tgtEl>
                                          <p:spTgt spid="95"/>
                                        </p:tgtEl>
                                        <p:attrNameLst>
                                          <p:attrName>stroke.color</p:attrName>
                                        </p:attrNameLst>
                                      </p:cBhvr>
                                      <p:by>
                                        <p:hsl h="0" s="12549" l="25098"/>
                                      </p:by>
                                    </p:animClr>
                                    <p:set>
                                      <p:cBhvr>
                                        <p:cTn id="27" dur="500" fill="hold"/>
                                        <p:tgtEl>
                                          <p:spTgt spid="95"/>
                                        </p:tgtEl>
                                        <p:attrNameLst>
                                          <p:attrName>fill.type</p:attrName>
                                        </p:attrNameLst>
                                      </p:cBhvr>
                                      <p:to>
                                        <p:strVal val="solid"/>
                                      </p:to>
                                    </p:set>
                                  </p:childTnLst>
                                </p:cTn>
                              </p:par>
                              <p:par>
                                <p:cTn id="28" presetID="10" presetClass="entr" presetSubtype="0" fill="hold" grpId="0" nodeType="withEffect">
                                  <p:stCondLst>
                                    <p:cond delay="0"/>
                                  </p:stCondLst>
                                  <p:childTnLst>
                                    <p:set>
                                      <p:cBhvr>
                                        <p:cTn id="29" dur="1" fill="hold">
                                          <p:stCondLst>
                                            <p:cond delay="0"/>
                                          </p:stCondLst>
                                        </p:cTn>
                                        <p:tgtEl>
                                          <p:spTgt spid="96"/>
                                        </p:tgtEl>
                                        <p:attrNameLst>
                                          <p:attrName>style.visibility</p:attrName>
                                        </p:attrNameLst>
                                      </p:cBhvr>
                                      <p:to>
                                        <p:strVal val="visible"/>
                                      </p:to>
                                    </p:set>
                                    <p:animEffect transition="in" filter="fade">
                                      <p:cBhvr>
                                        <p:cTn id="30" dur="250"/>
                                        <p:tgtEl>
                                          <p:spTgt spid="9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fade">
                                      <p:cBhvr>
                                        <p:cTn id="33" dur="250"/>
                                        <p:tgtEl>
                                          <p:spTgt spid="97"/>
                                        </p:tgtEl>
                                      </p:cBhvr>
                                    </p:animEffect>
                                  </p:childTnLst>
                                </p:cTn>
                              </p:par>
                              <p:par>
                                <p:cTn id="34" presetID="30" presetClass="emph" presetSubtype="0" fill="hold" grpId="1" nodeType="withEffect">
                                  <p:stCondLst>
                                    <p:cond delay="0"/>
                                  </p:stCondLst>
                                  <p:childTnLst>
                                    <p:animClr clrSpc="hsl" dir="cw">
                                      <p:cBhvr override="childStyle">
                                        <p:cTn id="35" dur="500" fill="hold"/>
                                        <p:tgtEl>
                                          <p:spTgt spid="96"/>
                                        </p:tgtEl>
                                        <p:attrNameLst>
                                          <p:attrName>style.color</p:attrName>
                                        </p:attrNameLst>
                                      </p:cBhvr>
                                      <p:by>
                                        <p:hsl h="0" s="12549" l="25098"/>
                                      </p:by>
                                    </p:animClr>
                                    <p:animClr clrSpc="hsl" dir="cw">
                                      <p:cBhvr>
                                        <p:cTn id="36" dur="500" fill="hold"/>
                                        <p:tgtEl>
                                          <p:spTgt spid="96"/>
                                        </p:tgtEl>
                                        <p:attrNameLst>
                                          <p:attrName>fillcolor</p:attrName>
                                        </p:attrNameLst>
                                      </p:cBhvr>
                                      <p:by>
                                        <p:hsl h="0" s="12549" l="25098"/>
                                      </p:by>
                                    </p:animClr>
                                    <p:animClr clrSpc="hsl" dir="cw">
                                      <p:cBhvr>
                                        <p:cTn id="37" dur="500" fill="hold"/>
                                        <p:tgtEl>
                                          <p:spTgt spid="96"/>
                                        </p:tgtEl>
                                        <p:attrNameLst>
                                          <p:attrName>stroke.color</p:attrName>
                                        </p:attrNameLst>
                                      </p:cBhvr>
                                      <p:by>
                                        <p:hsl h="0" s="12549" l="25098"/>
                                      </p:by>
                                    </p:animClr>
                                    <p:set>
                                      <p:cBhvr>
                                        <p:cTn id="38" dur="500" fill="hold"/>
                                        <p:tgtEl>
                                          <p:spTgt spid="96"/>
                                        </p:tgtEl>
                                        <p:attrNameLst>
                                          <p:attrName>fill.type</p:attrName>
                                        </p:attrNameLst>
                                      </p:cBhvr>
                                      <p:to>
                                        <p:strVal val="solid"/>
                                      </p:to>
                                    </p:set>
                                  </p:childTnLst>
                                </p:cTn>
                              </p:par>
                              <p:par>
                                <p:cTn id="39" presetID="30" presetClass="emph" presetSubtype="0" fill="hold" grpId="1" nodeType="withEffect">
                                  <p:stCondLst>
                                    <p:cond delay="0"/>
                                  </p:stCondLst>
                                  <p:childTnLst>
                                    <p:animClr clrSpc="hsl" dir="cw">
                                      <p:cBhvr override="childStyle">
                                        <p:cTn id="40" dur="500" fill="hold"/>
                                        <p:tgtEl>
                                          <p:spTgt spid="97"/>
                                        </p:tgtEl>
                                        <p:attrNameLst>
                                          <p:attrName>style.color</p:attrName>
                                        </p:attrNameLst>
                                      </p:cBhvr>
                                      <p:by>
                                        <p:hsl h="0" s="12549" l="25098"/>
                                      </p:by>
                                    </p:animClr>
                                    <p:animClr clrSpc="hsl" dir="cw">
                                      <p:cBhvr>
                                        <p:cTn id="41" dur="500" fill="hold"/>
                                        <p:tgtEl>
                                          <p:spTgt spid="97"/>
                                        </p:tgtEl>
                                        <p:attrNameLst>
                                          <p:attrName>fillcolor</p:attrName>
                                        </p:attrNameLst>
                                      </p:cBhvr>
                                      <p:by>
                                        <p:hsl h="0" s="12549" l="25098"/>
                                      </p:by>
                                    </p:animClr>
                                    <p:animClr clrSpc="hsl" dir="cw">
                                      <p:cBhvr>
                                        <p:cTn id="42" dur="500" fill="hold"/>
                                        <p:tgtEl>
                                          <p:spTgt spid="97"/>
                                        </p:tgtEl>
                                        <p:attrNameLst>
                                          <p:attrName>stroke.color</p:attrName>
                                        </p:attrNameLst>
                                      </p:cBhvr>
                                      <p:by>
                                        <p:hsl h="0" s="12549" l="25098"/>
                                      </p:by>
                                    </p:animClr>
                                    <p:set>
                                      <p:cBhvr>
                                        <p:cTn id="43" dur="500" fill="hold"/>
                                        <p:tgtEl>
                                          <p:spTgt spid="9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animBg="1"/>
      <p:bldP spid="94" grpId="1" animBg="1"/>
      <p:bldP spid="95" grpId="0" animBg="1"/>
      <p:bldP spid="95" grpId="1" animBg="1"/>
      <p:bldP spid="96" grpId="0" animBg="1"/>
      <p:bldP spid="96" grpId="1" animBg="1"/>
      <p:bldP spid="97" grpId="0" animBg="1"/>
      <p:bldP spid="97"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Billing and Payment</a:t>
            </a:r>
            <a:endParaRPr lang="en-US" dirty="0"/>
          </a:p>
        </p:txBody>
      </p:sp>
      <p:sp>
        <p:nvSpPr>
          <p:cNvPr id="3" name="Slide Number Placeholder 2"/>
          <p:cNvSpPr>
            <a:spLocks noGrp="1"/>
          </p:cNvSpPr>
          <p:nvPr>
            <p:ph type="sldNum" sz="quarter" idx="4"/>
          </p:nvPr>
        </p:nvSpPr>
        <p:spPr/>
        <p:txBody>
          <a:bodyPr/>
          <a:lstStyle/>
          <a:p>
            <a:fld id="{FF7F3899-B190-482E-AE55-E6984E7DA36B}" type="slidenum">
              <a:rPr lang="en-US" smtClean="0"/>
              <a:t>97</a:t>
            </a:fld>
            <a:endParaRPr lang="en-US" dirty="0"/>
          </a:p>
        </p:txBody>
      </p:sp>
      <p:sp>
        <p:nvSpPr>
          <p:cNvPr id="5" name="Rectangle 4"/>
          <p:cNvSpPr/>
          <p:nvPr/>
        </p:nvSpPr>
        <p:spPr>
          <a:xfrm>
            <a:off x="4803370" y="3117080"/>
            <a:ext cx="1690771"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a:t>
            </a:r>
            <a:endParaRPr lang="en-US" sz="1600" dirty="0"/>
          </a:p>
        </p:txBody>
      </p:sp>
      <p:sp>
        <p:nvSpPr>
          <p:cNvPr id="6" name="Rectangle 5"/>
          <p:cNvSpPr/>
          <p:nvPr/>
        </p:nvSpPr>
        <p:spPr>
          <a:xfrm>
            <a:off x="2971800" y="3117080"/>
            <a:ext cx="1676399"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lumMod val="50000"/>
                </a:schemeClr>
              </a:solidFill>
              <a:latin typeface="Arial" panose="020B0604020202020204" pitchFamily="34" charset="0"/>
              <a:cs typeface="Arial" panose="020B0604020202020204" pitchFamily="34" charset="0"/>
            </a:endParaRPr>
          </a:p>
        </p:txBody>
      </p:sp>
      <p:cxnSp>
        <p:nvCxnSpPr>
          <p:cNvPr id="8" name="Straight Connector 7"/>
          <p:cNvCxnSpPr/>
          <p:nvPr/>
        </p:nvCxnSpPr>
        <p:spPr>
          <a:xfrm>
            <a:off x="4724400" y="3117080"/>
            <a:ext cx="0" cy="2597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95600" y="3117080"/>
            <a:ext cx="0" cy="2597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52400" y="3429001"/>
            <a:ext cx="6333858" cy="3048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1752600" y="3810001"/>
            <a:ext cx="0" cy="1904999"/>
          </a:xfrm>
          <a:prstGeom prst="line">
            <a:avLst/>
          </a:prstGeom>
          <a:ln w="1270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3810000" y="3425440"/>
            <a:ext cx="0" cy="2289560"/>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588999" y="3429001"/>
            <a:ext cx="0" cy="2285999"/>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52400" y="4724400"/>
            <a:ext cx="6341741" cy="0"/>
          </a:xfrm>
          <a:prstGeom prst="line">
            <a:avLst/>
          </a:prstGeom>
          <a:ln w="12700"/>
        </p:spPr>
        <p:style>
          <a:lnRef idx="1">
            <a:schemeClr val="dk1"/>
          </a:lnRef>
          <a:fillRef idx="0">
            <a:schemeClr val="dk1"/>
          </a:fillRef>
          <a:effectRef idx="0">
            <a:schemeClr val="dk1"/>
          </a:effectRef>
          <a:fontRef idx="minor">
            <a:schemeClr val="tx1"/>
          </a:fontRef>
        </p:style>
      </p:cxnSp>
      <p:sp>
        <p:nvSpPr>
          <p:cNvPr id="21" name="Rectangle 20"/>
          <p:cNvSpPr/>
          <p:nvPr/>
        </p:nvSpPr>
        <p:spPr>
          <a:xfrm>
            <a:off x="2971800" y="3083326"/>
            <a:ext cx="1676399" cy="338554"/>
          </a:xfrm>
          <a:prstGeom prst="rect">
            <a:avLst/>
          </a:prstGeom>
        </p:spPr>
        <p:txBody>
          <a:bodyPr wrap="squar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From</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22" name="Rectangle 21"/>
          <p:cNvSpPr/>
          <p:nvPr/>
        </p:nvSpPr>
        <p:spPr>
          <a:xfrm>
            <a:off x="4803370" y="3083326"/>
            <a:ext cx="1690771" cy="338554"/>
          </a:xfrm>
          <a:prstGeom prst="rect">
            <a:avLst/>
          </a:prstGeom>
        </p:spPr>
        <p:txBody>
          <a:bodyPr wrap="squar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To</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23" name="Rectangle 22"/>
          <p:cNvSpPr/>
          <p:nvPr/>
        </p:nvSpPr>
        <p:spPr>
          <a:xfrm>
            <a:off x="152400" y="3891473"/>
            <a:ext cx="1600200" cy="830997"/>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Invoice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(Wires Charges)</a:t>
            </a:r>
            <a:endParaRPr lang="en-US" sz="1600" dirty="0">
              <a:latin typeface="Arial" panose="020B0604020202020204" pitchFamily="34" charset="0"/>
              <a:cs typeface="Arial" panose="020B0604020202020204" pitchFamily="34" charset="0"/>
            </a:endParaRPr>
          </a:p>
        </p:txBody>
      </p:sp>
      <p:sp>
        <p:nvSpPr>
          <p:cNvPr id="29" name="Rectangle 28"/>
          <p:cNvSpPr/>
          <p:nvPr/>
        </p:nvSpPr>
        <p:spPr>
          <a:xfrm>
            <a:off x="152400" y="3421880"/>
            <a:ext cx="2743200"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Transaction Type</a:t>
            </a:r>
            <a:endParaRPr lang="en-US" sz="1600" dirty="0">
              <a:latin typeface="Arial" panose="020B0604020202020204" pitchFamily="34" charset="0"/>
              <a:cs typeface="Arial" panose="020B0604020202020204" pitchFamily="34" charset="0"/>
            </a:endParaRPr>
          </a:p>
        </p:txBody>
      </p:sp>
      <p:sp>
        <p:nvSpPr>
          <p:cNvPr id="30" name="Rectangle 29"/>
          <p:cNvSpPr/>
          <p:nvPr/>
        </p:nvSpPr>
        <p:spPr>
          <a:xfrm>
            <a:off x="2895600" y="3421879"/>
            <a:ext cx="91440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TDSP</a:t>
            </a:r>
            <a:endParaRPr lang="en-US" sz="1600" b="1" dirty="0">
              <a:latin typeface="Arial" panose="020B0604020202020204" pitchFamily="34" charset="0"/>
              <a:cs typeface="Arial" panose="020B0604020202020204" pitchFamily="34" charset="0"/>
            </a:endParaRPr>
          </a:p>
        </p:txBody>
      </p:sp>
      <p:sp>
        <p:nvSpPr>
          <p:cNvPr id="31" name="Rectangle 30"/>
          <p:cNvSpPr/>
          <p:nvPr/>
        </p:nvSpPr>
        <p:spPr>
          <a:xfrm>
            <a:off x="3810000" y="3421880"/>
            <a:ext cx="914400" cy="338554"/>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REP</a:t>
            </a:r>
          </a:p>
        </p:txBody>
      </p:sp>
      <p:sp>
        <p:nvSpPr>
          <p:cNvPr id="33" name="Rectangle 32"/>
          <p:cNvSpPr/>
          <p:nvPr/>
        </p:nvSpPr>
        <p:spPr>
          <a:xfrm>
            <a:off x="4741541" y="3429001"/>
            <a:ext cx="847458"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TDSP</a:t>
            </a:r>
            <a:endParaRPr lang="en-US" sz="1600" b="1" dirty="0">
              <a:latin typeface="Arial" panose="020B0604020202020204" pitchFamily="34" charset="0"/>
              <a:cs typeface="Arial" panose="020B0604020202020204" pitchFamily="34" charset="0"/>
            </a:endParaRPr>
          </a:p>
        </p:txBody>
      </p:sp>
      <p:sp>
        <p:nvSpPr>
          <p:cNvPr id="34" name="Rectangle 33"/>
          <p:cNvSpPr/>
          <p:nvPr/>
        </p:nvSpPr>
        <p:spPr>
          <a:xfrm>
            <a:off x="5588999" y="3429001"/>
            <a:ext cx="905142" cy="338554"/>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REP</a:t>
            </a:r>
          </a:p>
        </p:txBody>
      </p:sp>
      <p:sp>
        <p:nvSpPr>
          <p:cNvPr id="36" name="Rectangle 35"/>
          <p:cNvSpPr/>
          <p:nvPr/>
        </p:nvSpPr>
        <p:spPr>
          <a:xfrm>
            <a:off x="152400" y="3429000"/>
            <a:ext cx="2743200" cy="307778"/>
          </a:xfrm>
          <a:prstGeom prst="rect">
            <a:avLst/>
          </a:prstGeom>
          <a:solidFill>
            <a:schemeClr val="accent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1760181" y="4137695"/>
            <a:ext cx="1135418"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810_02</a:t>
            </a:r>
            <a:endParaRPr lang="en-US" sz="1600" dirty="0">
              <a:latin typeface="Arial" panose="020B0604020202020204" pitchFamily="34" charset="0"/>
              <a:cs typeface="Arial" panose="020B0604020202020204" pitchFamily="34" charset="0"/>
            </a:endParaRPr>
          </a:p>
        </p:txBody>
      </p:sp>
      <p:sp>
        <p:nvSpPr>
          <p:cNvPr id="38" name="Oval 37"/>
          <p:cNvSpPr/>
          <p:nvPr/>
        </p:nvSpPr>
        <p:spPr>
          <a:xfrm>
            <a:off x="3162300" y="4061495"/>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5851070" y="4061495"/>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4076700" y="5035154"/>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4974770" y="5035154"/>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152400" y="4953000"/>
            <a:ext cx="1600200"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Remittance Detail</a:t>
            </a:r>
          </a:p>
        </p:txBody>
      </p:sp>
      <p:sp>
        <p:nvSpPr>
          <p:cNvPr id="60" name="Rectangle 59"/>
          <p:cNvSpPr/>
          <p:nvPr/>
        </p:nvSpPr>
        <p:spPr>
          <a:xfrm>
            <a:off x="1760181" y="5071766"/>
            <a:ext cx="1135418"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820_02</a:t>
            </a:r>
            <a:endParaRPr lang="en-US" sz="1600" dirty="0">
              <a:latin typeface="Arial" panose="020B0604020202020204" pitchFamily="34" charset="0"/>
              <a:cs typeface="Arial" panose="020B0604020202020204" pitchFamily="34" charset="0"/>
            </a:endParaRPr>
          </a:p>
        </p:txBody>
      </p:sp>
      <p:sp>
        <p:nvSpPr>
          <p:cNvPr id="32" name="AutoShape 44"/>
          <p:cNvSpPr>
            <a:spLocks noChangeArrowheads="1"/>
          </p:cNvSpPr>
          <p:nvPr/>
        </p:nvSpPr>
        <p:spPr bwMode="auto">
          <a:xfrm>
            <a:off x="1905000" y="5930490"/>
            <a:ext cx="5334000" cy="442674"/>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r>
              <a:rPr lang="en-US" sz="2000" i="1" dirty="0"/>
              <a:t>REP Pays TDSP through </a:t>
            </a:r>
            <a:r>
              <a:rPr lang="en-US" sz="2000" i="1" dirty="0" smtClean="0"/>
              <a:t>HACHA/Wire </a:t>
            </a:r>
            <a:r>
              <a:rPr lang="en-US" sz="2000" i="1" dirty="0"/>
              <a:t>Transfer</a:t>
            </a:r>
            <a:endParaRPr lang="en-US" sz="2000" i="1" dirty="0">
              <a:latin typeface="Arial" panose="020B0604020202020204" pitchFamily="34" charset="0"/>
              <a:cs typeface="Arial" panose="020B0604020202020204" pitchFamily="34" charset="0"/>
            </a:endParaRPr>
          </a:p>
        </p:txBody>
      </p:sp>
      <p:sp>
        <p:nvSpPr>
          <p:cNvPr id="71" name="Rectangle 70"/>
          <p:cNvSpPr/>
          <p:nvPr/>
        </p:nvSpPr>
        <p:spPr>
          <a:xfrm>
            <a:off x="5676861" y="1494681"/>
            <a:ext cx="2560320"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a:t>
            </a:r>
            <a:endParaRPr lang="en-US" sz="1600" dirty="0"/>
          </a:p>
        </p:txBody>
      </p:sp>
      <p:sp>
        <p:nvSpPr>
          <p:cNvPr id="72" name="Rectangle 71"/>
          <p:cNvSpPr/>
          <p:nvPr/>
        </p:nvSpPr>
        <p:spPr>
          <a:xfrm>
            <a:off x="2979381" y="1494681"/>
            <a:ext cx="2595067"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lumMod val="50000"/>
                </a:schemeClr>
              </a:solidFill>
              <a:latin typeface="Arial" panose="020B0604020202020204" pitchFamily="34" charset="0"/>
              <a:cs typeface="Arial" panose="020B0604020202020204" pitchFamily="34" charset="0"/>
            </a:endParaRPr>
          </a:p>
        </p:txBody>
      </p:sp>
      <p:cxnSp>
        <p:nvCxnSpPr>
          <p:cNvPr id="73" name="Straight Connector 72"/>
          <p:cNvCxnSpPr/>
          <p:nvPr/>
        </p:nvCxnSpPr>
        <p:spPr>
          <a:xfrm>
            <a:off x="5629289" y="1494681"/>
            <a:ext cx="0" cy="12790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903181" y="1494681"/>
            <a:ext cx="0" cy="12790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152399" y="1806602"/>
            <a:ext cx="8084781" cy="3048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76" name="Straight Connector 75"/>
          <p:cNvCxnSpPr/>
          <p:nvPr/>
        </p:nvCxnSpPr>
        <p:spPr>
          <a:xfrm>
            <a:off x="1760181" y="2187602"/>
            <a:ext cx="0" cy="586100"/>
          </a:xfrm>
          <a:prstGeom prst="line">
            <a:avLst/>
          </a:prstGeom>
          <a:ln w="12700"/>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a:off x="3817581" y="1803041"/>
            <a:ext cx="0" cy="970661"/>
          </a:xfrm>
          <a:prstGeom prst="line">
            <a:avLst/>
          </a:prstGeom>
          <a:ln w="12700"/>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a:off x="4731981" y="1806602"/>
            <a:ext cx="0" cy="967100"/>
          </a:xfrm>
          <a:prstGeom prst="line">
            <a:avLst/>
          </a:prstGeom>
          <a:ln w="12700"/>
        </p:spPr>
        <p:style>
          <a:lnRef idx="1">
            <a:schemeClr val="dk1"/>
          </a:lnRef>
          <a:fillRef idx="0">
            <a:schemeClr val="dk1"/>
          </a:fillRef>
          <a:effectRef idx="0">
            <a:schemeClr val="dk1"/>
          </a:effectRef>
          <a:fontRef idx="minor">
            <a:schemeClr val="tx1"/>
          </a:fontRef>
        </p:style>
      </p:cxnSp>
      <p:cxnSp>
        <p:nvCxnSpPr>
          <p:cNvPr id="79" name="Straight Connector 78"/>
          <p:cNvCxnSpPr/>
          <p:nvPr/>
        </p:nvCxnSpPr>
        <p:spPr>
          <a:xfrm>
            <a:off x="6553200" y="1806603"/>
            <a:ext cx="0" cy="967100"/>
          </a:xfrm>
          <a:prstGeom prst="line">
            <a:avLst/>
          </a:prstGeom>
          <a:ln w="12700"/>
        </p:spPr>
        <p:style>
          <a:lnRef idx="1">
            <a:schemeClr val="dk1"/>
          </a:lnRef>
          <a:fillRef idx="0">
            <a:schemeClr val="dk1"/>
          </a:fillRef>
          <a:effectRef idx="0">
            <a:schemeClr val="dk1"/>
          </a:effectRef>
          <a:fontRef idx="minor">
            <a:schemeClr val="tx1"/>
          </a:fontRef>
        </p:style>
      </p:cxnSp>
      <p:cxnSp>
        <p:nvCxnSpPr>
          <p:cNvPr id="80" name="Straight Connector 79"/>
          <p:cNvCxnSpPr/>
          <p:nvPr/>
        </p:nvCxnSpPr>
        <p:spPr>
          <a:xfrm>
            <a:off x="7398981" y="1806602"/>
            <a:ext cx="0" cy="967100"/>
          </a:xfrm>
          <a:prstGeom prst="line">
            <a:avLst/>
          </a:prstGeom>
          <a:ln w="12700"/>
        </p:spPr>
        <p:style>
          <a:lnRef idx="1">
            <a:schemeClr val="dk1"/>
          </a:lnRef>
          <a:fillRef idx="0">
            <a:schemeClr val="dk1"/>
          </a:fillRef>
          <a:effectRef idx="0">
            <a:schemeClr val="dk1"/>
          </a:effectRef>
          <a:fontRef idx="minor">
            <a:schemeClr val="tx1"/>
          </a:fontRef>
        </p:style>
      </p:cxnSp>
      <p:cxnSp>
        <p:nvCxnSpPr>
          <p:cNvPr id="81" name="Straight Connector 80"/>
          <p:cNvCxnSpPr/>
          <p:nvPr/>
        </p:nvCxnSpPr>
        <p:spPr>
          <a:xfrm>
            <a:off x="152400" y="2773702"/>
            <a:ext cx="8008581" cy="0"/>
          </a:xfrm>
          <a:prstGeom prst="line">
            <a:avLst/>
          </a:prstGeom>
          <a:ln w="12700"/>
        </p:spPr>
        <p:style>
          <a:lnRef idx="1">
            <a:schemeClr val="dk1"/>
          </a:lnRef>
          <a:fillRef idx="0">
            <a:schemeClr val="dk1"/>
          </a:fillRef>
          <a:effectRef idx="0">
            <a:schemeClr val="dk1"/>
          </a:effectRef>
          <a:fontRef idx="minor">
            <a:schemeClr val="tx1"/>
          </a:fontRef>
        </p:style>
      </p:cxnSp>
      <p:sp>
        <p:nvSpPr>
          <p:cNvPr id="82" name="Rectangle 81"/>
          <p:cNvSpPr/>
          <p:nvPr/>
        </p:nvSpPr>
        <p:spPr>
          <a:xfrm>
            <a:off x="3893781" y="1460927"/>
            <a:ext cx="697627"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From</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83" name="Rectangle 82"/>
          <p:cNvSpPr/>
          <p:nvPr/>
        </p:nvSpPr>
        <p:spPr>
          <a:xfrm>
            <a:off x="6713181" y="1460927"/>
            <a:ext cx="419475"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To</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84" name="Rectangle 83"/>
          <p:cNvSpPr/>
          <p:nvPr/>
        </p:nvSpPr>
        <p:spPr>
          <a:xfrm>
            <a:off x="152400" y="2332881"/>
            <a:ext cx="1600199"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Monthly Usage</a:t>
            </a:r>
            <a:endParaRPr lang="en-US" sz="1600" dirty="0">
              <a:latin typeface="Arial" panose="020B0604020202020204" pitchFamily="34" charset="0"/>
              <a:cs typeface="Arial" panose="020B0604020202020204" pitchFamily="34" charset="0"/>
            </a:endParaRPr>
          </a:p>
        </p:txBody>
      </p:sp>
      <p:sp>
        <p:nvSpPr>
          <p:cNvPr id="85" name="Rectangle 84"/>
          <p:cNvSpPr/>
          <p:nvPr/>
        </p:nvSpPr>
        <p:spPr>
          <a:xfrm>
            <a:off x="152399" y="1799481"/>
            <a:ext cx="2750782"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Transaction Type</a:t>
            </a:r>
            <a:endParaRPr lang="en-US" sz="1600" dirty="0">
              <a:latin typeface="Arial" panose="020B0604020202020204" pitchFamily="34" charset="0"/>
              <a:cs typeface="Arial" panose="020B0604020202020204" pitchFamily="34" charset="0"/>
            </a:endParaRPr>
          </a:p>
        </p:txBody>
      </p:sp>
      <p:sp>
        <p:nvSpPr>
          <p:cNvPr id="86" name="Rectangle 85"/>
          <p:cNvSpPr/>
          <p:nvPr/>
        </p:nvSpPr>
        <p:spPr>
          <a:xfrm>
            <a:off x="2903181" y="1799481"/>
            <a:ext cx="91440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ERCOT</a:t>
            </a:r>
            <a:endParaRPr lang="en-US" sz="1600" b="1" dirty="0">
              <a:latin typeface="Arial" panose="020B0604020202020204" pitchFamily="34" charset="0"/>
              <a:cs typeface="Arial" panose="020B0604020202020204" pitchFamily="34" charset="0"/>
            </a:endParaRPr>
          </a:p>
        </p:txBody>
      </p:sp>
      <p:sp>
        <p:nvSpPr>
          <p:cNvPr id="87" name="Rectangle 86"/>
          <p:cNvSpPr/>
          <p:nvPr/>
        </p:nvSpPr>
        <p:spPr>
          <a:xfrm>
            <a:off x="3817581" y="1799481"/>
            <a:ext cx="91440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TDSP</a:t>
            </a:r>
            <a:endParaRPr lang="en-US" sz="1600" b="1" dirty="0">
              <a:latin typeface="Arial" panose="020B0604020202020204" pitchFamily="34" charset="0"/>
              <a:cs typeface="Arial" panose="020B0604020202020204" pitchFamily="34" charset="0"/>
            </a:endParaRPr>
          </a:p>
        </p:txBody>
      </p:sp>
      <p:sp>
        <p:nvSpPr>
          <p:cNvPr id="88" name="Rectangle 87"/>
          <p:cNvSpPr/>
          <p:nvPr/>
        </p:nvSpPr>
        <p:spPr>
          <a:xfrm>
            <a:off x="4731981" y="1799481"/>
            <a:ext cx="91440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REP</a:t>
            </a:r>
            <a:endParaRPr lang="en-US" sz="1600" b="1" dirty="0">
              <a:latin typeface="Arial" panose="020B0604020202020204" pitchFamily="34" charset="0"/>
              <a:cs typeface="Arial" panose="020B0604020202020204" pitchFamily="34" charset="0"/>
            </a:endParaRPr>
          </a:p>
        </p:txBody>
      </p:sp>
      <p:sp>
        <p:nvSpPr>
          <p:cNvPr id="89" name="Rectangle 88"/>
          <p:cNvSpPr/>
          <p:nvPr/>
        </p:nvSpPr>
        <p:spPr>
          <a:xfrm>
            <a:off x="5646380" y="1806602"/>
            <a:ext cx="90682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ERCOT</a:t>
            </a:r>
            <a:endParaRPr lang="en-US" sz="1600" b="1" dirty="0">
              <a:latin typeface="Arial" panose="020B0604020202020204" pitchFamily="34" charset="0"/>
              <a:cs typeface="Arial" panose="020B0604020202020204" pitchFamily="34" charset="0"/>
            </a:endParaRPr>
          </a:p>
        </p:txBody>
      </p:sp>
      <p:sp>
        <p:nvSpPr>
          <p:cNvPr id="90" name="Rectangle 89"/>
          <p:cNvSpPr/>
          <p:nvPr/>
        </p:nvSpPr>
        <p:spPr>
          <a:xfrm>
            <a:off x="6523669" y="1806602"/>
            <a:ext cx="875311"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TDSP</a:t>
            </a:r>
            <a:endParaRPr lang="en-US" sz="1600" b="1" dirty="0">
              <a:latin typeface="Arial" panose="020B0604020202020204" pitchFamily="34" charset="0"/>
              <a:cs typeface="Arial" panose="020B0604020202020204" pitchFamily="34" charset="0"/>
            </a:endParaRPr>
          </a:p>
        </p:txBody>
      </p:sp>
      <p:sp>
        <p:nvSpPr>
          <p:cNvPr id="91" name="Rectangle 90"/>
          <p:cNvSpPr/>
          <p:nvPr/>
        </p:nvSpPr>
        <p:spPr>
          <a:xfrm>
            <a:off x="7398981" y="1806603"/>
            <a:ext cx="838200" cy="338554"/>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REP</a:t>
            </a:r>
          </a:p>
        </p:txBody>
      </p:sp>
      <p:sp>
        <p:nvSpPr>
          <p:cNvPr id="92" name="Rectangle 91"/>
          <p:cNvSpPr/>
          <p:nvPr/>
        </p:nvSpPr>
        <p:spPr>
          <a:xfrm>
            <a:off x="152399" y="1806601"/>
            <a:ext cx="2750781" cy="307778"/>
          </a:xfrm>
          <a:prstGeom prst="rect">
            <a:avLst/>
          </a:prstGeom>
          <a:solidFill>
            <a:schemeClr val="accent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3" name="Rectangle 92"/>
          <p:cNvSpPr/>
          <p:nvPr/>
        </p:nvSpPr>
        <p:spPr>
          <a:xfrm>
            <a:off x="1760180" y="2332881"/>
            <a:ext cx="1135419"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867_03</a:t>
            </a:r>
            <a:endParaRPr lang="en-US" sz="1600" dirty="0">
              <a:latin typeface="Arial" panose="020B0604020202020204" pitchFamily="34" charset="0"/>
              <a:cs typeface="Arial" panose="020B0604020202020204" pitchFamily="34" charset="0"/>
            </a:endParaRPr>
          </a:p>
        </p:txBody>
      </p:sp>
      <p:sp>
        <p:nvSpPr>
          <p:cNvPr id="94" name="Oval 93"/>
          <p:cNvSpPr/>
          <p:nvPr/>
        </p:nvSpPr>
        <p:spPr>
          <a:xfrm>
            <a:off x="4084281" y="2260242"/>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95" name="Oval 94"/>
          <p:cNvSpPr/>
          <p:nvPr/>
        </p:nvSpPr>
        <p:spPr>
          <a:xfrm>
            <a:off x="5909290" y="2260242"/>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96" name="Oval 95"/>
          <p:cNvSpPr/>
          <p:nvPr/>
        </p:nvSpPr>
        <p:spPr>
          <a:xfrm>
            <a:off x="3169881" y="2260242"/>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
        <p:nvSpPr>
          <p:cNvPr id="97" name="Oval 96"/>
          <p:cNvSpPr/>
          <p:nvPr/>
        </p:nvSpPr>
        <p:spPr>
          <a:xfrm>
            <a:off x="7627581" y="2260242"/>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Tree>
    <p:extLst>
      <p:ext uri="{BB962C8B-B14F-4D97-AF65-F5344CB8AC3E}">
        <p14:creationId xmlns:p14="http://schemas.microsoft.com/office/powerpoint/2010/main" val="3025520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25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250"/>
                                        <p:tgtEl>
                                          <p:spTgt spid="9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250"/>
                                        <p:tgtEl>
                                          <p:spTgt spid="95"/>
                                        </p:tgtEl>
                                      </p:cBhvr>
                                    </p:animEffect>
                                  </p:childTnLst>
                                </p:cTn>
                              </p:par>
                            </p:childTnLst>
                          </p:cTn>
                        </p:par>
                      </p:childTnLst>
                    </p:cTn>
                  </p:par>
                  <p:par>
                    <p:cTn id="16" fill="hold">
                      <p:stCondLst>
                        <p:cond delay="indefinite"/>
                      </p:stCondLst>
                      <p:childTnLst>
                        <p:par>
                          <p:cTn id="17" fill="hold">
                            <p:stCondLst>
                              <p:cond delay="0"/>
                            </p:stCondLst>
                            <p:childTnLst>
                              <p:par>
                                <p:cTn id="18" presetID="30" presetClass="emph" presetSubtype="0" fill="hold" grpId="1" nodeType="clickEffect">
                                  <p:stCondLst>
                                    <p:cond delay="0"/>
                                  </p:stCondLst>
                                  <p:childTnLst>
                                    <p:animClr clrSpc="hsl" dir="cw">
                                      <p:cBhvr override="childStyle">
                                        <p:cTn id="19" dur="500" fill="hold"/>
                                        <p:tgtEl>
                                          <p:spTgt spid="94"/>
                                        </p:tgtEl>
                                        <p:attrNameLst>
                                          <p:attrName>style.color</p:attrName>
                                        </p:attrNameLst>
                                      </p:cBhvr>
                                      <p:by>
                                        <p:hsl h="0" s="12549" l="25098"/>
                                      </p:by>
                                    </p:animClr>
                                    <p:animClr clrSpc="hsl" dir="cw">
                                      <p:cBhvr>
                                        <p:cTn id="20" dur="500" fill="hold"/>
                                        <p:tgtEl>
                                          <p:spTgt spid="94"/>
                                        </p:tgtEl>
                                        <p:attrNameLst>
                                          <p:attrName>fillcolor</p:attrName>
                                        </p:attrNameLst>
                                      </p:cBhvr>
                                      <p:by>
                                        <p:hsl h="0" s="12549" l="25098"/>
                                      </p:by>
                                    </p:animClr>
                                    <p:animClr clrSpc="hsl" dir="cw">
                                      <p:cBhvr>
                                        <p:cTn id="21" dur="500" fill="hold"/>
                                        <p:tgtEl>
                                          <p:spTgt spid="94"/>
                                        </p:tgtEl>
                                        <p:attrNameLst>
                                          <p:attrName>stroke.color</p:attrName>
                                        </p:attrNameLst>
                                      </p:cBhvr>
                                      <p:by>
                                        <p:hsl h="0" s="12549" l="25098"/>
                                      </p:by>
                                    </p:animClr>
                                    <p:set>
                                      <p:cBhvr>
                                        <p:cTn id="22" dur="500" fill="hold"/>
                                        <p:tgtEl>
                                          <p:spTgt spid="94"/>
                                        </p:tgtEl>
                                        <p:attrNameLst>
                                          <p:attrName>fill.type</p:attrName>
                                        </p:attrNameLst>
                                      </p:cBhvr>
                                      <p:to>
                                        <p:strVal val="solid"/>
                                      </p:to>
                                    </p:set>
                                  </p:childTnLst>
                                </p:cTn>
                              </p:par>
                              <p:par>
                                <p:cTn id="23" presetID="30" presetClass="emph" presetSubtype="0" fill="hold" grpId="1" nodeType="withEffect">
                                  <p:stCondLst>
                                    <p:cond delay="0"/>
                                  </p:stCondLst>
                                  <p:childTnLst>
                                    <p:animClr clrSpc="hsl" dir="cw">
                                      <p:cBhvr override="childStyle">
                                        <p:cTn id="24" dur="500" fill="hold"/>
                                        <p:tgtEl>
                                          <p:spTgt spid="95"/>
                                        </p:tgtEl>
                                        <p:attrNameLst>
                                          <p:attrName>style.color</p:attrName>
                                        </p:attrNameLst>
                                      </p:cBhvr>
                                      <p:by>
                                        <p:hsl h="0" s="12549" l="25098"/>
                                      </p:by>
                                    </p:animClr>
                                    <p:animClr clrSpc="hsl" dir="cw">
                                      <p:cBhvr>
                                        <p:cTn id="25" dur="500" fill="hold"/>
                                        <p:tgtEl>
                                          <p:spTgt spid="95"/>
                                        </p:tgtEl>
                                        <p:attrNameLst>
                                          <p:attrName>fillcolor</p:attrName>
                                        </p:attrNameLst>
                                      </p:cBhvr>
                                      <p:by>
                                        <p:hsl h="0" s="12549" l="25098"/>
                                      </p:by>
                                    </p:animClr>
                                    <p:animClr clrSpc="hsl" dir="cw">
                                      <p:cBhvr>
                                        <p:cTn id="26" dur="500" fill="hold"/>
                                        <p:tgtEl>
                                          <p:spTgt spid="95"/>
                                        </p:tgtEl>
                                        <p:attrNameLst>
                                          <p:attrName>stroke.color</p:attrName>
                                        </p:attrNameLst>
                                      </p:cBhvr>
                                      <p:by>
                                        <p:hsl h="0" s="12549" l="25098"/>
                                      </p:by>
                                    </p:animClr>
                                    <p:set>
                                      <p:cBhvr>
                                        <p:cTn id="27" dur="500" fill="hold"/>
                                        <p:tgtEl>
                                          <p:spTgt spid="95"/>
                                        </p:tgtEl>
                                        <p:attrNameLst>
                                          <p:attrName>fill.type</p:attrName>
                                        </p:attrNameLst>
                                      </p:cBhvr>
                                      <p:to>
                                        <p:strVal val="solid"/>
                                      </p:to>
                                    </p:set>
                                  </p:childTnLst>
                                </p:cTn>
                              </p:par>
                              <p:par>
                                <p:cTn id="28" presetID="10" presetClass="entr" presetSubtype="0" fill="hold" grpId="0" nodeType="withEffect">
                                  <p:stCondLst>
                                    <p:cond delay="0"/>
                                  </p:stCondLst>
                                  <p:childTnLst>
                                    <p:set>
                                      <p:cBhvr>
                                        <p:cTn id="29" dur="1" fill="hold">
                                          <p:stCondLst>
                                            <p:cond delay="0"/>
                                          </p:stCondLst>
                                        </p:cTn>
                                        <p:tgtEl>
                                          <p:spTgt spid="96"/>
                                        </p:tgtEl>
                                        <p:attrNameLst>
                                          <p:attrName>style.visibility</p:attrName>
                                        </p:attrNameLst>
                                      </p:cBhvr>
                                      <p:to>
                                        <p:strVal val="visible"/>
                                      </p:to>
                                    </p:set>
                                    <p:animEffect transition="in" filter="fade">
                                      <p:cBhvr>
                                        <p:cTn id="30" dur="250"/>
                                        <p:tgtEl>
                                          <p:spTgt spid="9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fade">
                                      <p:cBhvr>
                                        <p:cTn id="33" dur="250"/>
                                        <p:tgtEl>
                                          <p:spTgt spid="9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250"/>
                                        <p:tgtEl>
                                          <p:spTgt spid="37"/>
                                        </p:tgtEl>
                                      </p:cBhvr>
                                    </p:animEffect>
                                  </p:childTnLst>
                                </p:cTn>
                              </p:par>
                              <p:par>
                                <p:cTn id="39" presetID="30" presetClass="emph" presetSubtype="0" fill="hold" grpId="1" nodeType="withEffect">
                                  <p:stCondLst>
                                    <p:cond delay="0"/>
                                  </p:stCondLst>
                                  <p:childTnLst>
                                    <p:animClr clrSpc="hsl" dir="cw">
                                      <p:cBhvr override="childStyle">
                                        <p:cTn id="40" dur="500" fill="hold"/>
                                        <p:tgtEl>
                                          <p:spTgt spid="96"/>
                                        </p:tgtEl>
                                        <p:attrNameLst>
                                          <p:attrName>style.color</p:attrName>
                                        </p:attrNameLst>
                                      </p:cBhvr>
                                      <p:by>
                                        <p:hsl h="0" s="12549" l="25098"/>
                                      </p:by>
                                    </p:animClr>
                                    <p:animClr clrSpc="hsl" dir="cw">
                                      <p:cBhvr>
                                        <p:cTn id="41" dur="500" fill="hold"/>
                                        <p:tgtEl>
                                          <p:spTgt spid="96"/>
                                        </p:tgtEl>
                                        <p:attrNameLst>
                                          <p:attrName>fillcolor</p:attrName>
                                        </p:attrNameLst>
                                      </p:cBhvr>
                                      <p:by>
                                        <p:hsl h="0" s="12549" l="25098"/>
                                      </p:by>
                                    </p:animClr>
                                    <p:animClr clrSpc="hsl" dir="cw">
                                      <p:cBhvr>
                                        <p:cTn id="42" dur="500" fill="hold"/>
                                        <p:tgtEl>
                                          <p:spTgt spid="96"/>
                                        </p:tgtEl>
                                        <p:attrNameLst>
                                          <p:attrName>stroke.color</p:attrName>
                                        </p:attrNameLst>
                                      </p:cBhvr>
                                      <p:by>
                                        <p:hsl h="0" s="12549" l="25098"/>
                                      </p:by>
                                    </p:animClr>
                                    <p:set>
                                      <p:cBhvr>
                                        <p:cTn id="43" dur="500" fill="hold"/>
                                        <p:tgtEl>
                                          <p:spTgt spid="96"/>
                                        </p:tgtEl>
                                        <p:attrNameLst>
                                          <p:attrName>fill.type</p:attrName>
                                        </p:attrNameLst>
                                      </p:cBhvr>
                                      <p:to>
                                        <p:strVal val="solid"/>
                                      </p:to>
                                    </p:set>
                                  </p:childTnLst>
                                </p:cTn>
                              </p:par>
                              <p:par>
                                <p:cTn id="44" presetID="30" presetClass="emph" presetSubtype="0" fill="hold" grpId="1" nodeType="withEffect">
                                  <p:stCondLst>
                                    <p:cond delay="0"/>
                                  </p:stCondLst>
                                  <p:childTnLst>
                                    <p:animClr clrSpc="hsl" dir="cw">
                                      <p:cBhvr override="childStyle">
                                        <p:cTn id="45" dur="500" fill="hold"/>
                                        <p:tgtEl>
                                          <p:spTgt spid="97"/>
                                        </p:tgtEl>
                                        <p:attrNameLst>
                                          <p:attrName>style.color</p:attrName>
                                        </p:attrNameLst>
                                      </p:cBhvr>
                                      <p:by>
                                        <p:hsl h="0" s="12549" l="25098"/>
                                      </p:by>
                                    </p:animClr>
                                    <p:animClr clrSpc="hsl" dir="cw">
                                      <p:cBhvr>
                                        <p:cTn id="46" dur="500" fill="hold"/>
                                        <p:tgtEl>
                                          <p:spTgt spid="97"/>
                                        </p:tgtEl>
                                        <p:attrNameLst>
                                          <p:attrName>fillcolor</p:attrName>
                                        </p:attrNameLst>
                                      </p:cBhvr>
                                      <p:by>
                                        <p:hsl h="0" s="12549" l="25098"/>
                                      </p:by>
                                    </p:animClr>
                                    <p:animClr clrSpc="hsl" dir="cw">
                                      <p:cBhvr>
                                        <p:cTn id="47" dur="500" fill="hold"/>
                                        <p:tgtEl>
                                          <p:spTgt spid="97"/>
                                        </p:tgtEl>
                                        <p:attrNameLst>
                                          <p:attrName>stroke.color</p:attrName>
                                        </p:attrNameLst>
                                      </p:cBhvr>
                                      <p:by>
                                        <p:hsl h="0" s="12549" l="25098"/>
                                      </p:by>
                                    </p:animClr>
                                    <p:set>
                                      <p:cBhvr>
                                        <p:cTn id="48" dur="500" fill="hold"/>
                                        <p:tgtEl>
                                          <p:spTgt spid="97"/>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250"/>
                                        <p:tgtEl>
                                          <p:spTgt spid="3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25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fade">
                                      <p:cBhvr>
                                        <p:cTn id="61" dur="250"/>
                                        <p:tgtEl>
                                          <p:spTgt spid="60"/>
                                        </p:tgtEl>
                                      </p:cBhvr>
                                    </p:animEffect>
                                  </p:childTnLst>
                                </p:cTn>
                              </p:par>
                              <p:par>
                                <p:cTn id="62" presetID="30" presetClass="emph" presetSubtype="0" fill="hold" grpId="1" nodeType="withEffect">
                                  <p:stCondLst>
                                    <p:cond delay="0"/>
                                  </p:stCondLst>
                                  <p:childTnLst>
                                    <p:animClr clrSpc="hsl" dir="cw">
                                      <p:cBhvr override="childStyle">
                                        <p:cTn id="63" dur="500" fill="hold"/>
                                        <p:tgtEl>
                                          <p:spTgt spid="38"/>
                                        </p:tgtEl>
                                        <p:attrNameLst>
                                          <p:attrName>style.color</p:attrName>
                                        </p:attrNameLst>
                                      </p:cBhvr>
                                      <p:by>
                                        <p:hsl h="0" s="12549" l="25098"/>
                                      </p:by>
                                    </p:animClr>
                                    <p:animClr clrSpc="hsl" dir="cw">
                                      <p:cBhvr>
                                        <p:cTn id="64" dur="500" fill="hold"/>
                                        <p:tgtEl>
                                          <p:spTgt spid="38"/>
                                        </p:tgtEl>
                                        <p:attrNameLst>
                                          <p:attrName>fillcolor</p:attrName>
                                        </p:attrNameLst>
                                      </p:cBhvr>
                                      <p:by>
                                        <p:hsl h="0" s="12549" l="25098"/>
                                      </p:by>
                                    </p:animClr>
                                    <p:animClr clrSpc="hsl" dir="cw">
                                      <p:cBhvr>
                                        <p:cTn id="65" dur="500" fill="hold"/>
                                        <p:tgtEl>
                                          <p:spTgt spid="38"/>
                                        </p:tgtEl>
                                        <p:attrNameLst>
                                          <p:attrName>stroke.color</p:attrName>
                                        </p:attrNameLst>
                                      </p:cBhvr>
                                      <p:by>
                                        <p:hsl h="0" s="12549" l="25098"/>
                                      </p:by>
                                    </p:animClr>
                                    <p:set>
                                      <p:cBhvr>
                                        <p:cTn id="66" dur="500" fill="hold"/>
                                        <p:tgtEl>
                                          <p:spTgt spid="38"/>
                                        </p:tgtEl>
                                        <p:attrNameLst>
                                          <p:attrName>fill.type</p:attrName>
                                        </p:attrNameLst>
                                      </p:cBhvr>
                                      <p:to>
                                        <p:strVal val="solid"/>
                                      </p:to>
                                    </p:set>
                                  </p:childTnLst>
                                </p:cTn>
                              </p:par>
                              <p:par>
                                <p:cTn id="67" presetID="30" presetClass="emph" presetSubtype="0" fill="hold" grpId="1" nodeType="withEffect">
                                  <p:stCondLst>
                                    <p:cond delay="0"/>
                                  </p:stCondLst>
                                  <p:childTnLst>
                                    <p:animClr clrSpc="hsl" dir="cw">
                                      <p:cBhvr override="childStyle">
                                        <p:cTn id="68" dur="500" fill="hold"/>
                                        <p:tgtEl>
                                          <p:spTgt spid="39"/>
                                        </p:tgtEl>
                                        <p:attrNameLst>
                                          <p:attrName>style.color</p:attrName>
                                        </p:attrNameLst>
                                      </p:cBhvr>
                                      <p:by>
                                        <p:hsl h="0" s="12549" l="25098"/>
                                      </p:by>
                                    </p:animClr>
                                    <p:animClr clrSpc="hsl" dir="cw">
                                      <p:cBhvr>
                                        <p:cTn id="69" dur="500" fill="hold"/>
                                        <p:tgtEl>
                                          <p:spTgt spid="39"/>
                                        </p:tgtEl>
                                        <p:attrNameLst>
                                          <p:attrName>fillcolor</p:attrName>
                                        </p:attrNameLst>
                                      </p:cBhvr>
                                      <p:by>
                                        <p:hsl h="0" s="12549" l="25098"/>
                                      </p:by>
                                    </p:animClr>
                                    <p:animClr clrSpc="hsl" dir="cw">
                                      <p:cBhvr>
                                        <p:cTn id="70" dur="500" fill="hold"/>
                                        <p:tgtEl>
                                          <p:spTgt spid="39"/>
                                        </p:tgtEl>
                                        <p:attrNameLst>
                                          <p:attrName>stroke.color</p:attrName>
                                        </p:attrNameLst>
                                      </p:cBhvr>
                                      <p:by>
                                        <p:hsl h="0" s="12549" l="25098"/>
                                      </p:by>
                                    </p:animClr>
                                    <p:set>
                                      <p:cBhvr>
                                        <p:cTn id="71" dur="500" fill="hold"/>
                                        <p:tgtEl>
                                          <p:spTgt spid="39"/>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250"/>
                                        <p:tgtEl>
                                          <p:spTgt spid="4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25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8" grpId="1" animBg="1"/>
      <p:bldP spid="39" grpId="0" animBg="1"/>
      <p:bldP spid="39" grpId="1" animBg="1"/>
      <p:bldP spid="41" grpId="0" animBg="1"/>
      <p:bldP spid="42" grpId="0" animBg="1"/>
      <p:bldP spid="60" grpId="0"/>
      <p:bldP spid="32" grpId="0" animBg="1"/>
      <p:bldP spid="93" grpId="0"/>
      <p:bldP spid="94" grpId="0" animBg="1"/>
      <p:bldP spid="94" grpId="1" animBg="1"/>
      <p:bldP spid="95" grpId="0" animBg="1"/>
      <p:bldP spid="95" grpId="1" animBg="1"/>
      <p:bldP spid="96" grpId="0" animBg="1"/>
      <p:bldP spid="96" grpId="1" animBg="1"/>
      <p:bldP spid="97" grpId="0" animBg="1"/>
      <p:bldP spid="97"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a:t>
            </a:r>
            <a:r>
              <a:rPr lang="en-US" dirty="0" smtClean="0"/>
              <a:t>5</a:t>
            </a:r>
            <a:endParaRPr lang="en-US" dirty="0"/>
          </a:p>
        </p:txBody>
      </p:sp>
      <p:sp>
        <p:nvSpPr>
          <p:cNvPr id="5" name="Subtitle 4"/>
          <p:cNvSpPr>
            <a:spLocks noGrp="1"/>
          </p:cNvSpPr>
          <p:nvPr>
            <p:ph type="subTitle" idx="1"/>
          </p:nvPr>
        </p:nvSpPr>
        <p:spPr/>
        <p:txBody>
          <a:bodyPr/>
          <a:lstStyle/>
          <a:p>
            <a:r>
              <a:rPr lang="en-US" dirty="0"/>
              <a:t>Advanced Meter Technology</a:t>
            </a:r>
          </a:p>
        </p:txBody>
      </p:sp>
    </p:spTree>
    <p:extLst>
      <p:ext uri="{BB962C8B-B14F-4D97-AF65-F5344CB8AC3E}">
        <p14:creationId xmlns:p14="http://schemas.microsoft.com/office/powerpoint/2010/main" val="3419969975"/>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6" name="Rectangle 3"/>
          <p:cNvSpPr>
            <a:spLocks noGrp="1" noChangeArrowheads="1"/>
          </p:cNvSpPr>
          <p:nvPr>
            <p:ph idx="1"/>
          </p:nvPr>
        </p:nvSpPr>
        <p:spPr/>
        <p:txBody>
          <a:bodyPr/>
          <a:lstStyle/>
          <a:p>
            <a:r>
              <a:rPr lang="en-US" dirty="0" smtClean="0"/>
              <a:t>Topics in this lesson . . .</a:t>
            </a:r>
          </a:p>
          <a:p>
            <a:pPr lvl="1"/>
            <a:r>
              <a:rPr lang="en-US" dirty="0" smtClean="0"/>
              <a:t>Meter Data – The Big Picture</a:t>
            </a:r>
          </a:p>
          <a:p>
            <a:pPr lvl="1"/>
            <a:r>
              <a:rPr lang="en-US" dirty="0" smtClean="0"/>
              <a:t>A Few Definitions</a:t>
            </a:r>
          </a:p>
          <a:p>
            <a:pPr lvl="1"/>
            <a:r>
              <a:rPr lang="en-US" dirty="0"/>
              <a:t>Impacts of </a:t>
            </a:r>
            <a:r>
              <a:rPr lang="en-US" dirty="0" smtClean="0"/>
              <a:t>Advanced Meter Technology </a:t>
            </a:r>
            <a:br>
              <a:rPr lang="en-US" dirty="0" smtClean="0"/>
            </a:br>
            <a:r>
              <a:rPr lang="en-US" dirty="0" smtClean="0"/>
              <a:t>on </a:t>
            </a:r>
            <a:r>
              <a:rPr lang="en-US" dirty="0"/>
              <a:t>the Retail Market</a:t>
            </a:r>
            <a:endParaRPr lang="en-US" dirty="0" smtClean="0"/>
          </a:p>
        </p:txBody>
      </p:sp>
      <p:pic>
        <p:nvPicPr>
          <p:cNvPr id="5" name="Picture 38" descr="untitled"/>
          <p:cNvPicPr>
            <a:picLocks noChangeAspect="1" noChangeArrowheads="1"/>
          </p:cNvPicPr>
          <p:nvPr/>
        </p:nvPicPr>
        <p:blipFill>
          <a:blip r:embed="rId3" cstate="print"/>
          <a:srcRect/>
          <a:stretch>
            <a:fillRect/>
          </a:stretch>
        </p:blipFill>
        <p:spPr bwMode="auto">
          <a:xfrm>
            <a:off x="7264400" y="1404938"/>
            <a:ext cx="1525588" cy="1828800"/>
          </a:xfrm>
          <a:prstGeom prst="rect">
            <a:avLst/>
          </a:prstGeom>
          <a:noFill/>
          <a:ln w="9525">
            <a:noFill/>
            <a:miter lim="800000"/>
            <a:headEnd/>
            <a:tailEnd/>
          </a:ln>
        </p:spPr>
      </p:pic>
    </p:spTree>
    <p:extLst>
      <p:ext uri="{BB962C8B-B14F-4D97-AF65-F5344CB8AC3E}">
        <p14:creationId xmlns:p14="http://schemas.microsoft.com/office/powerpoint/2010/main" val="2380423061"/>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GUID" val="fcfcfb36-4511-4494-86a7-345778a079f4"/>
  <p:tag name="ARTICULATE_SLIDE_PAUSE" val="1"/>
  <p:tag name="ARTICULATE_NAV_LEVEL" val="1"/>
  <p:tag name="ARTICULATE_PLAYLIST_ID" val="-1"/>
  <p:tag name="ARTICULATE_VIEW_MODE" val="0"/>
  <p:tag name="ARTICULATE_LOCK_SLIDE" val="0"/>
  <p:tag name="ARTICULATE_SLIDE_NAV" val="26"/>
  <p:tag name="AUDIO_IMPORT" val="C:\Documents and Settings\naomiu\Desktop\Nodal101 0410\M6\M6-audio\slide27.mp3"/>
  <p:tag name="AUDIO_ID" val="404"/>
  <p:tag name="ELAPSEDTIME" val="12.095"/>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RTICULATE_SLIDE_GUID" val="429c091e-786d-4d3c-9b44-d8f9a65478ff"/>
  <p:tag name="ARTICULATE_SLIDE_PAUSE" val="1"/>
  <p:tag name="ARTICULATE_NAV_LEVEL" val="1"/>
  <p:tag name="ARTICULATE_PLAYLIST_ID" val="-1"/>
  <p:tag name="ARTICULATE_VIEW_MODE" val="0"/>
  <p:tag name="ARTICULATE_LOCK_SLIDE" val="0"/>
  <p:tag name="ARTICULATE_SLIDE_NAV" val="27"/>
  <p:tag name="AUDIO_IMPORT" val="C:\Documents and Settings\naomiu\Desktop\Nodal101 0410\M6\M6-audio\slide26_v2.mp3"/>
  <p:tag name="AUDIO_ID" val="406"/>
  <p:tag name="ELAPSEDTIME" val="18.26"/>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7"/>
</p:tagLst>
</file>

<file path=ppt/tags/tag14.xml><?xml version="1.0" encoding="utf-8"?>
<p:tagLst xmlns:a="http://schemas.openxmlformats.org/drawingml/2006/main" xmlns:r="http://schemas.openxmlformats.org/officeDocument/2006/relationships" xmlns:p="http://schemas.openxmlformats.org/presentationml/2006/main">
  <p:tag name="ARTICULATE_SLIDE_GUID" val="fcfcfb36-4511-4494-86a7-345778a079f4"/>
  <p:tag name="ARTICULATE_SLIDE_PAUSE" val="1"/>
  <p:tag name="ARTICULATE_NAV_LEVEL" val="1"/>
  <p:tag name="ARTICULATE_PLAYLIST_ID" val="-1"/>
  <p:tag name="ARTICULATE_VIEW_MODE" val="0"/>
  <p:tag name="ARTICULATE_LOCK_SLIDE" val="0"/>
  <p:tag name="ARTICULATE_SLIDE_NAV" val="26"/>
  <p:tag name="AUDIO_IMPORT" val="C:\Documents and Settings\naomiu\Desktop\Nodal101 0410\M6\M6-audio\slide27.mp3"/>
  <p:tag name="AUDIO_ID" val="404"/>
  <p:tag name="ELAPSEDTIME" val="12.095"/>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4fb7477b-beb9-4757-9ba3-a25ea0023e08"/>
  <p:tag name="ARTICULATE_SLIDE_PAUSE" val="1"/>
  <p:tag name="ARTICULATE_NAV_LEVEL" val="3"/>
  <p:tag name="ARTICULATE_PLAYLIST_ID" val="-1"/>
  <p:tag name="ARTICULATE_LOCK_SLIDE" val="0"/>
  <p:tag name="AUDIO_IMPORT" val="C:\Documents and Settings\naomiu\Desktop\Nodal101 0410\M1\slide5.mp3"/>
  <p:tag name="AUDIO_ID" val="626"/>
  <p:tag name="ELAPSEDTIME" val="12.618"/>
  <p:tag name="ARTICULATE_SLIDE_NAV" val="5"/>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naomiu\LOCALS~1\Temp\articulate\presenter\imgtemp\ynJhud3y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SLIDE_GUID" val="5ab91d1a-aeae-4194-a2d4-8e4990dcdf36"/>
  <p:tag name="ARTICULATE_SLIDE_PAUSE" val="1"/>
  <p:tag name="ARTICULATE_NAV_LEVEL" val="2"/>
  <p:tag name="ARTICULATE_PLAYLIST_ID" val="-1"/>
  <p:tag name="ARTICULATE_LOCK_SLIDE" val="0"/>
  <p:tag name="AUDIO_IMPORT" val="C:\Documents and Settings\naomiu\Desktop\Nodal101 0410\M1\slide11.mp3"/>
  <p:tag name="AUDIO_ID" val="631"/>
  <p:tag name="ELAPSEDTIME" val="35.919"/>
  <p:tag name="TIMELINE" val="25.60"/>
  <p:tag name="ARTICULATE_SLIDE_NAV" val="11"/>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naomiu\LOCALS~1\Temp\articulate\presenter\imgtemp\rE6VTTKB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BULLET_10" val="8226"/>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naomiu\LOCALS~1\Temp\articulate\presenter\imgtemp\rE6VTTKB_files\slide0001_image001.png"/>
</p:tagLst>
</file>

<file path=ppt/theme/theme1.xml><?xml version="1.0" encoding="utf-8"?>
<a:theme xmlns:a="http://schemas.openxmlformats.org/drawingml/2006/main" name="2_Course Title Master">
  <a:themeElements>
    <a:clrScheme name="1_Course 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urse Title Master">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alpha val="47000"/>
          </a:srgbClr>
        </a:solidFill>
        <a:ln w="7620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alpha val="47000"/>
          </a:srgbClr>
        </a:solidFill>
        <a:ln w="7620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1_Course 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urse 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urse 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urse 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urse 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urse 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urse 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urse 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urse 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urse 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urse 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urse 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Retail 101_ILT Working Cop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Retail 101_ILT Working Copy</Template>
  <TotalTime>23446</TotalTime>
  <Words>7402</Words>
  <Application>Microsoft Office PowerPoint</Application>
  <PresentationFormat>On-screen Show (4:3)</PresentationFormat>
  <Paragraphs>1445</Paragraphs>
  <Slides>164</Slides>
  <Notes>63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164</vt:i4>
      </vt:variant>
    </vt:vector>
  </HeadingPairs>
  <TitlesOfParts>
    <vt:vector size="179" baseType="lpstr">
      <vt:lpstr>宋体</vt:lpstr>
      <vt:lpstr>Arial</vt:lpstr>
      <vt:lpstr>Arial Black</vt:lpstr>
      <vt:lpstr>Calibri</vt:lpstr>
      <vt:lpstr>Cooper Std Black</vt:lpstr>
      <vt:lpstr>Narkisim</vt:lpstr>
      <vt:lpstr>Nueva Std</vt:lpstr>
      <vt:lpstr>Orator Std</vt:lpstr>
      <vt:lpstr>Stencil Std</vt:lpstr>
      <vt:lpstr>Tahoma</vt:lpstr>
      <vt:lpstr>Times New Roman</vt:lpstr>
      <vt:lpstr>Verdana</vt:lpstr>
      <vt:lpstr>Wingdings</vt:lpstr>
      <vt:lpstr>2_Course Title Master</vt:lpstr>
      <vt:lpstr>2_Retail 101_ILT Working Copy</vt:lpstr>
      <vt:lpstr>ERCOT MARKET EDUCATION</vt:lpstr>
      <vt:lpstr>Legal Disclaimers and Admonitions</vt:lpstr>
      <vt:lpstr>Housekeeping</vt:lpstr>
      <vt:lpstr>ERCOT Market Education</vt:lpstr>
      <vt:lpstr>Course Introduction</vt:lpstr>
      <vt:lpstr>Target Audience</vt:lpstr>
      <vt:lpstr>Course Objectives</vt:lpstr>
      <vt:lpstr>Course Modules</vt:lpstr>
      <vt:lpstr>Module 1</vt:lpstr>
      <vt:lpstr>Overview</vt:lpstr>
      <vt:lpstr>Regulated Utilities</vt:lpstr>
      <vt:lpstr>Vertically Integrated Utilities</vt:lpstr>
      <vt:lpstr>Vertically Integrated Utilities - Structure</vt:lpstr>
      <vt:lpstr>Mid 1990s – Restructuring</vt:lpstr>
      <vt:lpstr>Vertically Integrated Utilities with Wholesale Deregulation</vt:lpstr>
      <vt:lpstr>Late 1990s – Restructuring</vt:lpstr>
      <vt:lpstr>Late 1990s – Restructuring</vt:lpstr>
      <vt:lpstr>Retail and Wholesale Competition</vt:lpstr>
      <vt:lpstr>Retail and Wholesale Competition</vt:lpstr>
      <vt:lpstr>Competitive Areas</vt:lpstr>
      <vt:lpstr>Retail and Wholesale Competition</vt:lpstr>
      <vt:lpstr>Price to Beat</vt:lpstr>
      <vt:lpstr>Renewable Portfolio Standard</vt:lpstr>
      <vt:lpstr>Governance</vt:lpstr>
      <vt:lpstr>Current structure of ERCOT Board of Directors</vt:lpstr>
      <vt:lpstr>ERCOT Board and Stakeholder Groups</vt:lpstr>
      <vt:lpstr>Module 2</vt:lpstr>
      <vt:lpstr>Overview</vt:lpstr>
      <vt:lpstr>Two Basic Definitions  Premise / ESI-ID </vt:lpstr>
      <vt:lpstr>Two Basic Definitions</vt:lpstr>
      <vt:lpstr>Two Basic Definitions</vt:lpstr>
      <vt:lpstr>Market Relationships</vt:lpstr>
      <vt:lpstr>Market Participants</vt:lpstr>
      <vt:lpstr>Market Relationships</vt:lpstr>
      <vt:lpstr>Market Relationships</vt:lpstr>
      <vt:lpstr>Market Relationships</vt:lpstr>
      <vt:lpstr>Market Relationships</vt:lpstr>
      <vt:lpstr>Market Relationships</vt:lpstr>
      <vt:lpstr>Market Relationships</vt:lpstr>
      <vt:lpstr>Market Relationships</vt:lpstr>
      <vt:lpstr>Market Relationships</vt:lpstr>
      <vt:lpstr>Market Relationships</vt:lpstr>
      <vt:lpstr>Roles and Responsibilities </vt:lpstr>
      <vt:lpstr>ERCOT Responsibilities</vt:lpstr>
      <vt:lpstr>ERCOT Responsibilities</vt:lpstr>
      <vt:lpstr>ERCOT Responsibilities</vt:lpstr>
      <vt:lpstr>REP Responsibilities</vt:lpstr>
      <vt:lpstr>REP Responsibilities</vt:lpstr>
      <vt:lpstr>REP Responsibilities</vt:lpstr>
      <vt:lpstr>TDSP Responsibilities</vt:lpstr>
      <vt:lpstr>TDSP Responsibilities</vt:lpstr>
      <vt:lpstr>TDSP Responsibilities</vt:lpstr>
      <vt:lpstr>TDSP Responsibilities</vt:lpstr>
      <vt:lpstr>TDSP Responsibilities</vt:lpstr>
      <vt:lpstr>TDSP Responsibilities</vt:lpstr>
      <vt:lpstr>PUCT Responsibilities</vt:lpstr>
      <vt:lpstr>PUCT Responsibilities</vt:lpstr>
      <vt:lpstr>Module 3</vt:lpstr>
      <vt:lpstr>Overview</vt:lpstr>
      <vt:lpstr>Hierarchy of Rules</vt:lpstr>
      <vt:lpstr>State of Texas Laws</vt:lpstr>
      <vt:lpstr>Hierarchy of Rules</vt:lpstr>
      <vt:lpstr>Public Utility Commission of Texas (PUCT) Rules</vt:lpstr>
      <vt:lpstr>PUCT Substantive Rules</vt:lpstr>
      <vt:lpstr>PUCT Substantive Rules</vt:lpstr>
      <vt:lpstr>PUCT Substantive Rules</vt:lpstr>
      <vt:lpstr>Hierarchy of Rules</vt:lpstr>
      <vt:lpstr>ERCOT Protocols and Market Guides</vt:lpstr>
      <vt:lpstr>ERCOT Protocols</vt:lpstr>
      <vt:lpstr>ERCOT Protocols</vt:lpstr>
      <vt:lpstr>ERCOT Market Guides</vt:lpstr>
      <vt:lpstr>Protocol and Market Guide Revision Process</vt:lpstr>
      <vt:lpstr>Protocol and Market Guide Revision Process</vt:lpstr>
      <vt:lpstr>Module 4</vt:lpstr>
      <vt:lpstr>Overview</vt:lpstr>
      <vt:lpstr>An Important Definition</vt:lpstr>
      <vt:lpstr>Texas Standard Electronic Transactions (TX SET)</vt:lpstr>
      <vt:lpstr>Texas Standard Electronic Transactions (TX SET)</vt:lpstr>
      <vt:lpstr>Texas Standard Electronic Transactions (TX SET)</vt:lpstr>
      <vt:lpstr>Texas Standard Electronic Transactions (TX SET)</vt:lpstr>
      <vt:lpstr>ERCOT Involved Transactions</vt:lpstr>
      <vt:lpstr>Systems for ERCOT Involved Transactions</vt:lpstr>
      <vt:lpstr>Systems for ERCOT Involved Transactions</vt:lpstr>
      <vt:lpstr>Systems for ERCOT Involved Transactions</vt:lpstr>
      <vt:lpstr>Systems for ERCOT Involved Transactions</vt:lpstr>
      <vt:lpstr>Systems for ERCOT Involved Transactions</vt:lpstr>
      <vt:lpstr>Another Definition</vt:lpstr>
      <vt:lpstr>ERCOT Involved Transactions</vt:lpstr>
      <vt:lpstr>Customer Move-In</vt:lpstr>
      <vt:lpstr>Switch Request</vt:lpstr>
      <vt:lpstr>Customer Move-Out</vt:lpstr>
      <vt:lpstr>The Swimlanes!</vt:lpstr>
      <vt:lpstr>Common Transaction Timelines</vt:lpstr>
      <vt:lpstr>Systems for Point-to-Point Transactions</vt:lpstr>
      <vt:lpstr>Disconnect/Reconnect for Non-Payment</vt:lpstr>
      <vt:lpstr>Billing and Payment</vt:lpstr>
      <vt:lpstr>Billing and Payment</vt:lpstr>
      <vt:lpstr>Module 5</vt:lpstr>
      <vt:lpstr>Overview</vt:lpstr>
      <vt:lpstr>Meter Data – The Big Picture</vt:lpstr>
      <vt:lpstr>The Big Picture – AMS Meter Data Flow</vt:lpstr>
      <vt:lpstr>The Big Picture – Meter Data in Settlements</vt:lpstr>
      <vt:lpstr>The Big Picture – Meter Data in Settlements</vt:lpstr>
      <vt:lpstr>The Big Picture – Meter Data in Settlements</vt:lpstr>
      <vt:lpstr>The Big Picture – Meter Data in Settlements</vt:lpstr>
      <vt:lpstr>A Few Definitions</vt:lpstr>
      <vt:lpstr>A Few Definitions</vt:lpstr>
      <vt:lpstr>A Few Definitions</vt:lpstr>
      <vt:lpstr>A Few Definitions</vt:lpstr>
      <vt:lpstr>A Few Definitions</vt:lpstr>
      <vt:lpstr>A Few Definitions</vt:lpstr>
      <vt:lpstr>A Few Definitions</vt:lpstr>
      <vt:lpstr>Impacts of  Advanced Meter Technology  on the Retail Market</vt:lpstr>
      <vt:lpstr>Impact of Advanced Meter Technology</vt:lpstr>
      <vt:lpstr>Meter Data is More Detailed</vt:lpstr>
      <vt:lpstr>Meter Data is More Detailed</vt:lpstr>
      <vt:lpstr>Meter Data is Available Faster</vt:lpstr>
      <vt:lpstr>Meter Data is Available Faster</vt:lpstr>
      <vt:lpstr>Greater Visibility of Data</vt:lpstr>
      <vt:lpstr>More Opportunities</vt:lpstr>
      <vt:lpstr>Other Benefits</vt:lpstr>
      <vt:lpstr>Module 6</vt:lpstr>
      <vt:lpstr>Overview</vt:lpstr>
      <vt:lpstr>Market Information System (MIS)</vt:lpstr>
      <vt:lpstr>Market Information System (MIS)</vt:lpstr>
      <vt:lpstr>Market Information System (MIS)</vt:lpstr>
      <vt:lpstr>Digital Certificate</vt:lpstr>
      <vt:lpstr>Additional Digital Certificate Information</vt:lpstr>
      <vt:lpstr>Inside the Market Information System (MIS)</vt:lpstr>
      <vt:lpstr>Examples of Public Data</vt:lpstr>
      <vt:lpstr>Examples of Secure Data</vt:lpstr>
      <vt:lpstr>Examples of Certified Data</vt:lpstr>
      <vt:lpstr>Can’t find what you’re looking for?</vt:lpstr>
      <vt:lpstr>ERCOT Market Information List (EMIL)</vt:lpstr>
      <vt:lpstr>Launch other ERCOT Applications from within MIS</vt:lpstr>
      <vt:lpstr>Launch other ERCOT Applications from within MIS</vt:lpstr>
      <vt:lpstr>Find ESIID</vt:lpstr>
      <vt:lpstr>Find Transaction</vt:lpstr>
      <vt:lpstr>MarkeTrak</vt:lpstr>
      <vt:lpstr>Where to Turn When Issues Arise</vt:lpstr>
      <vt:lpstr>Where to Turn When Issues Arise</vt:lpstr>
      <vt:lpstr>Where to Turn When Issues Arise</vt:lpstr>
      <vt:lpstr>Launching the MarkeTrak Application</vt:lpstr>
      <vt:lpstr>Using the MarkeTrak Application</vt:lpstr>
      <vt:lpstr>Using the MarkeTrak Application</vt:lpstr>
      <vt:lpstr>Data Extracts</vt:lpstr>
      <vt:lpstr>Data Extracts</vt:lpstr>
      <vt:lpstr>Data Extracts – The Big Picture</vt:lpstr>
      <vt:lpstr>Data Extracts – The Big Picture</vt:lpstr>
      <vt:lpstr>Data Extracts – The Big Picture</vt:lpstr>
      <vt:lpstr>DDLs, XSDs and User Guides</vt:lpstr>
      <vt:lpstr>Extract Subscriber</vt:lpstr>
      <vt:lpstr>ESIID Service History and Usage Extract (a.k.a 727 Extract)</vt:lpstr>
      <vt:lpstr>ESIID Service History and Usage Extract (a.k.a 727 Extract)</vt:lpstr>
      <vt:lpstr>Supplemental AMS Interval Data Extract</vt:lpstr>
      <vt:lpstr>Market Data Transparency Web Service</vt:lpstr>
      <vt:lpstr>Market Data Transparency Web Service</vt:lpstr>
      <vt:lpstr>Data Extracts</vt:lpstr>
      <vt:lpstr>Course Conclusion</vt:lpstr>
      <vt:lpstr>Additional Resources</vt:lpstr>
      <vt:lpstr>Summaries from Move-In, Switch Request, and Move-Out Scenarios in Module 4</vt:lpstr>
      <vt:lpstr>Customer Move-In Summary</vt:lpstr>
      <vt:lpstr>Switch Request Summary</vt:lpstr>
      <vt:lpstr>Customer Move-Out Summary</vt:lpstr>
    </vt:vector>
  </TitlesOfParts>
  <Company>The Electric Reliability Council of Texas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ERCOT MARKET EDUCATION</dc:title>
  <dc:creator>Kettlewell, Bill</dc:creator>
  <cp:lastModifiedBy>Kettlewell, Bill</cp:lastModifiedBy>
  <cp:revision>192</cp:revision>
  <cp:lastPrinted>2016-01-27T17:24:36Z</cp:lastPrinted>
  <dcterms:created xsi:type="dcterms:W3CDTF">2015-08-07T17:32:28Z</dcterms:created>
  <dcterms:modified xsi:type="dcterms:W3CDTF">2016-01-27T18:00:22Z</dcterms:modified>
</cp:coreProperties>
</file>