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2" r:id="rId7"/>
    <p:sldId id="263" r:id="rId8"/>
    <p:sldId id="264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70" d="100"/>
          <a:sy n="70" d="100"/>
        </p:scale>
        <p:origin x="78" y="64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1890" y="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35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4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Technical</a:t>
            </a:r>
            <a:r>
              <a:rPr lang="en-US" sz="1050" b="1" baseline="0" dirty="0" smtClean="0"/>
              <a:t> Advisory Committee</a:t>
            </a:r>
            <a:endParaRPr lang="en-US" sz="1050" b="1" dirty="0"/>
          </a:p>
          <a:p>
            <a:pPr algn="l"/>
            <a:r>
              <a:rPr lang="en-US" sz="1050" dirty="0" smtClean="0"/>
              <a:t>1/28/2016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Re-Execution of the February ’16 Monthly CRR Auction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 &amp; Mark Ruane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Technical Advisory Committee</a:t>
              </a:r>
            </a:p>
            <a:p>
              <a:r>
                <a:rPr lang="en-US" dirty="0" smtClean="0"/>
                <a:t>January 28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2016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During the execution of the February ‘16 Monthly CRR Auction, Pre-Assigned CRRs (PCRRs) that were allocated or modified just prior to the auction execution were not considered by the software engine</a:t>
            </a:r>
          </a:p>
          <a:p>
            <a:pPr lvl="1"/>
            <a:r>
              <a:rPr lang="en-US" sz="2000" dirty="0" smtClean="0"/>
              <a:t>The PCRRs were included in the “Common Base Loading” file that is provided in advance of each CRR Auction on the CRR Market User Interface</a:t>
            </a:r>
          </a:p>
          <a:p>
            <a:r>
              <a:rPr lang="en-US" sz="2400" dirty="0" smtClean="0"/>
              <a:t>This error was a result of new, unidentified software behavior that was not compatible with our procedures</a:t>
            </a:r>
          </a:p>
          <a:p>
            <a:r>
              <a:rPr lang="en-US" sz="2400" dirty="0" smtClean="0"/>
              <a:t>This error was not identified until CRR systems attempted to transfer the auction transactions to the settlements systems</a:t>
            </a:r>
          </a:p>
          <a:p>
            <a:pPr lvl="1"/>
            <a:r>
              <a:rPr lang="en-US" sz="2000" dirty="0" smtClean="0"/>
              <a:t>This occurs the morning of the auction posting</a:t>
            </a:r>
          </a:p>
          <a:p>
            <a:pPr lvl="1"/>
            <a:r>
              <a:rPr lang="en-US" sz="2000" dirty="0" smtClean="0"/>
              <a:t>Issue was detected because the PCRRs did not get priced in the auction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56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Reposting of the </a:t>
            </a:r>
            <a:r>
              <a:rPr lang="en-US" smtClean="0"/>
              <a:t>Auction Results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Results for the CRR Auction were initially posted at 10 AM on Thursday, January 14, 2016</a:t>
            </a:r>
          </a:p>
          <a:p>
            <a:r>
              <a:rPr lang="en-US" sz="2400" dirty="0" smtClean="0"/>
              <a:t>During this time, we detected the error in the transfer of transaction data to ERCOT Settlements, as part of our procedural validations, and began investigating the issue</a:t>
            </a:r>
          </a:p>
          <a:p>
            <a:r>
              <a:rPr lang="en-US" sz="2400" dirty="0" smtClean="0"/>
              <a:t>Market Participants were notified at ~4:30 PM on Thursday, January 14, 2016, that the results for the CRR Auction that had been posted were invalid</a:t>
            </a:r>
            <a:endParaRPr lang="en-US" sz="2000" dirty="0" smtClean="0"/>
          </a:p>
          <a:p>
            <a:r>
              <a:rPr lang="en-US" sz="2400" dirty="0" smtClean="0"/>
              <a:t>Updated results were posted on the ERCOT website at ~3:30 PM on Sunday, January 17, 2016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5660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This issue can be resolved with process changes and should not require changes to the software</a:t>
            </a:r>
          </a:p>
          <a:p>
            <a:r>
              <a:rPr lang="en-US" sz="2400" dirty="0" smtClean="0"/>
              <a:t>We have changed the order in which we create a CRR Auction, execute an allocation, and attach data files for the CRR Auction</a:t>
            </a:r>
          </a:p>
          <a:p>
            <a:r>
              <a:rPr lang="en-US" sz="2400" dirty="0" smtClean="0"/>
              <a:t>Additional validation steps have been added to specifically look at outstanding CRRs being transferred to the optimization engine</a:t>
            </a:r>
          </a:p>
          <a:p>
            <a:r>
              <a:rPr lang="en-US" sz="2400" dirty="0"/>
              <a:t>F</a:t>
            </a:r>
            <a:r>
              <a:rPr lang="en-US" sz="2400" dirty="0" smtClean="0"/>
              <a:t>uture regression testing will include the opening, execution, and posting of a Monthly CRR Auction with true-up allocation MW awards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Immediate Mitigation Measures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21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redit associated with the auction was not released until Monday, January 18, 2016</a:t>
            </a:r>
          </a:p>
          <a:p>
            <a:r>
              <a:rPr lang="en-US" sz="2400" dirty="0" smtClean="0"/>
              <a:t>There was one collateral call associated with the delayed CRR Auction</a:t>
            </a:r>
          </a:p>
          <a:p>
            <a:r>
              <a:rPr lang="en-US" sz="2400" dirty="0" smtClean="0"/>
              <a:t>No instances of constrained DAM activity were noted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Participant Credit Impacts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115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c34af464-7aa1-4edd-9be4-83dffc1cb926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</TotalTime>
  <Words>370</Words>
  <Application>Microsoft Office PowerPoint</Application>
  <PresentationFormat>On-screen Show (4:3)</PresentationFormat>
  <Paragraphs>30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Custom Design</vt:lpstr>
      <vt:lpstr>PowerPoint Presentation</vt:lpstr>
      <vt:lpstr>Overview of the Issue</vt:lpstr>
      <vt:lpstr>Reposting of the Auction Results</vt:lpstr>
      <vt:lpstr>Immediate Mitigation Measures</vt:lpstr>
      <vt:lpstr>Market Participant Credit Impacts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Maggio, Dave</cp:lastModifiedBy>
  <cp:revision>141</cp:revision>
  <cp:lastPrinted>2013-01-30T23:16:36Z</cp:lastPrinted>
  <dcterms:created xsi:type="dcterms:W3CDTF">2010-04-12T23:12:02Z</dcterms:created>
  <dcterms:modified xsi:type="dcterms:W3CDTF">2016-01-20T14:31:07Z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