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149A-0521-4ADD-9286-C2854554EBB8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02436-D99B-4C9C-BA33-7C956C36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595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149A-0521-4ADD-9286-C2854554EBB8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02436-D99B-4C9C-BA33-7C956C36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20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149A-0521-4ADD-9286-C2854554EBB8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02436-D99B-4C9C-BA33-7C956C36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97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149A-0521-4ADD-9286-C2854554EBB8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02436-D99B-4C9C-BA33-7C956C36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28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149A-0521-4ADD-9286-C2854554EBB8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02436-D99B-4C9C-BA33-7C956C36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584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149A-0521-4ADD-9286-C2854554EBB8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02436-D99B-4C9C-BA33-7C956C36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57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149A-0521-4ADD-9286-C2854554EBB8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02436-D99B-4C9C-BA33-7C956C36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965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149A-0521-4ADD-9286-C2854554EBB8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02436-D99B-4C9C-BA33-7C956C36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50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149A-0521-4ADD-9286-C2854554EBB8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02436-D99B-4C9C-BA33-7C956C36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149A-0521-4ADD-9286-C2854554EBB8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02436-D99B-4C9C-BA33-7C956C36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62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149A-0521-4ADD-9286-C2854554EBB8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02436-D99B-4C9C-BA33-7C956C36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178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F149A-0521-4ADD-9286-C2854554EBB8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02436-D99B-4C9C-BA33-7C956C36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81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058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January 2016 CMWG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550" y="1481328"/>
            <a:ext cx="6486525" cy="490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2204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Anti-trust Admonition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863" y="1585913"/>
            <a:ext cx="6772275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981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DG Participation in CRR Markets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i="1" dirty="0" smtClean="0"/>
              <a:t>Distributed Generation and its impact to radial constraints</a:t>
            </a:r>
          </a:p>
          <a:p>
            <a:pPr marL="0" indent="0">
              <a:buNone/>
            </a:pPr>
            <a:r>
              <a:rPr lang="en-US" b="1" i="1" dirty="0" smtClean="0"/>
              <a:t>Background:  Distributed Generation has expressed interest in becoming associated with a resource node.  Historically, an established resource node allows participation in SCED, and CRR Markets.   </a:t>
            </a:r>
          </a:p>
        </p:txBody>
      </p:sp>
    </p:spTree>
    <p:extLst>
      <p:ext uri="{BB962C8B-B14F-4D97-AF65-F5344CB8AC3E}">
        <p14:creationId xmlns:p14="http://schemas.microsoft.com/office/powerpoint/2010/main" val="167972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b="1" i="1" dirty="0" smtClean="0"/>
              <a:t>Distributed Generation and its impact to radial constraints</a:t>
            </a:r>
            <a:endParaRPr lang="en-US" b="1" i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Historically, radial lines to generators are ignored</a:t>
            </a:r>
          </a:p>
          <a:p>
            <a:r>
              <a:rPr lang="en-US" dirty="0" smtClean="0"/>
              <a:t>If a DG sites on a radial circuit to the transmission system, and can carry local load, does the islanded system set price by the DG?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5486400" y="2133600"/>
            <a:ext cx="1066800" cy="990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T/D Subs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5"/>
          </p:cNvCxnSpPr>
          <p:nvPr/>
        </p:nvCxnSpPr>
        <p:spPr>
          <a:xfrm flipV="1">
            <a:off x="6286500" y="1447800"/>
            <a:ext cx="2247900" cy="1181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1"/>
          </p:cNvCxnSpPr>
          <p:nvPr/>
        </p:nvCxnSpPr>
        <p:spPr>
          <a:xfrm flipH="1" flipV="1">
            <a:off x="4800600" y="1828800"/>
            <a:ext cx="952500" cy="800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022258" y="3124200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022258" y="4114800"/>
            <a:ext cx="10643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022258" y="4114800"/>
            <a:ext cx="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6705600" y="4419600"/>
            <a:ext cx="762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DG</a:t>
            </a:r>
          </a:p>
        </p:txBody>
      </p:sp>
      <p:cxnSp>
        <p:nvCxnSpPr>
          <p:cNvPr id="23" name="Straight Connector 22"/>
          <p:cNvCxnSpPr>
            <a:endCxn id="21" idx="0"/>
          </p:cNvCxnSpPr>
          <p:nvPr/>
        </p:nvCxnSpPr>
        <p:spPr>
          <a:xfrm>
            <a:off x="7086600" y="4114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618521" y="5029200"/>
            <a:ext cx="934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10MW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523521" y="4659868"/>
            <a:ext cx="934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0MW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838200" y="58674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Should the radial constraint be honored?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856351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b="1" i="1" dirty="0" smtClean="0"/>
              <a:t>Distributed Generation and its impact to radial constraints</a:t>
            </a:r>
            <a:endParaRPr lang="en-US" b="1" i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Historically, radial lines to generators are ignored</a:t>
            </a:r>
          </a:p>
          <a:p>
            <a:r>
              <a:rPr lang="en-US" dirty="0" smtClean="0"/>
              <a:t>If a DG sites on a radial circuit to the transmission system, and </a:t>
            </a:r>
            <a:r>
              <a:rPr lang="en-US" b="1" dirty="0" smtClean="0"/>
              <a:t>cannot</a:t>
            </a:r>
            <a:r>
              <a:rPr lang="en-US" dirty="0" smtClean="0"/>
              <a:t> carry local load, does the islanded system set price at VOLL?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800600" y="1447800"/>
            <a:ext cx="3733800" cy="3950732"/>
            <a:chOff x="4800600" y="1447800"/>
            <a:chExt cx="3733800" cy="3950732"/>
          </a:xfrm>
        </p:grpSpPr>
        <p:sp>
          <p:nvSpPr>
            <p:cNvPr id="4" name="Isosceles Triangle 3"/>
            <p:cNvSpPr/>
            <p:nvPr/>
          </p:nvSpPr>
          <p:spPr>
            <a:xfrm>
              <a:off x="5486400" y="2133600"/>
              <a:ext cx="1066800" cy="9906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T/D Subs</a:t>
              </a:r>
              <a:endParaRPr lang="en-US" dirty="0"/>
            </a:p>
          </p:txBody>
        </p:sp>
        <p:cxnSp>
          <p:nvCxnSpPr>
            <p:cNvPr id="6" name="Straight Arrow Connector 5"/>
            <p:cNvCxnSpPr>
              <a:stCxn id="4" idx="5"/>
            </p:cNvCxnSpPr>
            <p:nvPr/>
          </p:nvCxnSpPr>
          <p:spPr>
            <a:xfrm flipV="1">
              <a:off x="6286500" y="1447800"/>
              <a:ext cx="2247900" cy="11811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4" idx="1"/>
            </p:cNvCxnSpPr>
            <p:nvPr/>
          </p:nvCxnSpPr>
          <p:spPr>
            <a:xfrm flipH="1" flipV="1">
              <a:off x="4800600" y="1828800"/>
              <a:ext cx="952500" cy="8001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022258" y="3124200"/>
              <a:ext cx="0" cy="990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022258" y="4114800"/>
              <a:ext cx="106434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6022258" y="4114800"/>
              <a:ext cx="0" cy="914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6705600" y="4419600"/>
              <a:ext cx="762000" cy="76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DG</a:t>
              </a:r>
            </a:p>
          </p:txBody>
        </p:sp>
        <p:cxnSp>
          <p:nvCxnSpPr>
            <p:cNvPr id="23" name="Straight Connector 22"/>
            <p:cNvCxnSpPr>
              <a:endCxn id="21" idx="0"/>
            </p:cNvCxnSpPr>
            <p:nvPr/>
          </p:nvCxnSpPr>
          <p:spPr>
            <a:xfrm>
              <a:off x="7086600" y="4114800"/>
              <a:ext cx="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5618521" y="5029200"/>
              <a:ext cx="9346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10MW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523521" y="4659868"/>
              <a:ext cx="9346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9</a:t>
              </a:r>
              <a:r>
                <a:rPr lang="en-US" dirty="0" smtClean="0"/>
                <a:t>MW</a:t>
              </a:r>
              <a:endParaRPr lang="en-US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762000" y="5892225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Should the radial constraint be honored?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793944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Generators / CRR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98637"/>
            <a:ext cx="39624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dirty="0" smtClean="0"/>
              <a:t>If mobile DG is allowed to establish a Resource Node that enables </a:t>
            </a:r>
            <a:r>
              <a:rPr lang="en-US" sz="2400" dirty="0"/>
              <a:t>participation in CRR markets and Controls other DG interconnection sites</a:t>
            </a:r>
          </a:p>
          <a:p>
            <a:pPr lvl="1"/>
            <a:r>
              <a:rPr lang="en-US" sz="2400" dirty="0"/>
              <a:t> that enable a resource to move, and</a:t>
            </a:r>
          </a:p>
          <a:p>
            <a:pPr lvl="1"/>
            <a:r>
              <a:rPr lang="en-US" sz="2400" dirty="0"/>
              <a:t>Are on opposing sides of a constraint, </a:t>
            </a:r>
            <a:r>
              <a:rPr lang="en-US" sz="2400" dirty="0" smtClean="0"/>
              <a:t>then</a:t>
            </a:r>
          </a:p>
          <a:p>
            <a:pPr marL="0" indent="0">
              <a:buNone/>
            </a:pPr>
            <a:r>
              <a:rPr lang="en-US" dirty="0" smtClean="0"/>
              <a:t>That resource owner could benefit from a CRR position that they could influence by moving a resource.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4876800" y="1991343"/>
            <a:ext cx="3733800" cy="3950732"/>
            <a:chOff x="4800600" y="1447800"/>
            <a:chExt cx="3733800" cy="3950732"/>
          </a:xfrm>
        </p:grpSpPr>
        <p:sp>
          <p:nvSpPr>
            <p:cNvPr id="5" name="Isosceles Triangle 4"/>
            <p:cNvSpPr/>
            <p:nvPr/>
          </p:nvSpPr>
          <p:spPr>
            <a:xfrm>
              <a:off x="5486400" y="2133600"/>
              <a:ext cx="1066800" cy="9906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T/D Subs</a:t>
              </a:r>
              <a:endParaRPr lang="en-US" dirty="0"/>
            </a:p>
          </p:txBody>
        </p:sp>
        <p:cxnSp>
          <p:nvCxnSpPr>
            <p:cNvPr id="6" name="Straight Arrow Connector 5"/>
            <p:cNvCxnSpPr>
              <a:stCxn id="5" idx="5"/>
            </p:cNvCxnSpPr>
            <p:nvPr/>
          </p:nvCxnSpPr>
          <p:spPr>
            <a:xfrm flipV="1">
              <a:off x="6286500" y="1447800"/>
              <a:ext cx="2247900" cy="11811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5" idx="1"/>
            </p:cNvCxnSpPr>
            <p:nvPr/>
          </p:nvCxnSpPr>
          <p:spPr>
            <a:xfrm flipH="1" flipV="1">
              <a:off x="4800600" y="1828800"/>
              <a:ext cx="952500" cy="8001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6022258" y="3124200"/>
              <a:ext cx="0" cy="990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6022258" y="4114800"/>
              <a:ext cx="106434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6022258" y="4114800"/>
              <a:ext cx="0" cy="914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6705600" y="4419600"/>
              <a:ext cx="762000" cy="76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DG</a:t>
              </a:r>
            </a:p>
          </p:txBody>
        </p:sp>
        <p:cxnSp>
          <p:nvCxnSpPr>
            <p:cNvPr id="12" name="Straight Connector 11"/>
            <p:cNvCxnSpPr>
              <a:endCxn id="11" idx="0"/>
            </p:cNvCxnSpPr>
            <p:nvPr/>
          </p:nvCxnSpPr>
          <p:spPr>
            <a:xfrm>
              <a:off x="7086600" y="4114800"/>
              <a:ext cx="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5562600" y="5029200"/>
              <a:ext cx="9346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10MW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523521" y="4659868"/>
              <a:ext cx="9346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9</a:t>
              </a:r>
              <a:r>
                <a:rPr lang="en-US" dirty="0" smtClean="0"/>
                <a:t>MW</a:t>
              </a:r>
              <a:endParaRPr lang="en-US" dirty="0"/>
            </a:p>
          </p:txBody>
        </p:sp>
      </p:grpSp>
      <p:sp>
        <p:nvSpPr>
          <p:cNvPr id="15" name="Isosceles Triangle 14"/>
          <p:cNvSpPr/>
          <p:nvPr/>
        </p:nvSpPr>
        <p:spPr>
          <a:xfrm>
            <a:off x="4343400" y="1712663"/>
            <a:ext cx="1066800" cy="7810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8001000" y="1657350"/>
            <a:ext cx="1066800" cy="7810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8153400" y="2667000"/>
            <a:ext cx="762000" cy="76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419600" y="2743200"/>
            <a:ext cx="762000" cy="76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4800600" y="24384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534400" y="2438400"/>
            <a:ext cx="0" cy="2494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038600" y="3505200"/>
            <a:ext cx="171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Mobile DG Interconnection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543800" y="3429000"/>
            <a:ext cx="171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Mobile DG Interconnection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541524" y="5715000"/>
            <a:ext cx="171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Mobile DG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464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CRRs for Distributed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i="1" dirty="0" smtClean="0"/>
              <a:t>Is it appropriate for distributed generation to participate in CRR markets? </a:t>
            </a:r>
          </a:p>
          <a:p>
            <a:pPr marL="0" indent="0" algn="ctr">
              <a:buNone/>
            </a:pPr>
            <a:endParaRPr lang="en-US" i="1" dirty="0"/>
          </a:p>
          <a:p>
            <a:r>
              <a:rPr lang="en-US" dirty="0" smtClean="0"/>
              <a:t>Currently, Distributed Generation is, by virtue of their settlement, hedged to load zone regardless of location.</a:t>
            </a:r>
          </a:p>
          <a:p>
            <a:r>
              <a:rPr lang="en-US" dirty="0" smtClean="0"/>
              <a:t>If DG is not allowed to establish a RN associated with their site:</a:t>
            </a:r>
          </a:p>
          <a:p>
            <a:pPr lvl="1"/>
            <a:r>
              <a:rPr lang="en-US" dirty="0" smtClean="0"/>
              <a:t>Are nearby existing electrical nodes sufficient to hedge congestion risk?</a:t>
            </a:r>
          </a:p>
          <a:p>
            <a:pPr lvl="1"/>
            <a:r>
              <a:rPr lang="en-US" dirty="0" smtClean="0"/>
              <a:t>Other Solutions?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88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301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January 2016 CMWG</vt:lpstr>
      <vt:lpstr>Anti-trust Admonition</vt:lpstr>
      <vt:lpstr>DG Participation in CRR Markets</vt:lpstr>
      <vt:lpstr>Distributed Generation and its impact to radial constraints</vt:lpstr>
      <vt:lpstr>Distributed Generation and its impact to radial constraints</vt:lpstr>
      <vt:lpstr>Mobile Generators / CRR Game</vt:lpstr>
      <vt:lpstr>CRRs for Distributed Generation</vt:lpstr>
    </vt:vector>
  </TitlesOfParts>
  <Company>Shell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Thurnher, Gregory A SENA-STE/7</dc:creator>
  <cp:lastModifiedBy>Thurnher, Gregory A SENA-STE/7</cp:lastModifiedBy>
  <cp:revision>4</cp:revision>
  <dcterms:created xsi:type="dcterms:W3CDTF">2016-01-25T19:49:54Z</dcterms:created>
  <dcterms:modified xsi:type="dcterms:W3CDTF">2016-01-25T20:58:22Z</dcterms:modified>
</cp:coreProperties>
</file>