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3"/>
  </p:notesMasterIdLst>
  <p:sldIdLst>
    <p:sldId id="256" r:id="rId3"/>
    <p:sldId id="264" r:id="rId4"/>
    <p:sldId id="276" r:id="rId5"/>
    <p:sldId id="268" r:id="rId6"/>
    <p:sldId id="269" r:id="rId7"/>
    <p:sldId id="261" r:id="rId8"/>
    <p:sldId id="273" r:id="rId9"/>
    <p:sldId id="275" r:id="rId10"/>
    <p:sldId id="274" r:id="rId11"/>
    <p:sldId id="262" r:id="rId1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2526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5346" cy="461010"/>
          </a:xfrm>
          <a:prstGeom prst="rect">
            <a:avLst/>
          </a:prstGeom>
        </p:spPr>
        <p:txBody>
          <a:bodyPr vert="horz" lIns="92291" tIns="46145" rIns="92291" bIns="461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280" y="0"/>
            <a:ext cx="3005346" cy="461010"/>
          </a:xfrm>
          <a:prstGeom prst="rect">
            <a:avLst/>
          </a:prstGeom>
        </p:spPr>
        <p:txBody>
          <a:bodyPr vert="horz" lIns="92291" tIns="46145" rIns="92291" bIns="461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1" tIns="46145" rIns="92291" bIns="4614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291" tIns="46145" rIns="92291" bIns="4614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57612"/>
            <a:ext cx="3005346" cy="461010"/>
          </a:xfrm>
          <a:prstGeom prst="rect">
            <a:avLst/>
          </a:prstGeom>
        </p:spPr>
        <p:txBody>
          <a:bodyPr vert="horz" lIns="92291" tIns="46145" rIns="92291" bIns="461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280" y="8757612"/>
            <a:ext cx="3005346" cy="461010"/>
          </a:xfrm>
          <a:prstGeom prst="rect">
            <a:avLst/>
          </a:prstGeom>
        </p:spPr>
        <p:txBody>
          <a:bodyPr vert="horz" lIns="92291" tIns="46145" rIns="92291" bIns="461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1/25/2016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1/25/2016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February 2, 2016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68900"/>
          </a:xfrm>
        </p:spPr>
        <p:txBody>
          <a:bodyPr/>
          <a:lstStyle/>
          <a:p>
            <a:r>
              <a:rPr lang="en-US" altLang="en-US" dirty="0" smtClean="0"/>
              <a:t>Esther Kent (</a:t>
            </a:r>
            <a:r>
              <a:rPr lang="en-US" altLang="en-US" dirty="0" err="1" smtClean="0"/>
              <a:t>CenterPoint</a:t>
            </a:r>
            <a:r>
              <a:rPr lang="en-US" altLang="en-US" dirty="0" smtClean="0"/>
              <a:t>) and John Schatz (TXU Energy) re-elected as 2016 co-chairs</a:t>
            </a:r>
          </a:p>
          <a:p>
            <a:r>
              <a:rPr lang="en-US" altLang="en-US" dirty="0" smtClean="0"/>
              <a:t>Reviewed proposed revisions to AMWG Procedures and Change Request Form</a:t>
            </a:r>
          </a:p>
          <a:p>
            <a:pPr lvl="1"/>
            <a:r>
              <a:rPr lang="en-US" altLang="en-US" dirty="0" smtClean="0"/>
              <a:t>Final discussion at February AMWG / RMS in March</a:t>
            </a:r>
          </a:p>
          <a:p>
            <a:r>
              <a:rPr lang="en-US" altLang="en-US" dirty="0" smtClean="0"/>
              <a:t>Reviewed December 2015 SMT Release - Correct Deficiencies and Usability Defects</a:t>
            </a:r>
          </a:p>
          <a:p>
            <a:r>
              <a:rPr lang="en-US" altLang="en-US" dirty="0"/>
              <a:t>TNMP update re: 2G      3G meter conversion</a:t>
            </a:r>
          </a:p>
          <a:p>
            <a:pPr lvl="1"/>
            <a:r>
              <a:rPr lang="en-US" altLang="en-US" dirty="0"/>
              <a:t>~40,000 meters; primarily in Gulf Coast Region</a:t>
            </a:r>
          </a:p>
          <a:p>
            <a:pPr lvl="1"/>
            <a:r>
              <a:rPr lang="en-US" altLang="en-US" dirty="0"/>
              <a:t>July/August implementation…Market notice planned</a:t>
            </a:r>
          </a:p>
          <a:p>
            <a:r>
              <a:rPr lang="en-US" altLang="en-US" dirty="0" err="1" smtClean="0"/>
              <a:t>CenterPoint</a:t>
            </a:r>
            <a:r>
              <a:rPr lang="en-US" altLang="en-US" dirty="0" smtClean="0"/>
              <a:t> </a:t>
            </a:r>
            <a:r>
              <a:rPr lang="en-US" altLang="en-US" dirty="0"/>
              <a:t>update re: meter firmware upgrade</a:t>
            </a:r>
          </a:p>
          <a:p>
            <a:pPr lvl="1"/>
            <a:r>
              <a:rPr lang="en-US" altLang="en-US" dirty="0"/>
              <a:t>Est. completion May 2016…1/5/16 Market notice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Noteworthy January Meeting Items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203700"/>
            <a:ext cx="4445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787900"/>
          </a:xfrm>
        </p:spPr>
        <p:txBody>
          <a:bodyPr/>
          <a:lstStyle/>
          <a:p>
            <a:r>
              <a:rPr lang="en-US" dirty="0" smtClean="0"/>
              <a:t>February 27 SMT Planned Release</a:t>
            </a:r>
          </a:p>
          <a:p>
            <a:pPr lvl="1"/>
            <a:r>
              <a:rPr lang="en-US" dirty="0" smtClean="0"/>
              <a:t>Allow date ranges to be maintained while user toggles between daily usage view and interval read view</a:t>
            </a:r>
          </a:p>
          <a:p>
            <a:pPr lvl="1"/>
            <a:r>
              <a:rPr lang="en-US" dirty="0" smtClean="0"/>
              <a:t>Allow user to open SMT in multiple tabs in the same browser w/out having to re-enter login credentials</a:t>
            </a:r>
          </a:p>
          <a:p>
            <a:pPr lvl="1"/>
            <a:r>
              <a:rPr lang="en-US" dirty="0" smtClean="0"/>
              <a:t>Implement FTPS and API SSL certificate expiration alerts for REPs and 3</a:t>
            </a:r>
            <a:r>
              <a:rPr lang="en-US" baseline="30000" dirty="0" smtClean="0"/>
              <a:t>rd</a:t>
            </a:r>
            <a:r>
              <a:rPr lang="en-US" dirty="0" smtClean="0"/>
              <a:t> Parties</a:t>
            </a:r>
          </a:p>
          <a:p>
            <a:pPr lvl="1"/>
            <a:r>
              <a:rPr lang="en-US" dirty="0" smtClean="0"/>
              <a:t>Enhance SMT GUI usability to provide more accurate ad hoc report status information</a:t>
            </a:r>
          </a:p>
          <a:p>
            <a:r>
              <a:rPr lang="en-US" dirty="0" smtClean="0"/>
              <a:t>12 hour SMT portal outage:  9:00 p.m. 2/27 – 9:00 a.m. 2/28</a:t>
            </a:r>
          </a:p>
          <a:p>
            <a:pPr lvl="1"/>
            <a:r>
              <a:rPr lang="en-US" dirty="0" smtClean="0"/>
              <a:t>LSE files and FTPS folders not affected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400" dirty="0"/>
              <a:t>January Meeting Items,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259	 </a:t>
            </a:r>
            <a:r>
              <a:rPr lang="en-US" altLang="en-US" dirty="0" smtClean="0">
                <a:solidFill>
                  <a:srgbClr val="FF0000"/>
                </a:solidFill>
              </a:rPr>
              <a:t>(-125)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240	 </a:t>
            </a:r>
            <a:r>
              <a:rPr lang="en-US" altLang="en-US" dirty="0" smtClean="0">
                <a:solidFill>
                  <a:srgbClr val="FF0000"/>
                </a:solidFill>
              </a:rPr>
              <a:t>(-144)</a:t>
            </a:r>
          </a:p>
          <a:p>
            <a:pPr lvl="1"/>
            <a:r>
              <a:rPr lang="en-US" altLang="en-US" dirty="0" smtClean="0"/>
              <a:t>Residential = 182 </a:t>
            </a:r>
            <a:r>
              <a:rPr lang="en-US" altLang="en-US" dirty="0" smtClean="0">
                <a:solidFill>
                  <a:srgbClr val="FF0000"/>
                </a:solidFill>
              </a:rPr>
              <a:t>(-132)</a:t>
            </a:r>
          </a:p>
          <a:p>
            <a:pPr lvl="2"/>
            <a:r>
              <a:rPr lang="en-US" altLang="en-US" dirty="0" smtClean="0"/>
              <a:t>GUI access issues = 40 </a:t>
            </a:r>
            <a:r>
              <a:rPr lang="en-US" altLang="en-US" dirty="0" smtClean="0">
                <a:solidFill>
                  <a:srgbClr val="FF0000"/>
                </a:solidFill>
              </a:rPr>
              <a:t>(-50)</a:t>
            </a:r>
          </a:p>
          <a:p>
            <a:pPr lvl="2"/>
            <a:r>
              <a:rPr lang="en-US" altLang="en-US" dirty="0" smtClean="0"/>
              <a:t>Registration issues = 118 </a:t>
            </a:r>
            <a:r>
              <a:rPr lang="en-US" altLang="en-US" dirty="0" smtClean="0">
                <a:solidFill>
                  <a:srgbClr val="FF0000"/>
                </a:solidFill>
              </a:rPr>
              <a:t>(-39)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65,776 (+229)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7,104,662 (+9,210)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7,035,957 (+9,667)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Selected SMT Statistics - December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534400" cy="4525962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dirty="0" smtClean="0"/>
              <a:t>Energy Data Agreements	</a:t>
            </a:r>
            <a:r>
              <a:rPr lang="en-US" altLang="en-US" dirty="0"/>
              <a:t> </a:t>
            </a:r>
            <a:r>
              <a:rPr lang="en-US" altLang="en-US" dirty="0" smtClean="0"/>
              <a:t>     	1,159 </a:t>
            </a:r>
            <a:r>
              <a:rPr lang="en-US" altLang="en-US" dirty="0" smtClean="0">
                <a:solidFill>
                  <a:srgbClr val="FF0000"/>
                </a:solidFill>
              </a:rPr>
              <a:t>(-1,353)**</a:t>
            </a:r>
            <a:endParaRPr lang="en-US" altLang="en-US" dirty="0" smtClean="0">
              <a:ln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lvl="1"/>
            <a:r>
              <a:rPr lang="en-US" altLang="en-US" dirty="0" smtClean="0"/>
              <a:t>AEPN = 1; CNP = 363;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795</a:t>
            </a:r>
          </a:p>
          <a:p>
            <a:r>
              <a:rPr lang="en-US" altLang="en-US" dirty="0" smtClean="0"/>
              <a:t>HAN Device Agreements		389 (NC)</a:t>
            </a:r>
          </a:p>
          <a:p>
            <a:r>
              <a:rPr lang="en-US" altLang="en-US" dirty="0" smtClean="0"/>
              <a:t>HAN Devices				10,083 </a:t>
            </a:r>
            <a:r>
              <a:rPr lang="en-US" altLang="en-US" dirty="0" smtClean="0">
                <a:solidFill>
                  <a:srgbClr val="FF0000"/>
                </a:solidFill>
              </a:rPr>
              <a:t>(-135)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77 (+1)</a:t>
            </a:r>
          </a:p>
          <a:p>
            <a:r>
              <a:rPr lang="en-US" altLang="en-US" dirty="0" smtClean="0"/>
              <a:t>REPs Registered @ SMT		107 (+3)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				3,734</a:t>
            </a:r>
          </a:p>
          <a:p>
            <a:pPr lvl="1"/>
            <a:r>
              <a:rPr lang="en-US" altLang="en-US" dirty="0" smtClean="0"/>
              <a:t>REP					7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2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December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 smtClean="0"/>
              <a:t>February 23,  9:30 – 3:30</a:t>
            </a:r>
          </a:p>
          <a:p>
            <a:pPr marL="109537" indent="0" algn="ctr" eaLnBrk="1" hangingPunct="1">
              <a:buNone/>
            </a:pPr>
            <a:endParaRPr lang="en-US" altLang="en-US" sz="3200" b="1" dirty="0"/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ERCOT Met Center, Room 168</a:t>
            </a:r>
          </a:p>
          <a:p>
            <a:pPr marL="109537" indent="0" algn="ctr" eaLnBrk="1" hangingPunct="1">
              <a:buNone/>
            </a:pPr>
            <a:r>
              <a:rPr lang="en-US" altLang="en-US" sz="2800" b="1" dirty="0" smtClean="0"/>
              <a:t>WebEx, too</a:t>
            </a:r>
            <a:endParaRPr lang="en-US" altLang="en-US" sz="2800" b="1" dirty="0"/>
          </a:p>
          <a:p>
            <a:pPr marL="109537" indent="0" eaLnBrk="1" hangingPunct="1">
              <a:buNone/>
            </a:pPr>
            <a:endParaRPr lang="en-US" altLang="en-US" sz="2400" dirty="0"/>
          </a:p>
          <a:p>
            <a:pPr marL="109537" indent="0" eaLnBrk="1" hangingPunct="1">
              <a:buNone/>
            </a:pPr>
            <a:endParaRPr lang="en-US" altLang="en-US" sz="2000" dirty="0" smtClean="0"/>
          </a:p>
          <a:p>
            <a:pPr marL="109537" indent="0" eaLnBrk="1" hangingPunct="1">
              <a:buNone/>
            </a:pPr>
            <a:endParaRPr lang="en-US" altLang="en-US" sz="20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09700"/>
            <a:ext cx="8839200" cy="5105400"/>
          </a:xfrm>
        </p:spPr>
        <p:txBody>
          <a:bodyPr/>
          <a:lstStyle/>
          <a:p>
            <a:pPr marL="109537" indent="0">
              <a:buNone/>
            </a:pPr>
            <a:r>
              <a:rPr lang="en-US" altLang="en-US" sz="2000" dirty="0" smtClean="0"/>
              <a:t>     Establish </a:t>
            </a:r>
            <a:r>
              <a:rPr lang="en-US" altLang="en-US" sz="2000" dirty="0"/>
              <a:t>a document management strategy for working </a:t>
            </a:r>
            <a:r>
              <a:rPr lang="en-US" altLang="en-US" sz="2000" dirty="0" smtClean="0"/>
              <a:t>documents </a:t>
            </a:r>
            <a:r>
              <a:rPr lang="en-US" altLang="en-US" sz="2000" dirty="0"/>
              <a:t>related to AMWG and Smart Meter Texas (SMT) </a:t>
            </a:r>
          </a:p>
          <a:p>
            <a:pPr marL="109537" indent="0">
              <a:buNone/>
            </a:pPr>
            <a:r>
              <a:rPr lang="en-US" altLang="en-US" sz="2000" dirty="0" smtClean="0">
                <a:solidFill>
                  <a:srgbClr val="000000"/>
                </a:solidFill>
              </a:rPr>
              <a:t>     Support </a:t>
            </a:r>
            <a:r>
              <a:rPr lang="en-US" altLang="en-US" sz="2000" dirty="0">
                <a:solidFill>
                  <a:srgbClr val="000000"/>
                </a:solidFill>
              </a:rPr>
              <a:t>RMS and other market forums as issues arise related to Advanced Metering Systems (AMS) data  </a:t>
            </a:r>
          </a:p>
          <a:p>
            <a:pPr marL="109537" indent="0">
              <a:buNone/>
            </a:pPr>
            <a:r>
              <a:rPr lang="en-US" altLang="en-US" sz="2000" dirty="0" smtClean="0"/>
              <a:t>     Maintain </a:t>
            </a:r>
            <a:r>
              <a:rPr lang="en-US" altLang="en-US" sz="2000" dirty="0"/>
              <a:t>‘TDSP AMS Data Practices’ matrix to support current business processes</a:t>
            </a:r>
          </a:p>
          <a:p>
            <a:pPr marL="109537" indent="0">
              <a:buNone/>
            </a:pPr>
            <a:r>
              <a:rPr lang="en-US" altLang="en-US" sz="2000" dirty="0" smtClean="0"/>
              <a:t>     Evaluate</a:t>
            </a:r>
            <a:r>
              <a:rPr lang="en-US" altLang="en-US" sz="2000" dirty="0"/>
              <a:t>, support, and contribute to the enhancement of the SMT functionality, usability, reporting and registration process. </a:t>
            </a:r>
          </a:p>
          <a:p>
            <a:pPr marL="109537" indent="0">
              <a:buNone/>
            </a:pPr>
            <a:r>
              <a:rPr lang="en-US" altLang="en-US" sz="2000" dirty="0" smtClean="0"/>
              <a:t>     Address </a:t>
            </a:r>
            <a:r>
              <a:rPr lang="en-US" altLang="en-US" sz="2000" dirty="0"/>
              <a:t>all initiatives remaining from the ERCOT AMS data workshop series  </a:t>
            </a:r>
          </a:p>
          <a:p>
            <a:pPr marL="109537" indent="0">
              <a:buNone/>
            </a:pPr>
            <a:r>
              <a:rPr lang="en-US" altLang="en-US" sz="2000" dirty="0" smtClean="0"/>
              <a:t>     Evaluate </a:t>
            </a:r>
            <a:r>
              <a:rPr lang="en-US" altLang="en-US" sz="2000" dirty="0"/>
              <a:t>options for streamlining and expanding registration options to SMT and access to SMT data (ex. Federation – 3</a:t>
            </a:r>
            <a:r>
              <a:rPr lang="en-US" altLang="en-US" sz="2000" baseline="30000" dirty="0"/>
              <a:t>rd</a:t>
            </a:r>
            <a:r>
              <a:rPr lang="en-US" altLang="en-US" sz="2000" dirty="0"/>
              <a:t> party registration on behalf of customers)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Goals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0235712">
            <a:off x="41766" y="2754564"/>
            <a:ext cx="762000" cy="36933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2016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16" y="4572000"/>
            <a:ext cx="9874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iv3i\AppData\Local\Microsoft\Windows\Temporary Internet Files\Content.IE5\BZU3SEKY\821px-Red_Checkmark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56" y="1213262"/>
            <a:ext cx="36656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99" y="1960418"/>
            <a:ext cx="36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56" y="3256808"/>
            <a:ext cx="36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15" y="3886200"/>
            <a:ext cx="36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7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AMWG</a:t>
            </a:r>
            <a:endParaRPr lang="en-US" dirty="0" smtClean="0"/>
          </a:p>
          <a:p>
            <a:pPr lvl="1"/>
            <a:r>
              <a:rPr lang="en-US" dirty="0" smtClean="0"/>
              <a:t>Implemented review process for ERCOT AMS Data Reports</a:t>
            </a:r>
          </a:p>
          <a:p>
            <a:pPr lvl="1"/>
            <a:r>
              <a:rPr lang="en-US" dirty="0" smtClean="0"/>
              <a:t>Facilitated 3</a:t>
            </a:r>
            <a:r>
              <a:rPr lang="en-US" baseline="30000" dirty="0" smtClean="0"/>
              <a:t>rd</a:t>
            </a:r>
            <a:r>
              <a:rPr lang="en-US" dirty="0" smtClean="0"/>
              <a:t> Party Data Access Workshops I &amp; II</a:t>
            </a:r>
          </a:p>
          <a:p>
            <a:pPr lvl="1"/>
            <a:r>
              <a:rPr lang="en-US" dirty="0" smtClean="0"/>
              <a:t>Began reporting SMT key statistics</a:t>
            </a:r>
          </a:p>
          <a:p>
            <a:pPr lvl="1"/>
            <a:r>
              <a:rPr lang="en-US" dirty="0" smtClean="0"/>
              <a:t>14 CRs approved &amp; prioritized / 2 CRs delivered</a:t>
            </a:r>
          </a:p>
          <a:p>
            <a:pPr lvl="1"/>
            <a:endParaRPr lang="en-US" dirty="0"/>
          </a:p>
          <a:p>
            <a:r>
              <a:rPr lang="en-US" b="1" u="sng" dirty="0" smtClean="0"/>
              <a:t>SMT</a:t>
            </a:r>
            <a:endParaRPr lang="en-US" dirty="0" smtClean="0"/>
          </a:p>
          <a:p>
            <a:pPr lvl="1"/>
            <a:r>
              <a:rPr lang="en-US" dirty="0" smtClean="0"/>
              <a:t>Successful infrastructure hardware upgrade</a:t>
            </a:r>
          </a:p>
          <a:p>
            <a:pPr lvl="1"/>
            <a:r>
              <a:rPr lang="en-US" dirty="0" smtClean="0"/>
              <a:t>Successful disaster recovery exercise</a:t>
            </a:r>
          </a:p>
          <a:p>
            <a:pPr lvl="1"/>
            <a:r>
              <a:rPr lang="en-US" dirty="0" smtClean="0"/>
              <a:t>Successful functionality release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2015 Accomplishments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0165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Evaluate </a:t>
            </a:r>
            <a:r>
              <a:rPr lang="en-US" sz="2400" dirty="0"/>
              <a:t>options for streamlining access to Advanced Metering Systems (AMS) data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Support </a:t>
            </a:r>
            <a:r>
              <a:rPr lang="en-US" sz="2400" dirty="0"/>
              <a:t>RMS and other market forums as issues arise related to Advanced Metering Systems (AMS) data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Review </a:t>
            </a:r>
            <a:r>
              <a:rPr lang="en-US" sz="2400" dirty="0"/>
              <a:t>and update “TDSP </a:t>
            </a:r>
            <a:r>
              <a:rPr lang="en-US" sz="2400" dirty="0" smtClean="0"/>
              <a:t>AMS </a:t>
            </a:r>
            <a:r>
              <a:rPr lang="en-US" sz="2400" dirty="0"/>
              <a:t>Data Practices” matrix to </a:t>
            </a:r>
            <a:r>
              <a:rPr lang="en-US" sz="2400" dirty="0" smtClean="0"/>
              <a:t>reflect current </a:t>
            </a:r>
            <a:r>
              <a:rPr lang="en-US" sz="2400" dirty="0"/>
              <a:t>business </a:t>
            </a:r>
            <a:r>
              <a:rPr lang="en-US" sz="2400" dirty="0" smtClean="0"/>
              <a:t>processes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Evaluate</a:t>
            </a:r>
            <a:r>
              <a:rPr lang="en-US" sz="2400" dirty="0"/>
              <a:t>, support and contribute to the enhancement of SMT functionality, usability and reporting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Evaluate </a:t>
            </a:r>
            <a:r>
              <a:rPr lang="en-US" sz="2400" dirty="0"/>
              <a:t>methods and/or strategies for expanding customer </a:t>
            </a:r>
            <a:r>
              <a:rPr lang="en-US" sz="2400" dirty="0" smtClean="0"/>
              <a:t>registration </a:t>
            </a:r>
            <a:r>
              <a:rPr lang="en-US" sz="2400" dirty="0"/>
              <a:t>options to SMT (</a:t>
            </a:r>
            <a:r>
              <a:rPr lang="en-US" sz="2400" dirty="0" smtClean="0"/>
              <a:t>e.g., </a:t>
            </a:r>
            <a:r>
              <a:rPr lang="en-US" sz="2400" dirty="0"/>
              <a:t>Federation – 3rd Party Registration on  behalf of </a:t>
            </a:r>
            <a:r>
              <a:rPr lang="en-US" sz="2400" dirty="0" smtClean="0"/>
              <a:t>Customers)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Track </a:t>
            </a:r>
            <a:r>
              <a:rPr lang="en-US" sz="2400" dirty="0"/>
              <a:t>regulatory changes related to AMS data or data access and provide subject matter expertise as </a:t>
            </a:r>
            <a:r>
              <a:rPr lang="en-US" sz="2400" dirty="0" smtClean="0"/>
              <a:t>needed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2016 Goals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3793</TotalTime>
  <Words>508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Concourse</vt:lpstr>
      <vt:lpstr>S&amp;C-2010</vt:lpstr>
      <vt:lpstr>Advanced Metering Working Group (AMWG)</vt:lpstr>
      <vt:lpstr>Noteworthy January Meeting Items</vt:lpstr>
      <vt:lpstr>January Meeting Items, cont.</vt:lpstr>
      <vt:lpstr>Selected SMT Statistics - December</vt:lpstr>
      <vt:lpstr>December Stats – Cont.</vt:lpstr>
      <vt:lpstr>Next Meeting</vt:lpstr>
      <vt:lpstr>2015 Goals</vt:lpstr>
      <vt:lpstr>Additional 2015 Accomplishments</vt:lpstr>
      <vt:lpstr>2016 Goals</vt:lpstr>
      <vt:lpstr>Questions?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148</cp:revision>
  <cp:lastPrinted>2016-01-25T16:21:08Z</cp:lastPrinted>
  <dcterms:created xsi:type="dcterms:W3CDTF">2014-12-16T20:53:10Z</dcterms:created>
  <dcterms:modified xsi:type="dcterms:W3CDTF">2016-01-25T16:26:01Z</dcterms:modified>
</cp:coreProperties>
</file>