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3" r:id="rId2"/>
    <p:sldMasterId id="2147483676" r:id="rId3"/>
  </p:sldMasterIdLst>
  <p:notesMasterIdLst>
    <p:notesMasterId r:id="rId13"/>
  </p:notesMasterIdLst>
  <p:handoutMasterIdLst>
    <p:handoutMasterId r:id="rId14"/>
  </p:handoutMasterIdLst>
  <p:sldIdLst>
    <p:sldId id="367" r:id="rId4"/>
    <p:sldId id="370" r:id="rId5"/>
    <p:sldId id="371" r:id="rId6"/>
    <p:sldId id="372" r:id="rId7"/>
    <p:sldId id="373" r:id="rId8"/>
    <p:sldId id="374" r:id="rId9"/>
    <p:sldId id="375" r:id="rId10"/>
    <p:sldId id="368" r:id="rId11"/>
    <p:sldId id="369" r:id="rId12"/>
  </p:sldIdLst>
  <p:sldSz cx="9144000" cy="6858000" type="screen4x3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3300"/>
    <a:srgbClr val="EAEAEA"/>
    <a:srgbClr val="008000"/>
    <a:srgbClr val="000099"/>
    <a:srgbClr val="FFFF66"/>
    <a:srgbClr val="0066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00" autoAdjust="0"/>
    <p:restoredTop sz="94605" autoAdjust="0"/>
  </p:normalViewPr>
  <p:slideViewPr>
    <p:cSldViewPr>
      <p:cViewPr varScale="1">
        <p:scale>
          <a:sx n="109" d="100"/>
          <a:sy n="109" d="100"/>
        </p:scale>
        <p:origin x="-90" y="-21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720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AC59E325-52FC-4B5A-9149-BF9BB67BD6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483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87388"/>
            <a:ext cx="4592637" cy="3444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38245C1E-786B-4B6C-9B8F-AD2DE3CCAC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320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7D394A-84D6-47DE-BE59-6A4F6CB23A23}" type="slidenum">
              <a:rPr lang="en-US" altLang="en-US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6CDBE-B8B6-490F-A5A5-8B3CBF3B3E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74592"/>
      </p:ext>
    </p:extLst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50F3C-01A0-4D9F-924D-BD93A4DB62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58654"/>
      </p:ext>
    </p:extLst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42106-6161-4A75-AFB2-6ACEAE3FE1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92707"/>
      </p:ext>
    </p:extLst>
  </p:cSld>
  <p:clrMapOvr>
    <a:masterClrMapping/>
  </p:clrMapOvr>
  <p:transition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FC583-0679-4513-B57F-E70492631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44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4A082-DAFD-469A-BCF1-753A40DBA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8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A6590-0B45-4A28-891C-BBA111C6B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9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3EA22-1120-4C43-9C19-08778E8B6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58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39926-67CD-4DEA-94B6-58D05F2EB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51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AA58F-D44F-41E8-9FAA-B588D22F6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647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4502E-91A8-4528-A829-9031CF3AF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995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4F5F6-E3E3-4A6F-81BC-D600EAA2A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4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DD851-62C6-4FF1-BB56-7EB595208C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94771"/>
      </p:ext>
    </p:extLst>
  </p:cSld>
  <p:clrMapOvr>
    <a:masterClrMapping/>
  </p:clrMapOvr>
  <p:transition>
    <p:zoom dir="in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CC024-4D37-4BD0-95C9-45B741A04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36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71136-6107-4C1D-BD30-A73A0AE57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854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8B7FC-4ED9-4837-AC46-DF263E928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467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C73F8-1E3B-47D7-9760-263BA84F5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23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F4670-5DBD-4008-92E7-E19F0BEB3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073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E9479-8F82-4118-BFCC-1F40E2934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60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5CA08-318B-4F92-9492-5B6B4221D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208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C3DDD-ED95-46B8-866E-6F4836A13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306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508D7-BA96-4A66-BD03-0CBBAD118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633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BA748-1F16-4BFC-9C49-1FCF25EB6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7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AA0EF-0C73-43B5-9078-F55A1D4F8D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60854"/>
      </p:ext>
    </p:extLst>
  </p:cSld>
  <p:clrMapOvr>
    <a:masterClrMapping/>
  </p:clrMapOvr>
  <p:transition>
    <p:zoom dir="in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24F9D-8EFC-41BB-8EF5-C1FFB68BE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179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C1CAA-C21C-43D8-B1F0-8CF532775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959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F7F55-3ABA-4EFD-BE55-E332C295F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60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9F65E-61FA-43A7-8F90-91A0AFD89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41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DB467-09BE-4E5D-B289-08DEC0548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127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215C4-7D49-4ADE-A53E-474382352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6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A93E0-A738-4513-8709-D0688C4B53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30092"/>
      </p:ext>
    </p:extLst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0ACD3-ABDD-4CBC-BBFA-6F9B73C70E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59299"/>
      </p:ext>
    </p:extLst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E20EA-DF52-406A-8674-67B4BDBC78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286669"/>
      </p:ext>
    </p:extLst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B2733-2904-4451-9A16-670D5F93B0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157466"/>
      </p:ext>
    </p:extLst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76C29-5FB5-46A5-A5A4-DFC7E13482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83454"/>
      </p:ext>
    </p:extLst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025CA-A408-4646-A837-9C8F18050C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93359"/>
      </p:ext>
    </p:extLst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637"/>
          <a:stretch>
            <a:fillRect/>
          </a:stretch>
        </p:blipFill>
        <p:spPr bwMode="auto">
          <a:xfrm>
            <a:off x="6057900" y="0"/>
            <a:ext cx="30861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9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7DAE339E-26AF-4780-A609-BC007EC854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381000" y="1219200"/>
            <a:ext cx="8305800" cy="76200"/>
          </a:xfrm>
          <a:prstGeom prst="rect">
            <a:avLst/>
          </a:prstGeom>
          <a:gradFill rotWithShape="0">
            <a:gsLst>
              <a:gs pos="0">
                <a:srgbClr val="00475E"/>
              </a:gs>
              <a:gs pos="100000">
                <a:srgbClr val="0099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204" tIns="39889" rIns="81204" bIns="39889" anchor="ctr"/>
          <a:lstStyle>
            <a:lvl1pPr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 sz="2200" b="0" dirty="0" smtClean="0"/>
          </a:p>
        </p:txBody>
      </p:sp>
      <p:sp>
        <p:nvSpPr>
          <p:cNvPr id="1033" name="WordArt 12"/>
          <p:cNvSpPr>
            <a:spLocks noChangeArrowheads="1" noChangeShapeType="1" noTextEdit="1"/>
          </p:cNvSpPr>
          <p:nvPr userDrawn="1"/>
        </p:nvSpPr>
        <p:spPr bwMode="auto">
          <a:xfrm>
            <a:off x="314325" y="228600"/>
            <a:ext cx="12858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33CC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TDTWG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zoom dir="in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F422D3C7-EA04-4C76-8924-B6B556E97F61}" type="slidenum">
              <a:rPr lang="en-US" b="0"/>
              <a:pPr>
                <a:defRPr/>
              </a:pPr>
              <a:t>‹#›</a:t>
            </a:fld>
            <a:endParaRPr lang="en-US" b="0"/>
          </a:p>
        </p:txBody>
      </p:sp>
      <p:pic>
        <p:nvPicPr>
          <p:cNvPr id="2055" name="Picture 7" descr="Copy of Ercot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7526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Line 8"/>
          <p:cNvSpPr>
            <a:spLocks noChangeShapeType="1"/>
          </p:cNvSpPr>
          <p:nvPr userDrawn="1">
            <p:custDataLst>
              <p:tags r:id="rId14"/>
            </p:custDataLst>
          </p:nvPr>
        </p:nvSpPr>
        <p:spPr bwMode="auto">
          <a:xfrm flipV="1">
            <a:off x="0" y="981075"/>
            <a:ext cx="9144000" cy="9525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7" name="Line 9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458788" y="6248400"/>
            <a:ext cx="8226425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87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582415EB-9420-4D29-AD2C-62CB4724C165}" type="slidenum">
              <a:rPr lang="en-US" b="0"/>
              <a:pPr>
                <a:defRPr/>
              </a:pPr>
              <a:t>‹#›</a:t>
            </a:fld>
            <a:endParaRPr lang="en-US" b="0"/>
          </a:p>
        </p:txBody>
      </p:sp>
      <p:pic>
        <p:nvPicPr>
          <p:cNvPr id="3079" name="Picture 7" descr="Copy of Ercot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7526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Line 8"/>
          <p:cNvSpPr>
            <a:spLocks noChangeShapeType="1"/>
          </p:cNvSpPr>
          <p:nvPr userDrawn="1">
            <p:custDataLst>
              <p:tags r:id="rId14"/>
            </p:custDataLst>
          </p:nvPr>
        </p:nvSpPr>
        <p:spPr bwMode="auto">
          <a:xfrm flipV="1">
            <a:off x="0" y="981075"/>
            <a:ext cx="9144000" cy="9525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81" name="Line 9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458788" y="6248400"/>
            <a:ext cx="8226425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66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mmittees/board/tac/rms/tdtms/index.html" TargetMode="Externa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5225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63F8BC6B-D245-4D3D-ADD6-8D139605027A}" type="slidenum">
              <a:rPr lang="en-US" altLang="en-US" sz="1400" smtClean="0">
                <a:solidFill>
                  <a:srgbClr val="000000"/>
                </a:solidFill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543800" cy="4495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Texas Data Transport &amp;  MarkeTrak Systems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(TDTMS)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altLang="en-US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Update to RMS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February 2, 2016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400" b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Jim Lee (AEP) – Chair</a:t>
            </a:r>
            <a:br>
              <a:rPr lang="en-US" altLang="en-US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</a:br>
            <a:r>
              <a:rPr lang="en-US" altLang="en-US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Monica Jones (NRG) – Vice Chair</a:t>
            </a:r>
            <a:endParaRPr lang="en-US" altLang="en-US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36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406400" y="282575"/>
            <a:ext cx="67929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3D5F5D"/>
                </a:solidFill>
              </a:rPr>
              <a:t>2016 Leadership Elections</a:t>
            </a: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C661EA-23FC-41FC-8F9C-EC53A3E547AF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420688" y="1143000"/>
            <a:ext cx="8342312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000000"/>
                </a:solidFill>
              </a:rPr>
              <a:t>At the January 6</a:t>
            </a:r>
            <a:r>
              <a:rPr lang="en-US" altLang="en-US" sz="2400" b="0" baseline="30000" dirty="0" smtClean="0">
                <a:solidFill>
                  <a:srgbClr val="000000"/>
                </a:solidFill>
              </a:rPr>
              <a:t>th</a:t>
            </a:r>
            <a:r>
              <a:rPr lang="en-US" altLang="en-US" sz="2400" b="0" dirty="0" smtClean="0">
                <a:solidFill>
                  <a:srgbClr val="000000"/>
                </a:solidFill>
              </a:rPr>
              <a:t> meeting, TDTMS held elections for 2016 leadership: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b="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000000"/>
                </a:solidFill>
              </a:rPr>
              <a:t>Chair – Jim Lee (AEP)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000000"/>
                </a:solidFill>
              </a:rPr>
              <a:t>Vice Chair – Monica Jones (NRG) &amp; Isabelle Durham (CNP)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b="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b="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solidFill>
                  <a:srgbClr val="000000"/>
                </a:solidFill>
              </a:rPr>
              <a:t>Although elected, due to additional responsibilities with her company, Isabelle Durham can no longer serve as part of TDTMS leadership.</a:t>
            </a:r>
            <a:r>
              <a:rPr lang="en-US" altLang="en-US" sz="2400" b="0" dirty="0" smtClean="0">
                <a:solidFill>
                  <a:srgbClr val="000000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solidFill>
                  <a:srgbClr val="000000"/>
                </a:solidFill>
              </a:rPr>
              <a:t>A huge </a:t>
            </a:r>
            <a:r>
              <a:rPr lang="en-US" altLang="en-US" sz="2400" i="1" dirty="0" smtClean="0">
                <a:solidFill>
                  <a:srgbClr val="92D050"/>
                </a:solidFill>
              </a:rPr>
              <a:t>THANK YOU!!</a:t>
            </a:r>
            <a:r>
              <a:rPr lang="en-US" altLang="en-US" sz="2400" b="0" dirty="0" smtClean="0">
                <a:solidFill>
                  <a:srgbClr val="000000"/>
                </a:solidFill>
              </a:rPr>
              <a:t> </a:t>
            </a:r>
            <a:r>
              <a:rPr lang="en-US" altLang="en-US" sz="2000" b="0" dirty="0">
                <a:solidFill>
                  <a:srgbClr val="000000"/>
                </a:solidFill>
              </a:rPr>
              <a:t>t</a:t>
            </a:r>
            <a:r>
              <a:rPr lang="en-US" altLang="en-US" sz="2000" b="0" dirty="0" smtClean="0">
                <a:solidFill>
                  <a:srgbClr val="000000"/>
                </a:solidFill>
              </a:rPr>
              <a:t>o Isabelle for her numerous years as TDTMS leadership and the invaluable time &amp; effort she has provided in support of TDTWG/TDTMS throughout the years!</a:t>
            </a:r>
            <a:endParaRPr lang="en-US" altLang="en-US" sz="2400" b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63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65314" y="299992"/>
            <a:ext cx="73914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smtClean="0">
                <a:solidFill>
                  <a:srgbClr val="3D5F5D"/>
                </a:solidFill>
              </a:rPr>
              <a:t>MarkeTrak API Reporting Updates</a:t>
            </a: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C661EA-23FC-41FC-8F9C-EC53A3E547AF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416333" y="1119052"/>
            <a:ext cx="8342312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000" b="0" dirty="0" smtClean="0">
                <a:solidFill>
                  <a:srgbClr val="000000"/>
                </a:solidFill>
              </a:rPr>
              <a:t>ERCOT presented updates to the MarkeTrak Performance Metric report including input solicited from current API users. 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en-US" sz="1100" b="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000" b="0" dirty="0" smtClean="0">
                <a:solidFill>
                  <a:srgbClr val="000000"/>
                </a:solidFill>
              </a:rPr>
              <a:t>Proposed SLO metrics will be finalized upon completion of ERCOT analysis, and presented at the February TDTMS (2/4/15) meeting.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233" y="2819400"/>
            <a:ext cx="8521701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29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65314" y="299992"/>
            <a:ext cx="73914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smtClean="0">
                <a:solidFill>
                  <a:srgbClr val="3D5F5D"/>
                </a:solidFill>
              </a:rPr>
              <a:t>SCR786 - TDTMS Joint Efforts with TXSET</a:t>
            </a: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C661EA-23FC-41FC-8F9C-EC53A3E547AF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416333" y="1119052"/>
            <a:ext cx="8342312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000" b="0" dirty="0" smtClean="0">
                <a:solidFill>
                  <a:srgbClr val="000000"/>
                </a:solidFill>
              </a:rPr>
              <a:t>Due to the multi-faceted nature of SCR786, Retail Market Test Environment, impacting Retail market systems and EDI transactions, TDTMS and TXSET will work together to support implementation of SCR786.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en-US" sz="2000" b="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000" b="0" dirty="0" smtClean="0">
                <a:solidFill>
                  <a:srgbClr val="000000"/>
                </a:solidFill>
              </a:rPr>
              <a:t>As a result, TXSET has graciously agreed to allow Day 2 of each monthly TXSET meeting to be dedicated to any combined efforts related to SCR786.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en-US" sz="2000" b="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000" b="0" dirty="0" smtClean="0">
                <a:solidFill>
                  <a:srgbClr val="000000"/>
                </a:solidFill>
              </a:rPr>
              <a:t>Starting on February 18, TDTMS and TXSET will jointly meet to discuss items and provide recommendations to ERCOT including (but not limited to):</a:t>
            </a:r>
            <a:endParaRPr lang="en-US" altLang="en-US" sz="2000" b="0" dirty="0">
              <a:solidFill>
                <a:srgbClr val="000000"/>
              </a:solidFill>
            </a:endParaRPr>
          </a:p>
          <a:p>
            <a:pPr marL="1085850" lvl="1" indent="-342900" eaLnBrk="1" hangingPunct="1">
              <a:spcBef>
                <a:spcPct val="0"/>
              </a:spcBef>
            </a:pPr>
            <a:r>
              <a:rPr lang="en-US" altLang="en-US" sz="1800" b="0" dirty="0" smtClean="0">
                <a:solidFill>
                  <a:srgbClr val="000000"/>
                </a:solidFill>
              </a:rPr>
              <a:t>Detailed Business Requirements</a:t>
            </a:r>
          </a:p>
          <a:p>
            <a:pPr marL="1085850" lvl="1" indent="-342900" eaLnBrk="1" hangingPunct="1">
              <a:spcBef>
                <a:spcPct val="0"/>
              </a:spcBef>
            </a:pPr>
            <a:r>
              <a:rPr lang="en-US" altLang="en-US" sz="1800" b="0" dirty="0" smtClean="0">
                <a:solidFill>
                  <a:srgbClr val="000000"/>
                </a:solidFill>
              </a:rPr>
              <a:t>Market Communications/Outreach/Training</a:t>
            </a:r>
          </a:p>
          <a:p>
            <a:pPr marL="1085850" lvl="1" indent="-342900" eaLnBrk="1" hangingPunct="1">
              <a:spcBef>
                <a:spcPct val="0"/>
              </a:spcBef>
            </a:pPr>
            <a:r>
              <a:rPr lang="en-US" altLang="en-US" sz="1800" b="0" dirty="0" smtClean="0">
                <a:solidFill>
                  <a:srgbClr val="000000"/>
                </a:solidFill>
              </a:rPr>
              <a:t>Market Participant System Changes</a:t>
            </a:r>
          </a:p>
          <a:p>
            <a:pPr marL="1085850" lvl="1" indent="-342900" eaLnBrk="1" hangingPunct="1">
              <a:spcBef>
                <a:spcPct val="0"/>
              </a:spcBef>
            </a:pPr>
            <a:r>
              <a:rPr lang="en-US" altLang="en-US" sz="1800" b="0" dirty="0" smtClean="0">
                <a:solidFill>
                  <a:srgbClr val="000000"/>
                </a:solidFill>
              </a:rPr>
              <a:t>Potential Change to Flight Documentation/Scripts</a:t>
            </a:r>
          </a:p>
          <a:p>
            <a:pPr marL="1085850" lvl="1" indent="-342900" eaLnBrk="1" hangingPunct="1">
              <a:spcBef>
                <a:spcPct val="0"/>
              </a:spcBef>
            </a:pPr>
            <a:r>
              <a:rPr lang="en-US" altLang="en-US" sz="1800" b="0" dirty="0" smtClean="0">
                <a:solidFill>
                  <a:srgbClr val="000000"/>
                </a:solidFill>
              </a:rPr>
              <a:t>Environmental Logistics</a:t>
            </a:r>
          </a:p>
        </p:txBody>
      </p:sp>
    </p:spTree>
    <p:extLst>
      <p:ext uri="{BB962C8B-B14F-4D97-AF65-F5344CB8AC3E}">
        <p14:creationId xmlns:p14="http://schemas.microsoft.com/office/powerpoint/2010/main" val="203250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65314" y="299992"/>
            <a:ext cx="73914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smtClean="0">
                <a:solidFill>
                  <a:srgbClr val="3D5F5D"/>
                </a:solidFill>
              </a:rPr>
              <a:t>TDTMS 2015 Accomplishments</a:t>
            </a: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C661EA-23FC-41FC-8F9C-EC53A3E547AF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416333" y="1119052"/>
            <a:ext cx="8342312" cy="5102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0" indent="-342900">
              <a:buFont typeface="+mj-lt"/>
              <a:buAutoNum type="arabicPeriod"/>
            </a:pPr>
            <a:r>
              <a:rPr lang="en-US" sz="1800" b="0" dirty="0"/>
              <a:t>Successfully integrated Texas Data Transport Working Group (TDTWG) and the MarkeTrak Task Force (MTTF) into the Texas Data Transport &amp; MarkeTrak Systems Working Group (TDTMS)</a:t>
            </a:r>
            <a:endParaRPr lang="en-US" sz="1600" b="0" dirty="0"/>
          </a:p>
          <a:p>
            <a:pPr lvl="1"/>
            <a:r>
              <a:rPr lang="en-US" sz="1600" b="0" dirty="0"/>
              <a:t>Created TDTMS Scope, TDTMS Procedures &amp; TDTMS Issues Document</a:t>
            </a:r>
          </a:p>
          <a:p>
            <a:pPr lvl="1"/>
            <a:r>
              <a:rPr lang="en-US" sz="1600" b="0" dirty="0"/>
              <a:t>Modified RMS Procedures and TDTMS Implementation Guide to reflect the working group </a:t>
            </a:r>
            <a:r>
              <a:rPr lang="en-US" sz="1600" b="0" dirty="0" smtClean="0"/>
              <a:t>changes &amp; incorporated </a:t>
            </a:r>
            <a:r>
              <a:rPr lang="en-US" sz="1600" b="0" dirty="0"/>
              <a:t>MarkeTrak Task Force </a:t>
            </a:r>
            <a:r>
              <a:rPr lang="en-US" sz="1600" b="0" dirty="0" smtClean="0"/>
              <a:t>activities</a:t>
            </a:r>
            <a:endParaRPr lang="en-US" sz="1400" b="0" dirty="0" smtClean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1100" b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800" b="0" dirty="0" smtClean="0"/>
              <a:t>Worked </a:t>
            </a:r>
            <a:r>
              <a:rPr lang="en-US" sz="1800" b="0" dirty="0"/>
              <a:t>jointly with other Retail market working groups to provide complete analysis and developed a full business case to support SCR786, Retail Market Test Environment</a:t>
            </a:r>
            <a:endParaRPr lang="en-US" sz="1600" b="0" dirty="0"/>
          </a:p>
          <a:p>
            <a:pPr marL="457200" lvl="0" indent="-457200">
              <a:buFont typeface="+mj-lt"/>
              <a:buAutoNum type="arabicPeriod"/>
            </a:pPr>
            <a:endParaRPr lang="en-US" sz="1400" b="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1800" b="0" dirty="0" smtClean="0"/>
              <a:t>Supported </a:t>
            </a:r>
            <a:r>
              <a:rPr lang="en-US" sz="1800" b="0" dirty="0"/>
              <a:t>Market projects as directed</a:t>
            </a:r>
          </a:p>
          <a:p>
            <a:pPr lvl="1"/>
            <a:r>
              <a:rPr lang="en-US" sz="1600" b="0" dirty="0"/>
              <a:t>TDTMS representatives provided technical expertise to analyze MarkeTrak API performance data and modified the MarkeTrak API performance metrics accordingly</a:t>
            </a:r>
          </a:p>
          <a:p>
            <a:pPr lvl="1"/>
            <a:r>
              <a:rPr lang="en-US" sz="1600" b="0" dirty="0"/>
              <a:t>Evaluated a possible upgrade to NAESB EDM v2.2 but determined the financial cost outweighed the benefit</a:t>
            </a:r>
            <a:r>
              <a:rPr lang="en-US" sz="1600" b="0" dirty="0" smtClean="0"/>
              <a:t>.</a:t>
            </a:r>
            <a:endParaRPr lang="en-US" sz="1600" b="0" dirty="0"/>
          </a:p>
          <a:p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70385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65314" y="299992"/>
            <a:ext cx="73914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smtClean="0">
                <a:solidFill>
                  <a:srgbClr val="3D5F5D"/>
                </a:solidFill>
              </a:rPr>
              <a:t>TDTMS 2015 Accomplishments (</a:t>
            </a:r>
            <a:r>
              <a:rPr lang="en-US" altLang="en-US" sz="2300" dirty="0" err="1" smtClean="0">
                <a:solidFill>
                  <a:srgbClr val="3D5F5D"/>
                </a:solidFill>
              </a:rPr>
              <a:t>con’t</a:t>
            </a:r>
            <a:r>
              <a:rPr lang="en-US" altLang="en-US" sz="2300" dirty="0" smtClean="0">
                <a:solidFill>
                  <a:srgbClr val="3D5F5D"/>
                </a:solidFill>
              </a:rPr>
              <a:t>)</a:t>
            </a: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C661EA-23FC-41FC-8F9C-EC53A3E547AF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416333" y="1119052"/>
            <a:ext cx="8342312" cy="473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0" indent="-342900">
              <a:buFont typeface="+mj-lt"/>
              <a:buAutoNum type="arabicPeriod" startAt="4"/>
            </a:pPr>
            <a:r>
              <a:rPr lang="en-US" sz="1800" b="0" dirty="0"/>
              <a:t>North American Energy Standards Board</a:t>
            </a:r>
          </a:p>
          <a:p>
            <a:pPr marL="1028700" lvl="1"/>
            <a:r>
              <a:rPr lang="en-US" sz="1600" b="0" dirty="0" smtClean="0"/>
              <a:t>Created </a:t>
            </a:r>
            <a:r>
              <a:rPr lang="en-US" sz="1600" b="0" dirty="0"/>
              <a:t>the NAESB Retail Market Quadrant Electronic Delivery Mechanism (EDM) document and ensured alignment with the ERCOT Retail Market TDTMS NAESB EDM v1.6 Implementation Guide</a:t>
            </a:r>
          </a:p>
          <a:p>
            <a:pPr marL="1028700" lvl="1"/>
            <a:r>
              <a:rPr lang="en-US" sz="1600" b="0" dirty="0"/>
              <a:t>TDTMS representatives participated in NAESB governance meetings to clearly explain the business process changes to ensure NAESB decision-making bodies could support ERCOT Retail Market requirements for inclusion in the NAESB EDM v2.0 </a:t>
            </a:r>
            <a:r>
              <a:rPr lang="en-US" sz="1600" b="0" dirty="0" smtClean="0"/>
              <a:t>Implementation Guide </a:t>
            </a:r>
            <a:endParaRPr lang="en-US" sz="1600" b="0" dirty="0" smtClean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 startAt="4"/>
            </a:pPr>
            <a:endParaRPr lang="en-US" sz="1200" b="0" dirty="0" smtClean="0"/>
          </a:p>
          <a:p>
            <a:pPr marL="342900" lvl="0" indent="-342900">
              <a:buFont typeface="+mj-lt"/>
              <a:buAutoNum type="arabicPeriod" startAt="4"/>
            </a:pPr>
            <a:r>
              <a:rPr lang="en-US" sz="1800" b="0" dirty="0"/>
              <a:t>ERCOT System Outages and Communications  </a:t>
            </a:r>
          </a:p>
          <a:p>
            <a:pPr marL="1028700" lvl="1"/>
            <a:r>
              <a:rPr lang="en-US" sz="1600" b="0" dirty="0" smtClean="0"/>
              <a:t>Worked </a:t>
            </a:r>
            <a:r>
              <a:rPr lang="en-US" sz="1600" b="0" dirty="0"/>
              <a:t>actively with NAESB to enhance their Transportation standards for more efficient running of the ERCOT Retail Market </a:t>
            </a:r>
          </a:p>
          <a:p>
            <a:pPr marL="1028700" lvl="1"/>
            <a:r>
              <a:rPr lang="en-US" sz="1600" b="0" dirty="0" smtClean="0"/>
              <a:t>Continued </a:t>
            </a:r>
            <a:r>
              <a:rPr lang="en-US" sz="1600" b="0" dirty="0"/>
              <a:t>support of ERCOT resolution efforts in addressing each outage and/or degradation of service experienced and provided findings to RMS</a:t>
            </a:r>
          </a:p>
          <a:p>
            <a:pPr marL="457200" lvl="0" indent="-457200">
              <a:buFont typeface="+mj-lt"/>
              <a:buAutoNum type="arabicPeriod" startAt="4"/>
            </a:pPr>
            <a:endParaRPr lang="en-US" sz="1600" b="0" dirty="0"/>
          </a:p>
          <a:p>
            <a:pPr marL="457200" lvl="0" indent="-457200">
              <a:buFont typeface="+mj-lt"/>
              <a:buAutoNum type="arabicPeriod" startAt="4"/>
            </a:pPr>
            <a:r>
              <a:rPr lang="en-US" sz="1800" b="0" dirty="0"/>
              <a:t>Reviewed, modified, and recommended approval of the 2016 Retail Market Services IT SLA to </a:t>
            </a:r>
            <a:r>
              <a:rPr lang="en-US" sz="1800" b="0" dirty="0" smtClean="0"/>
              <a:t>RMS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140685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65314" y="299992"/>
            <a:ext cx="73914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smtClean="0">
                <a:solidFill>
                  <a:srgbClr val="3D5F5D"/>
                </a:solidFill>
              </a:rPr>
              <a:t>TDTMS 2015 Accomplishments (</a:t>
            </a:r>
            <a:r>
              <a:rPr lang="en-US" altLang="en-US" sz="2300" dirty="0" err="1" smtClean="0">
                <a:solidFill>
                  <a:srgbClr val="3D5F5D"/>
                </a:solidFill>
              </a:rPr>
              <a:t>con’t</a:t>
            </a:r>
            <a:r>
              <a:rPr lang="en-US" altLang="en-US" sz="2300" dirty="0" smtClean="0">
                <a:solidFill>
                  <a:srgbClr val="3D5F5D"/>
                </a:solidFill>
              </a:rPr>
              <a:t>)</a:t>
            </a: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C661EA-23FC-41FC-8F9C-EC53A3E547AF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416333" y="1119052"/>
            <a:ext cx="8342312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lvl="0" indent="-457200">
              <a:buFont typeface="+mj-lt"/>
              <a:buAutoNum type="arabicPeriod" startAt="7"/>
            </a:pPr>
            <a:endParaRPr lang="en-US" sz="1800" b="0" dirty="0" smtClean="0"/>
          </a:p>
          <a:p>
            <a:pPr marL="457200" lvl="0" indent="-457200">
              <a:buFont typeface="+mj-lt"/>
              <a:buAutoNum type="arabicPeriod" startAt="7"/>
            </a:pPr>
            <a:r>
              <a:rPr lang="en-US" sz="1800" b="0" dirty="0" smtClean="0"/>
              <a:t>Monitor Market Metrics reported by ERCOT to PUCT</a:t>
            </a:r>
          </a:p>
          <a:p>
            <a:pPr marL="1200150" lvl="1" indent="-457200"/>
            <a:r>
              <a:rPr lang="en-US" sz="1600" b="0" dirty="0" smtClean="0"/>
              <a:t>Reviewed </a:t>
            </a:r>
            <a:r>
              <a:rPr lang="en-US" sz="1600" b="0" dirty="0"/>
              <a:t>and monitored ERCOT-reported Market Metrics and provided a forum for Market Participants’ questions and/or issues regarding these quarterly performance statistics</a:t>
            </a:r>
          </a:p>
          <a:p>
            <a:pPr marL="457200" lvl="0" indent="-457200">
              <a:buFont typeface="+mj-lt"/>
              <a:buAutoNum type="arabicPeriod" startAt="7"/>
            </a:pPr>
            <a:endParaRPr lang="en-US" sz="1800" b="0" dirty="0" smtClean="0"/>
          </a:p>
          <a:p>
            <a:pPr marL="457200" lvl="0" indent="-457200">
              <a:buFont typeface="+mj-lt"/>
              <a:buAutoNum type="arabicPeriod" startAt="7"/>
            </a:pPr>
            <a:r>
              <a:rPr lang="en-US" sz="1800" b="0" dirty="0" smtClean="0"/>
              <a:t>Technical Connectivity</a:t>
            </a:r>
          </a:p>
          <a:p>
            <a:pPr marL="1200150" lvl="1" indent="-457200"/>
            <a:r>
              <a:rPr lang="en-US" sz="1600" b="0" dirty="0" smtClean="0"/>
              <a:t>Continued </a:t>
            </a:r>
            <a:r>
              <a:rPr lang="en-US" sz="1600" b="0" dirty="0"/>
              <a:t>to work with ERCOT and Market Participants to resolve connectivity issues as experienced </a:t>
            </a:r>
            <a:endParaRPr lang="en-US" sz="1600" b="0" dirty="0" smtClean="0"/>
          </a:p>
          <a:p>
            <a:pPr marL="1200150" lvl="1" indent="-457200"/>
            <a:r>
              <a:rPr lang="en-US" sz="1600" b="0" dirty="0"/>
              <a:t>I</a:t>
            </a:r>
            <a:r>
              <a:rPr lang="en-US" sz="1600" b="0" dirty="0" smtClean="0"/>
              <a:t>nteracted </a:t>
            </a:r>
            <a:r>
              <a:rPr lang="en-US" sz="1600" b="0" dirty="0"/>
              <a:t>with ERCOT as necessary to help insure market impacts for NAESB outages were minimal</a:t>
            </a:r>
          </a:p>
          <a:p>
            <a:pPr marL="457200" lvl="0" indent="-457200">
              <a:buFont typeface="+mj-lt"/>
              <a:buAutoNum type="arabicPeriod" startAt="7"/>
            </a:pP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115107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5225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1EA34657-82FB-4DCE-8F17-DB480ADCF3F9}" type="slidenum">
              <a:rPr lang="en-US" altLang="en-US" sz="1400" smtClean="0">
                <a:solidFill>
                  <a:srgbClr val="000000"/>
                </a:solidFill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2209800" y="411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571500" y="1889125"/>
            <a:ext cx="8001000" cy="424731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Next TDTMS meeting date: </a:t>
            </a:r>
            <a:br>
              <a:rPr lang="en-US" altLang="en-US" sz="1800" dirty="0" smtClean="0">
                <a:solidFill>
                  <a:srgbClr val="000000"/>
                </a:solidFill>
              </a:rPr>
            </a:br>
            <a:r>
              <a:rPr lang="en-US" altLang="en-US" sz="1800" dirty="0" smtClean="0">
                <a:solidFill>
                  <a:srgbClr val="000000"/>
                </a:solidFill>
              </a:rPr>
              <a:t/>
            </a:r>
            <a:br>
              <a:rPr lang="en-US" altLang="en-US" sz="1800" dirty="0" smtClean="0">
                <a:solidFill>
                  <a:srgbClr val="000000"/>
                </a:solidFill>
              </a:rPr>
            </a:br>
            <a:r>
              <a:rPr lang="en-US" altLang="en-US" sz="1800" dirty="0" smtClean="0">
                <a:solidFill>
                  <a:srgbClr val="000000"/>
                </a:solidFill>
              </a:rPr>
              <a:t>February 4</a:t>
            </a:r>
            <a:r>
              <a:rPr lang="en-US" altLang="en-US" sz="1800" baseline="30000" dirty="0" smtClean="0">
                <a:solidFill>
                  <a:srgbClr val="000000"/>
                </a:solidFill>
              </a:rPr>
              <a:t>th</a:t>
            </a:r>
            <a:r>
              <a:rPr lang="en-US" altLang="en-US" sz="1800" dirty="0" smtClean="0">
                <a:solidFill>
                  <a:srgbClr val="000000"/>
                </a:solidFill>
              </a:rPr>
              <a:t>, 9:30am start time  (In-person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METCenter</a:t>
            </a:r>
            <a:r>
              <a:rPr lang="en-US" altLang="en-US" sz="1800" dirty="0" smtClean="0">
                <a:solidFill>
                  <a:srgbClr val="000000"/>
                </a:solidFill>
              </a:rPr>
              <a:t>)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Upcoming Agenda </a:t>
            </a:r>
            <a:r>
              <a:rPr lang="en-US" altLang="en-US" sz="1800" dirty="0">
                <a:solidFill>
                  <a:srgbClr val="000000"/>
                </a:solidFill>
              </a:rPr>
              <a:t>I</a:t>
            </a:r>
            <a:r>
              <a:rPr lang="en-US" altLang="en-US" sz="1800" dirty="0" smtClean="0">
                <a:solidFill>
                  <a:srgbClr val="000000"/>
                </a:solidFill>
              </a:rPr>
              <a:t>tems: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2016 Goals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MarkeTrak API SLO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SCR786 Business Requirements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MarkeTrak Analysis - Switch Hold </a:t>
            </a:r>
            <a:r>
              <a:rPr lang="en-US" altLang="en-US" sz="1800" dirty="0" smtClean="0">
                <a:solidFill>
                  <a:srgbClr val="000000"/>
                </a:solidFill>
              </a:rPr>
              <a:t>Process</a:t>
            </a:r>
            <a:endParaRPr lang="en-US" altLang="en-US" sz="1600" b="0" dirty="0" smtClean="0">
              <a:solidFill>
                <a:srgbClr val="000000"/>
              </a:solidFill>
            </a:endParaRPr>
          </a:p>
        </p:txBody>
      </p:sp>
      <p:sp>
        <p:nvSpPr>
          <p:cNvPr id="8197" name="TextBox 61"/>
          <p:cNvSpPr txBox="1">
            <a:spLocks noChangeArrowheads="1"/>
          </p:cNvSpPr>
          <p:nvPr/>
        </p:nvSpPr>
        <p:spPr bwMode="auto">
          <a:xfrm>
            <a:off x="596900" y="2822575"/>
            <a:ext cx="807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b="0" dirty="0">
                <a:solidFill>
                  <a:srgbClr val="000000"/>
                </a:solidFill>
                <a:hlinkClick r:id="rId2"/>
              </a:rPr>
              <a:t>http://</a:t>
            </a:r>
            <a:r>
              <a:rPr lang="en-US" altLang="en-US" sz="1800" b="0" dirty="0" smtClean="0">
                <a:solidFill>
                  <a:srgbClr val="000000"/>
                </a:solidFill>
                <a:hlinkClick r:id="rId2"/>
              </a:rPr>
              <a:t>www.ercot.com/committees/board/tac/rms/tdtms/index.html</a:t>
            </a:r>
            <a:r>
              <a:rPr lang="en-US" altLang="en-US" sz="1800" b="0" dirty="0" smtClean="0">
                <a:solidFill>
                  <a:srgbClr val="000000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26882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5225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81D0BDB3-5CB2-4BCE-BB17-FB327FBD0A59}" type="slidenum">
              <a:rPr lang="en-US" altLang="en-US" sz="1400" smtClean="0">
                <a:solidFill>
                  <a:srgbClr val="000000"/>
                </a:solidFill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2209800" y="411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9220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788" y="1219200"/>
            <a:ext cx="4416425" cy="398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85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35.625"/>
  <p:tag name="LTOP" val=" 85.6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27.625"/>
  <p:tag name="LTOP" val=" 523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35.625"/>
  <p:tag name="LTOP" val=" 85.62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27.625"/>
  <p:tag name="LTOP" val=" 523.5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19625</TotalTime>
  <Words>615</Words>
  <Application>Microsoft Office PowerPoint</Application>
  <PresentationFormat>On-screen Show (4:3)</PresentationFormat>
  <Paragraphs>80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Default Design</vt:lpstr>
      <vt:lpstr>1_Default Design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ERCOT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kcotner</dc:creator>
  <cp:lastModifiedBy>Jim Lee</cp:lastModifiedBy>
  <cp:revision>952</cp:revision>
  <cp:lastPrinted>2002-09-24T18:27:58Z</cp:lastPrinted>
  <dcterms:created xsi:type="dcterms:W3CDTF">2002-07-29T21:45:07Z</dcterms:created>
  <dcterms:modified xsi:type="dcterms:W3CDTF">2016-01-25T20:22:20Z</dcterms:modified>
</cp:coreProperties>
</file>