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3"/>
  </p:notesMasterIdLst>
  <p:handoutMasterIdLst>
    <p:handoutMasterId r:id="rId14"/>
  </p:handoutMasterIdLst>
  <p:sldIdLst>
    <p:sldId id="367" r:id="rId4"/>
    <p:sldId id="370" r:id="rId5"/>
    <p:sldId id="371" r:id="rId6"/>
    <p:sldId id="372" r:id="rId7"/>
    <p:sldId id="373" r:id="rId8"/>
    <p:sldId id="374" r:id="rId9"/>
    <p:sldId id="375" r:id="rId10"/>
    <p:sldId id="368" r:id="rId11"/>
    <p:sldId id="369" r:id="rId12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0" autoAdjust="0"/>
    <p:restoredTop sz="94605" autoAdjust="0"/>
  </p:normalViewPr>
  <p:slideViewPr>
    <p:cSldViewPr>
      <p:cViewPr varScale="1">
        <p:scale>
          <a:sx n="109" d="100"/>
          <a:sy n="109" d="100"/>
        </p:scale>
        <p:origin x="-90" y="-2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February 2, 2016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406400" y="282575"/>
            <a:ext cx="67929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3D5F5D"/>
                </a:solidFill>
              </a:rPr>
              <a:t>2016 Leadership Elections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20688" y="1143000"/>
            <a:ext cx="834231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000000"/>
                </a:solidFill>
              </a:rPr>
              <a:t>At the January 6</a:t>
            </a:r>
            <a:r>
              <a:rPr lang="en-US" altLang="en-US" sz="2400" b="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 meeting, TDTMS held elections for 2016 leadership: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000000"/>
                </a:solidFill>
              </a:rPr>
              <a:t>Chair – Jim Lee (AEP)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000000"/>
                </a:solidFill>
              </a:rPr>
              <a:t>Vice Chair – Monica Jones (NRG) &amp; Isabelle Durham (CNP)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Although elected, due to additional responsibilities with her company, Isabelle Durham can no longer serve as part of TDTMS leadership.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A huge </a:t>
            </a:r>
            <a:r>
              <a:rPr lang="en-US" altLang="en-US" sz="2400" i="1" dirty="0" smtClean="0">
                <a:solidFill>
                  <a:srgbClr val="92D050"/>
                </a:solidFill>
              </a:rPr>
              <a:t>THANK YOU!!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0" dirty="0">
                <a:solidFill>
                  <a:srgbClr val="000000"/>
                </a:solidFill>
              </a:rPr>
              <a:t>t</a:t>
            </a:r>
            <a:r>
              <a:rPr lang="en-US" altLang="en-US" sz="2000" b="0" dirty="0" smtClean="0">
                <a:solidFill>
                  <a:srgbClr val="000000"/>
                </a:solidFill>
              </a:rPr>
              <a:t>o Isabelle for her numerous years as TDTMS leadership and the invaluable time &amp; effort she has provided in support of TDTWG/TDTMS throughout the years!</a:t>
            </a:r>
            <a:endParaRPr lang="en-US" altLang="en-US" sz="24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MarkeTrak API Reporting Updates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ERCOT presented updates to the MarkeTrak Performance Metric report including input solicited from current API users. 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1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Proposed SLO metrics will be finalized upon completion of ERCOT analysis, and presented at the February TDTMS (2/4/15) meeting.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33" y="2819400"/>
            <a:ext cx="8521701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SCR786 - TDTMS Joint Efforts with TXSET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Due to the multi-faceted nature of SCR786, Retail Market Test Environment, impacting Retail market systems and EDI transactions, TDTMS and TXSET will work together to support implementation of SCR786.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As a result, TXSET has graciously agreed to allow Day 2 of each monthly TXSET meeting to be dedicated to any combined efforts related to SCR786.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0" dirty="0" smtClean="0">
                <a:solidFill>
                  <a:srgbClr val="000000"/>
                </a:solidFill>
              </a:rPr>
              <a:t>Starting on February 18, TDTMS and TXSET will jointly meet to discuss items and provide recommendations to ERCOT including (but not limited to):</a:t>
            </a:r>
            <a:endParaRPr lang="en-US" altLang="en-US" sz="2000" b="0" dirty="0">
              <a:solidFill>
                <a:srgbClr val="000000"/>
              </a:solidFill>
            </a:endParaRPr>
          </a:p>
          <a:p>
            <a:pPr marL="1085850" lvl="1" indent="-342900" eaLnBrk="1" hangingPunct="1">
              <a:spcBef>
                <a:spcPct val="0"/>
              </a:spcBef>
            </a:pPr>
            <a:r>
              <a:rPr lang="en-US" altLang="en-US" sz="1800" b="0" dirty="0" smtClean="0">
                <a:solidFill>
                  <a:srgbClr val="000000"/>
                </a:solidFill>
              </a:rPr>
              <a:t>Detailed Business Requirements</a:t>
            </a:r>
          </a:p>
          <a:p>
            <a:pPr marL="1085850" lvl="1" indent="-342900" eaLnBrk="1" hangingPunct="1">
              <a:spcBef>
                <a:spcPct val="0"/>
              </a:spcBef>
            </a:pPr>
            <a:r>
              <a:rPr lang="en-US" altLang="en-US" sz="1800" b="0" dirty="0" smtClean="0">
                <a:solidFill>
                  <a:srgbClr val="000000"/>
                </a:solidFill>
              </a:rPr>
              <a:t>Market Communications/Outreach/Training</a:t>
            </a:r>
          </a:p>
          <a:p>
            <a:pPr marL="1085850" lvl="1" indent="-342900" eaLnBrk="1" hangingPunct="1">
              <a:spcBef>
                <a:spcPct val="0"/>
              </a:spcBef>
            </a:pPr>
            <a:r>
              <a:rPr lang="en-US" altLang="en-US" sz="1800" b="0" dirty="0" smtClean="0">
                <a:solidFill>
                  <a:srgbClr val="000000"/>
                </a:solidFill>
              </a:rPr>
              <a:t>Market Participant System Changes</a:t>
            </a:r>
          </a:p>
          <a:p>
            <a:pPr marL="1085850" lvl="1" indent="-342900" eaLnBrk="1" hangingPunct="1">
              <a:spcBef>
                <a:spcPct val="0"/>
              </a:spcBef>
            </a:pPr>
            <a:r>
              <a:rPr lang="en-US" altLang="en-US" sz="1800" b="0" dirty="0" smtClean="0">
                <a:solidFill>
                  <a:srgbClr val="000000"/>
                </a:solidFill>
              </a:rPr>
              <a:t>Potential Change to Flight Documentation/Scripts</a:t>
            </a:r>
          </a:p>
          <a:p>
            <a:pPr marL="1085850" lvl="1" indent="-342900" eaLnBrk="1" hangingPunct="1">
              <a:spcBef>
                <a:spcPct val="0"/>
              </a:spcBef>
            </a:pPr>
            <a:r>
              <a:rPr lang="en-US" altLang="en-US" sz="1800" b="0" dirty="0" smtClean="0">
                <a:solidFill>
                  <a:srgbClr val="000000"/>
                </a:solidFill>
              </a:rPr>
              <a:t>Environmental Logistics</a:t>
            </a:r>
          </a:p>
        </p:txBody>
      </p:sp>
    </p:spTree>
    <p:extLst>
      <p:ext uri="{BB962C8B-B14F-4D97-AF65-F5344CB8AC3E}">
        <p14:creationId xmlns:p14="http://schemas.microsoft.com/office/powerpoint/2010/main" val="20325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TDTMS 2015 Accomplishments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510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>
              <a:buFont typeface="+mj-lt"/>
              <a:buAutoNum type="arabicPeriod"/>
            </a:pPr>
            <a:r>
              <a:rPr lang="en-US" sz="1800" b="0" dirty="0"/>
              <a:t>Successfully integrated Texas Data Transport Working Group (TDTWG) and the MarkeTrak Task Force (MTTF) into the Texas Data Transport &amp; MarkeTrak Systems Working Group (TDTMS)</a:t>
            </a:r>
            <a:endParaRPr lang="en-US" sz="1600" b="0" dirty="0"/>
          </a:p>
          <a:p>
            <a:pPr lvl="1"/>
            <a:r>
              <a:rPr lang="en-US" sz="1600" b="0" dirty="0"/>
              <a:t>Created TDTMS Scope, TDTMS Procedures &amp; TDTMS Issues Document</a:t>
            </a:r>
          </a:p>
          <a:p>
            <a:pPr lvl="1"/>
            <a:r>
              <a:rPr lang="en-US" sz="1600" b="0" dirty="0"/>
              <a:t>Modified RMS Procedures and TDTMS Implementation Guide to reflect the working group </a:t>
            </a:r>
            <a:r>
              <a:rPr lang="en-US" sz="1600" b="0" dirty="0" smtClean="0"/>
              <a:t>changes &amp; incorporated </a:t>
            </a:r>
            <a:r>
              <a:rPr lang="en-US" sz="1600" b="0" dirty="0"/>
              <a:t>MarkeTrak Task Force </a:t>
            </a:r>
            <a:r>
              <a:rPr lang="en-US" sz="1600" b="0" dirty="0" smtClean="0"/>
              <a:t>activities</a:t>
            </a:r>
            <a:endParaRPr lang="en-US" sz="1400" b="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1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Worked </a:t>
            </a:r>
            <a:r>
              <a:rPr lang="en-US" sz="1800" b="0" dirty="0"/>
              <a:t>jointly with other Retail market working groups to provide complete analysis and developed a full business case to support SCR786, Retail Market Test Environment</a:t>
            </a:r>
            <a:endParaRPr lang="en-US" sz="1600" b="0" dirty="0"/>
          </a:p>
          <a:p>
            <a:pPr marL="457200" lvl="0" indent="-457200">
              <a:buFont typeface="+mj-lt"/>
              <a:buAutoNum type="arabicPeriod"/>
            </a:pPr>
            <a:endParaRPr lang="en-US" sz="1400" b="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1800" b="0" dirty="0" smtClean="0"/>
              <a:t>Supported </a:t>
            </a:r>
            <a:r>
              <a:rPr lang="en-US" sz="1800" b="0" dirty="0"/>
              <a:t>Market projects as directed</a:t>
            </a:r>
          </a:p>
          <a:p>
            <a:pPr lvl="1"/>
            <a:r>
              <a:rPr lang="en-US" sz="1600" b="0" dirty="0"/>
              <a:t>TDTMS representatives provided technical expertise to analyze MarkeTrak API performance data and modified the MarkeTrak API performance metrics accordingly</a:t>
            </a:r>
          </a:p>
          <a:p>
            <a:pPr lvl="1"/>
            <a:r>
              <a:rPr lang="en-US" sz="1600" b="0" dirty="0"/>
              <a:t>Evaluated a possible upgrade to NAESB EDM v2.2 but determined the financial cost outweighed the benefit</a:t>
            </a:r>
            <a:r>
              <a:rPr lang="en-US" sz="1600" b="0" dirty="0" smtClean="0"/>
              <a:t>.</a:t>
            </a:r>
            <a:endParaRPr lang="en-US" sz="16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7038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TDTMS 2015 Accomplishments (</a:t>
            </a:r>
            <a:r>
              <a:rPr lang="en-US" altLang="en-US" sz="2300" dirty="0" err="1" smtClean="0">
                <a:solidFill>
                  <a:srgbClr val="3D5F5D"/>
                </a:solidFill>
              </a:rPr>
              <a:t>con’t</a:t>
            </a:r>
            <a:r>
              <a:rPr lang="en-US" altLang="en-US" sz="2300" dirty="0" smtClean="0">
                <a:solidFill>
                  <a:srgbClr val="3D5F5D"/>
                </a:solidFill>
              </a:rPr>
              <a:t>)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473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>
              <a:buFont typeface="+mj-lt"/>
              <a:buAutoNum type="arabicPeriod" startAt="4"/>
            </a:pPr>
            <a:r>
              <a:rPr lang="en-US" sz="1800" b="0" dirty="0"/>
              <a:t>North American Energy Standards Board</a:t>
            </a:r>
          </a:p>
          <a:p>
            <a:pPr marL="1028700" lvl="1"/>
            <a:r>
              <a:rPr lang="en-US" sz="1600" b="0" dirty="0" smtClean="0"/>
              <a:t>Created </a:t>
            </a:r>
            <a:r>
              <a:rPr lang="en-US" sz="1600" b="0" dirty="0"/>
              <a:t>the NAESB Retail Market Quadrant Electronic Delivery Mechanism (EDM) document and ensured alignment with the ERCOT Retail Market TDTMS NAESB EDM v1.6 Implementation Guide</a:t>
            </a:r>
          </a:p>
          <a:p>
            <a:pPr marL="1028700" lvl="1"/>
            <a:r>
              <a:rPr lang="en-US" sz="1600" b="0" dirty="0"/>
              <a:t>TDTMS representatives participated in NAESB governance meetings to clearly explain the business process changes to ensure NAESB decision-making bodies could support ERCOT Retail Market requirements for inclusion in the NAESB EDM v2.0 </a:t>
            </a:r>
            <a:r>
              <a:rPr lang="en-US" sz="1600" b="0" dirty="0" smtClean="0"/>
              <a:t>Implementation Guide </a:t>
            </a:r>
            <a:endParaRPr lang="en-US" sz="1600" b="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endParaRPr lang="en-US" sz="1200" b="0" dirty="0" smtClean="0"/>
          </a:p>
          <a:p>
            <a:pPr marL="342900" lvl="0" indent="-342900">
              <a:buFont typeface="+mj-lt"/>
              <a:buAutoNum type="arabicPeriod" startAt="4"/>
            </a:pPr>
            <a:r>
              <a:rPr lang="en-US" sz="1800" b="0" dirty="0"/>
              <a:t>ERCOT System Outages and Communications  </a:t>
            </a:r>
          </a:p>
          <a:p>
            <a:pPr marL="1028700" lvl="1"/>
            <a:r>
              <a:rPr lang="en-US" sz="1600" b="0" dirty="0" smtClean="0"/>
              <a:t>Worked </a:t>
            </a:r>
            <a:r>
              <a:rPr lang="en-US" sz="1600" b="0" dirty="0"/>
              <a:t>actively with NAESB to enhance their Transportation standards for more efficient running of the ERCOT Retail Market </a:t>
            </a:r>
          </a:p>
          <a:p>
            <a:pPr marL="1028700" lvl="1"/>
            <a:r>
              <a:rPr lang="en-US" sz="1600" b="0" dirty="0" smtClean="0"/>
              <a:t>Continued </a:t>
            </a:r>
            <a:r>
              <a:rPr lang="en-US" sz="1600" b="0" dirty="0"/>
              <a:t>support of ERCOT resolution efforts in addressing each outage and/or degradation of service experienced and provided findings to RMS</a:t>
            </a:r>
          </a:p>
          <a:p>
            <a:pPr marL="457200" lvl="0" indent="-457200">
              <a:buFont typeface="+mj-lt"/>
              <a:buAutoNum type="arabicPeriod" startAt="4"/>
            </a:pPr>
            <a:endParaRPr lang="en-US" sz="1600" b="0" dirty="0"/>
          </a:p>
          <a:p>
            <a:pPr marL="457200" lvl="0" indent="-457200">
              <a:buFont typeface="+mj-lt"/>
              <a:buAutoNum type="arabicPeriod" startAt="4"/>
            </a:pPr>
            <a:r>
              <a:rPr lang="en-US" sz="1800" b="0" dirty="0"/>
              <a:t>Reviewed, modified, and recommended approval of the 2016 Retail Market Services IT SLA to </a:t>
            </a:r>
            <a:r>
              <a:rPr lang="en-US" sz="1800" b="0" dirty="0" smtClean="0"/>
              <a:t>RMS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4068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TDTMS 2015 Accomplishments (</a:t>
            </a:r>
            <a:r>
              <a:rPr lang="en-US" altLang="en-US" sz="2300" dirty="0" err="1" smtClean="0">
                <a:solidFill>
                  <a:srgbClr val="3D5F5D"/>
                </a:solidFill>
              </a:rPr>
              <a:t>con’t</a:t>
            </a:r>
            <a:r>
              <a:rPr lang="en-US" altLang="en-US" sz="2300" dirty="0" smtClean="0">
                <a:solidFill>
                  <a:srgbClr val="3D5F5D"/>
                </a:solidFill>
              </a:rPr>
              <a:t>)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0" indent="-457200">
              <a:buFont typeface="+mj-lt"/>
              <a:buAutoNum type="arabicPeriod" startAt="7"/>
            </a:pPr>
            <a:endParaRPr lang="en-US" sz="1800" b="0" dirty="0" smtClean="0"/>
          </a:p>
          <a:p>
            <a:pPr marL="457200" lvl="0" indent="-457200">
              <a:buFont typeface="+mj-lt"/>
              <a:buAutoNum type="arabicPeriod" startAt="7"/>
            </a:pPr>
            <a:r>
              <a:rPr lang="en-US" sz="1800" b="0" dirty="0" smtClean="0"/>
              <a:t>Monitor Market Metrics reported by ERCOT to PUCT</a:t>
            </a:r>
          </a:p>
          <a:p>
            <a:pPr marL="1200150" lvl="1" indent="-457200"/>
            <a:r>
              <a:rPr lang="en-US" sz="1600" b="0" dirty="0" smtClean="0"/>
              <a:t>Reviewed </a:t>
            </a:r>
            <a:r>
              <a:rPr lang="en-US" sz="1600" b="0" dirty="0"/>
              <a:t>and monitored ERCOT-reported Market Metrics and provided a forum for Market Participants’ questions and/or issues regarding these quarterly performance statistics</a:t>
            </a:r>
          </a:p>
          <a:p>
            <a:pPr marL="457200" lvl="0" indent="-457200">
              <a:buFont typeface="+mj-lt"/>
              <a:buAutoNum type="arabicPeriod" startAt="7"/>
            </a:pPr>
            <a:endParaRPr lang="en-US" sz="1800" b="0" dirty="0" smtClean="0"/>
          </a:p>
          <a:p>
            <a:pPr marL="457200" lvl="0" indent="-457200">
              <a:buFont typeface="+mj-lt"/>
              <a:buAutoNum type="arabicPeriod" startAt="7"/>
            </a:pPr>
            <a:r>
              <a:rPr lang="en-US" sz="1800" b="0" dirty="0" smtClean="0"/>
              <a:t>Technical Connectivity</a:t>
            </a:r>
          </a:p>
          <a:p>
            <a:pPr marL="1200150" lvl="1" indent="-457200"/>
            <a:r>
              <a:rPr lang="en-US" sz="1600" b="0" dirty="0" smtClean="0"/>
              <a:t>Continued </a:t>
            </a:r>
            <a:r>
              <a:rPr lang="en-US" sz="1600" b="0" dirty="0"/>
              <a:t>to work with ERCOT and Market Participants to resolve connectivity issues as experienced </a:t>
            </a:r>
            <a:endParaRPr lang="en-US" sz="1600" b="0" dirty="0" smtClean="0"/>
          </a:p>
          <a:p>
            <a:pPr marL="1200150" lvl="1" indent="-457200"/>
            <a:r>
              <a:rPr lang="en-US" sz="1600" b="0" dirty="0"/>
              <a:t>I</a:t>
            </a:r>
            <a:r>
              <a:rPr lang="en-US" sz="1600" b="0" dirty="0" smtClean="0"/>
              <a:t>nteracted </a:t>
            </a:r>
            <a:r>
              <a:rPr lang="en-US" sz="1600" b="0" dirty="0"/>
              <a:t>with ERCOT as necessary to help insure market impacts for NAESB outages were minimal</a:t>
            </a:r>
          </a:p>
          <a:p>
            <a:pPr marL="457200" lvl="0" indent="-457200">
              <a:buFont typeface="+mj-lt"/>
              <a:buAutoNum type="arabicPeriod" startAt="7"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71500" y="1889125"/>
            <a:ext cx="8001000" cy="424731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February 4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, 9:30am start time  (In-person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Upcoming Agenda </a:t>
            </a:r>
            <a:r>
              <a:rPr lang="en-US" altLang="en-US" sz="1800" dirty="0">
                <a:solidFill>
                  <a:srgbClr val="000000"/>
                </a:solidFill>
              </a:rPr>
              <a:t>I</a:t>
            </a:r>
            <a:r>
              <a:rPr lang="en-US" altLang="en-US" sz="1800" dirty="0" smtClean="0">
                <a:solidFill>
                  <a:srgbClr val="000000"/>
                </a:solidFill>
              </a:rPr>
              <a:t>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2016 Goals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MarkeTrak API SLO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SCR786 Business Requirements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MarkeTrak Analysis - Switch Hold </a:t>
            </a:r>
            <a:r>
              <a:rPr lang="en-US" altLang="en-US" sz="1800" dirty="0" smtClean="0">
                <a:solidFill>
                  <a:srgbClr val="000000"/>
                </a:solidFill>
              </a:rPr>
              <a:t>Process</a:t>
            </a:r>
            <a:endParaRPr lang="en-US" altLang="en-US" sz="16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96900" y="2822575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19625</TotalTime>
  <Words>615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952</cp:revision>
  <cp:lastPrinted>2002-09-24T18:27:58Z</cp:lastPrinted>
  <dcterms:created xsi:type="dcterms:W3CDTF">2002-07-29T21:45:07Z</dcterms:created>
  <dcterms:modified xsi:type="dcterms:W3CDTF">2016-01-25T20:22:20Z</dcterms:modified>
</cp:coreProperties>
</file>