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2" r:id="rId4"/>
    <p:sldId id="257" r:id="rId5"/>
    <p:sldId id="258" r:id="rId6"/>
    <p:sldId id="260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lvl="2" indent="-342900">
              <a:buClr>
                <a:schemeClr val="bg1"/>
              </a:buClr>
              <a:buFont typeface="Arial" pitchFamily="34" charset="0"/>
              <a:buChar char="•"/>
              <a:defRPr/>
            </a:pPr>
            <a:endParaRPr lang="en-US" sz="800" b="1" dirty="0" smtClean="0">
              <a:solidFill>
                <a:schemeClr val="bg1"/>
              </a:solidFill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gency FB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gency FB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gency FB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gency FB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gency FB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gency FB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gency FB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gency FB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gency FB" pitchFamily="34" charset="0"/>
              </a:defRPr>
            </a:lvl9pPr>
          </a:lstStyle>
          <a:p>
            <a:pPr eaLnBrk="1" hangingPunct="1">
              <a:defRPr/>
            </a:pPr>
            <a:fld id="{A1245022-8093-478C-AE10-5517FE562956}" type="slidenum">
              <a:rPr lang="en-US" smtClean="0"/>
              <a:pPr eaLnBrk="1" hangingPunct="1">
                <a:defRPr/>
              </a:pPr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88638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2015 - Average Tasks per CR = 99.38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2014 - Average Tasks per CR = 157.08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2015 - 11 Days of In Flight Testing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b="0" dirty="0" smtClean="0">
                <a:solidFill>
                  <a:prstClr val="black"/>
                </a:solidFill>
              </a:rPr>
              <a:t>2014 - 33 Days of In Flight Testing </a:t>
            </a:r>
          </a:p>
          <a:p>
            <a:pPr marL="342900" lvl="2" indent="-342900">
              <a:buClr>
                <a:schemeClr val="bg1"/>
              </a:buClr>
              <a:buFont typeface="Arial" pitchFamily="34" charset="0"/>
              <a:buChar char="•"/>
              <a:defRPr/>
            </a:pPr>
            <a:endParaRPr lang="en-US" sz="800" b="1" dirty="0" smtClean="0">
              <a:solidFill>
                <a:schemeClr val="bg1"/>
              </a:solidFill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gency FB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gency FB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gency FB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gency FB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gency FB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gency FB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gency FB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gency FB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gency FB" pitchFamily="34" charset="0"/>
              </a:defRPr>
            </a:lvl9pPr>
          </a:lstStyle>
          <a:p>
            <a:pPr eaLnBrk="1" hangingPunct="1">
              <a:defRPr/>
            </a:pPr>
            <a:fld id="{E611F76D-A433-4E59-B3DF-9CC2F8C13B4C}" type="slidenum">
              <a:rPr lang="en-US" smtClean="0"/>
              <a:pPr eaLnBrk="1" hangingPunct="1">
                <a:defRPr/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77785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4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2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6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6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0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5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3CC"/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to 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February 2, </a:t>
            </a:r>
            <a:r>
              <a:rPr lang="en-US" dirty="0" smtClean="0">
                <a:solidFill>
                  <a:schemeClr val="tx1"/>
                </a:solidFill>
              </a:rPr>
              <a:t>2016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Texas SET January Meeting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Elections</a:t>
            </a:r>
          </a:p>
          <a:p>
            <a:pPr lvl="1"/>
            <a:r>
              <a:rPr lang="en-US" dirty="0" smtClean="0"/>
              <a:t>Chair: Diana Rehfeldt, TNMP</a:t>
            </a:r>
          </a:p>
          <a:p>
            <a:pPr lvl="1"/>
            <a:r>
              <a:rPr lang="en-US" dirty="0" smtClean="0"/>
              <a:t>Vice Chair: Kyle Patrick, NRG</a:t>
            </a:r>
          </a:p>
          <a:p>
            <a:r>
              <a:rPr lang="en-US" dirty="0" smtClean="0"/>
              <a:t>TMTP Changes (Vote Requested)</a:t>
            </a:r>
          </a:p>
          <a:p>
            <a:r>
              <a:rPr lang="en-US" dirty="0"/>
              <a:t>SCR786 Retail Market Test Environment—Joint TDTMS / Texas SET Discussion</a:t>
            </a:r>
          </a:p>
          <a:p>
            <a:pPr lvl="1"/>
            <a:r>
              <a:rPr lang="en-US" dirty="0"/>
              <a:t>SIM Date Elimination Beginning Flight 0616</a:t>
            </a:r>
          </a:p>
          <a:p>
            <a:pPr lvl="1"/>
            <a:r>
              <a:rPr lang="en-US" dirty="0"/>
              <a:t>TDTMS / Texas SET Joint Discussions—Texas SET Day-2 </a:t>
            </a:r>
            <a:r>
              <a:rPr lang="en-US" dirty="0" smtClean="0"/>
              <a:t>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26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Texas SET January Meeting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Texas SET Swimlane Review</a:t>
            </a:r>
          </a:p>
          <a:p>
            <a:r>
              <a:rPr lang="en-US" dirty="0"/>
              <a:t>Flight 0216 ERCOT Review</a:t>
            </a:r>
          </a:p>
          <a:p>
            <a:pPr lvl="1"/>
            <a:r>
              <a:rPr lang="en-US" dirty="0" smtClean="0"/>
              <a:t>Recommended Script </a:t>
            </a:r>
            <a:r>
              <a:rPr lang="en-US" dirty="0"/>
              <a:t>Changes (IBANK03 / IBANK04)</a:t>
            </a:r>
          </a:p>
          <a:p>
            <a:r>
              <a:rPr lang="en-US" dirty="0"/>
              <a:t>Safety NET Timeline Revisions</a:t>
            </a:r>
          </a:p>
          <a:p>
            <a:r>
              <a:rPr lang="en-US" dirty="0"/>
              <a:t>Cancellation Window Change—Issue Review</a:t>
            </a:r>
          </a:p>
          <a:p>
            <a:r>
              <a:rPr lang="en-US" dirty="0" smtClean="0"/>
              <a:t>Next Meeting</a:t>
            </a:r>
          </a:p>
          <a:p>
            <a:pPr lvl="1"/>
            <a:r>
              <a:rPr lang="en-US" dirty="0" smtClean="0"/>
              <a:t>February 17</a:t>
            </a:r>
            <a:r>
              <a:rPr lang="en-US" baseline="30000" dirty="0" smtClean="0"/>
              <a:t>th</a:t>
            </a:r>
            <a:r>
              <a:rPr lang="en-US" dirty="0" smtClean="0"/>
              <a:t> and 18</a:t>
            </a:r>
            <a:r>
              <a:rPr lang="en-US" baseline="30000" dirty="0" smtClean="0"/>
              <a:t>th</a:t>
            </a:r>
            <a:r>
              <a:rPr lang="en-US" dirty="0" smtClean="0"/>
              <a:t> ERCOT MET Center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E890EEE4-4A48-480B-A8DB-1EDC7A0467F1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4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0"/>
            <a:ext cx="8510588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eaLnBrk="1" hangingPunct="1"/>
            <a:r>
              <a:rPr lang="en-US" sz="4800" b="1" dirty="0" smtClean="0">
                <a:effectLst/>
              </a:rPr>
              <a:t>2015 Accomplishments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727075"/>
            <a:ext cx="8540750" cy="6016625"/>
          </a:xfrm>
        </p:spPr>
        <p:txBody>
          <a:bodyPr>
            <a:normAutofit lnSpcReduction="10000"/>
          </a:bodyPr>
          <a:lstStyle/>
          <a:p>
            <a:pPr marL="342900" lvl="2" indent="-342900">
              <a:buFont typeface="Arial" pitchFamily="34" charset="0"/>
              <a:buChar char="•"/>
              <a:defRPr/>
            </a:pPr>
            <a:r>
              <a:rPr lang="en-US" dirty="0" smtClean="0">
                <a:effectLst/>
              </a:rPr>
              <a:t>Nodal Protocol Revision Requests (NPRR)s: </a:t>
            </a:r>
          </a:p>
          <a:p>
            <a:pPr marL="800100" lvl="3" indent="-342900">
              <a:buFont typeface="Arial" pitchFamily="34" charset="0"/>
              <a:buChar char="•"/>
              <a:defRPr/>
            </a:pPr>
            <a:r>
              <a:rPr lang="en-US" dirty="0" smtClean="0">
                <a:effectLst/>
              </a:rPr>
              <a:t>NPRR668, Updates to Texas SET Implementation Guide Process</a:t>
            </a:r>
          </a:p>
          <a:p>
            <a:pPr marL="1257300" lvl="4" indent="-342900">
              <a:buFont typeface="Arial" pitchFamily="34" charset="0"/>
              <a:buChar char="•"/>
              <a:defRPr/>
            </a:pPr>
            <a:r>
              <a:rPr lang="en-US" sz="1800" dirty="0" smtClean="0">
                <a:effectLst/>
              </a:rPr>
              <a:t>Posted 11/21/14</a:t>
            </a:r>
          </a:p>
          <a:p>
            <a:pPr marL="1257300" lvl="4" indent="-342900">
              <a:buFont typeface="Arial" pitchFamily="34" charset="0"/>
              <a:buChar char="•"/>
              <a:defRPr/>
            </a:pPr>
            <a:r>
              <a:rPr lang="en-US" sz="1800" dirty="0" smtClean="0">
                <a:effectLst/>
              </a:rPr>
              <a:t>Board Approved 6/9/15</a:t>
            </a:r>
            <a:endParaRPr lang="en-US" sz="2800" dirty="0" smtClean="0">
              <a:effectLst/>
            </a:endParaRPr>
          </a:p>
          <a:p>
            <a:pPr marL="342900" lvl="2" indent="-342900">
              <a:buClr>
                <a:schemeClr val="bg1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effectLst/>
                <a:ea typeface="+mn-ea"/>
                <a:cs typeface="+mn-cs"/>
              </a:rPr>
              <a:t>Retail Market Guide Revisions (RMGRR)s: </a:t>
            </a:r>
          </a:p>
          <a:p>
            <a:pPr marL="800100" lvl="3" indent="-342900">
              <a:buFont typeface="Arial" pitchFamily="34" charset="0"/>
              <a:buChar char="•"/>
              <a:defRPr/>
            </a:pPr>
            <a:r>
              <a:rPr lang="en-US" dirty="0" smtClean="0">
                <a:effectLst/>
                <a:ea typeface="+mn-ea"/>
                <a:cs typeface="+mn-cs"/>
              </a:rPr>
              <a:t>RMGRR126, Additional ERCOT Validations for Customer Billing Contact Information File </a:t>
            </a:r>
          </a:p>
          <a:p>
            <a:pPr marL="1257300" lvl="4" indent="-342900">
              <a:buFont typeface="Arial" pitchFamily="34" charset="0"/>
              <a:buChar char="•"/>
              <a:defRPr/>
            </a:pPr>
            <a:r>
              <a:rPr lang="en-US" sz="1800" dirty="0" smtClean="0">
                <a:effectLst/>
                <a:ea typeface="+mn-ea"/>
                <a:cs typeface="+mn-cs"/>
              </a:rPr>
              <a:t>Submitted 10/10/14</a:t>
            </a:r>
          </a:p>
          <a:p>
            <a:pPr marL="1257300" lvl="4" indent="-342900">
              <a:buFont typeface="Arial" pitchFamily="34" charset="0"/>
              <a:buChar char="•"/>
              <a:defRPr/>
            </a:pPr>
            <a:r>
              <a:rPr lang="en-US" sz="1800" dirty="0" smtClean="0">
                <a:effectLst/>
                <a:ea typeface="+mn-ea"/>
                <a:cs typeface="+mn-cs"/>
              </a:rPr>
              <a:t>Board Approved 4/14/15</a:t>
            </a:r>
          </a:p>
          <a:p>
            <a:pPr marL="800100" lvl="3" indent="-342900">
              <a:buFont typeface="Arial" pitchFamily="34" charset="0"/>
              <a:buChar char="•"/>
              <a:defRPr/>
            </a:pPr>
            <a:r>
              <a:rPr lang="en-US" dirty="0" smtClean="0">
                <a:effectLst/>
                <a:ea typeface="+mn-ea"/>
                <a:cs typeface="+mn-cs"/>
              </a:rPr>
              <a:t>RMGRR128, Reinstate Critical Care Status After Resolution of an Inadvertent Gain</a:t>
            </a:r>
          </a:p>
          <a:p>
            <a:pPr marL="1257300" lvl="4" indent="-342900">
              <a:buFont typeface="Arial" pitchFamily="34" charset="0"/>
              <a:buChar char="•"/>
              <a:defRPr/>
            </a:pPr>
            <a:r>
              <a:rPr lang="en-US" sz="1800" dirty="0" smtClean="0">
                <a:effectLst/>
                <a:ea typeface="+mn-ea"/>
                <a:cs typeface="+mn-cs"/>
              </a:rPr>
              <a:t>Submitted 12/22/14</a:t>
            </a:r>
          </a:p>
          <a:p>
            <a:pPr marL="1257300" lvl="4" indent="-342900">
              <a:buFont typeface="Arial" pitchFamily="34" charset="0"/>
              <a:buChar char="•"/>
              <a:defRPr/>
            </a:pPr>
            <a:r>
              <a:rPr lang="en-US" sz="1800" dirty="0" smtClean="0">
                <a:effectLst/>
                <a:ea typeface="+mn-ea"/>
                <a:cs typeface="+mn-cs"/>
              </a:rPr>
              <a:t>TAC Approved 3/26/15</a:t>
            </a:r>
          </a:p>
          <a:p>
            <a:pPr marL="800100" lvl="3" indent="-342900">
              <a:buFont typeface="Arial" pitchFamily="34" charset="0"/>
              <a:buChar char="•"/>
              <a:defRPr/>
            </a:pPr>
            <a:r>
              <a:rPr lang="en-US" dirty="0" smtClean="0">
                <a:effectLst/>
                <a:ea typeface="+mn-ea"/>
                <a:cs typeface="+mn-cs"/>
              </a:rPr>
              <a:t>RMGRR130, Alignment of Section 7, Market Processes with TDSP Terms &amp; Conditions Tariff Effective 01/15/2015 and Adds New Appendix D3, TDSP’s Discretionary Services Timelines Matrix to Section 9, Appendices</a:t>
            </a:r>
          </a:p>
          <a:p>
            <a:pPr marL="1257300" lvl="4" indent="-342900">
              <a:buFont typeface="Arial" pitchFamily="34" charset="0"/>
              <a:buChar char="•"/>
              <a:defRPr/>
            </a:pPr>
            <a:r>
              <a:rPr lang="en-US" sz="1800" dirty="0" smtClean="0">
                <a:effectLst/>
                <a:ea typeface="+mn-ea"/>
                <a:cs typeface="+mn-cs"/>
              </a:rPr>
              <a:t>Submitted 3/15/15</a:t>
            </a:r>
          </a:p>
          <a:p>
            <a:pPr marL="1257300" lvl="4" indent="-342900">
              <a:buFont typeface="Arial" pitchFamily="34" charset="0"/>
              <a:buChar char="•"/>
              <a:defRPr/>
            </a:pPr>
            <a:r>
              <a:rPr lang="en-US" sz="1800" dirty="0" smtClean="0">
                <a:effectLst/>
                <a:ea typeface="+mn-ea"/>
                <a:cs typeface="+mn-cs"/>
              </a:rPr>
              <a:t>TAC Approved 7/30/15</a:t>
            </a:r>
          </a:p>
          <a:p>
            <a:pPr marL="800100" lvl="3" indent="-342900">
              <a:buClr>
                <a:schemeClr val="bg1"/>
              </a:buClr>
              <a:buFont typeface="Arial" pitchFamily="34" charset="0"/>
              <a:buChar char="•"/>
              <a:defRPr/>
            </a:pPr>
            <a:endParaRPr lang="en-US" sz="2200" dirty="0">
              <a:effectLst/>
              <a:ea typeface="+mn-ea"/>
              <a:cs typeface="+mn-cs"/>
            </a:endParaRPr>
          </a:p>
          <a:p>
            <a:pPr marL="342900" lvl="2" indent="-342900">
              <a:buClr>
                <a:schemeClr val="bg1"/>
              </a:buClr>
              <a:buFont typeface="Arial" pitchFamily="34" charset="0"/>
              <a:buChar char="•"/>
              <a:defRPr/>
            </a:pPr>
            <a:endParaRPr lang="en-US" sz="2800" b="1" dirty="0" smtClean="0">
              <a:ea typeface="+mn-ea"/>
              <a:cs typeface="+mn-cs"/>
            </a:endParaRPr>
          </a:p>
          <a:p>
            <a:pPr marL="342900" lvl="2" indent="-342900">
              <a:buClr>
                <a:schemeClr val="bg1"/>
              </a:buClr>
              <a:buFont typeface="Arial" pitchFamily="34" charset="0"/>
              <a:buChar char="•"/>
              <a:defRPr/>
            </a:pPr>
            <a:endParaRPr lang="en-US" sz="800" b="1" dirty="0" smtClean="0">
              <a:ea typeface="+mn-ea"/>
              <a:cs typeface="+mn-cs"/>
            </a:endParaRPr>
          </a:p>
          <a:p>
            <a:pPr marL="342900" lvl="2" indent="-342900">
              <a:buClr>
                <a:schemeClr val="bg1"/>
              </a:buClr>
              <a:buFont typeface="Arial" pitchFamily="34" charset="0"/>
              <a:buChar char="•"/>
              <a:defRPr/>
            </a:pPr>
            <a:endParaRPr lang="en-US" sz="800" b="1" dirty="0" smtClean="0">
              <a:ea typeface="+mn-ea"/>
              <a:cs typeface="+mn-cs"/>
            </a:endParaRPr>
          </a:p>
          <a:p>
            <a:pPr marL="342900" lvl="2" indent="-342900">
              <a:buFont typeface="Arial" pitchFamily="34" charset="0"/>
              <a:buChar char="•"/>
              <a:defRPr/>
            </a:pPr>
            <a:endParaRPr lang="en-US" sz="2800" b="1" dirty="0" smtClean="0">
              <a:ea typeface="+mn-ea"/>
              <a:cs typeface="+mn-cs"/>
            </a:endParaRPr>
          </a:p>
          <a:p>
            <a:pPr lvl="2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rial" pitchFamily="34" charset="0"/>
              <a:buChar char="•"/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rial" pitchFamily="34" charset="0"/>
              <a:buChar char="•"/>
              <a:defRPr/>
            </a:pPr>
            <a:endParaRPr lang="en-US" sz="2000" b="1" dirty="0" smtClean="0"/>
          </a:p>
          <a:p>
            <a:pPr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 eaLnBrk="1" hangingPunct="1">
              <a:defRPr/>
            </a:pPr>
            <a:endParaRPr lang="en-US" sz="3200" b="1" dirty="0" smtClean="0"/>
          </a:p>
          <a:p>
            <a:pPr eaLnBrk="1" hangingPunct="1"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00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993AC30-8F4D-4079-9736-0C4D385B76D8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5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8510588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eaLnBrk="1" hangingPunct="1"/>
            <a:r>
              <a:rPr lang="en-US" sz="4800" b="1" dirty="0" smtClean="0">
                <a:effectLst/>
              </a:rPr>
              <a:t>2015 Accomplishments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143000"/>
            <a:ext cx="8540750" cy="6016625"/>
          </a:xfrm>
        </p:spPr>
        <p:txBody>
          <a:bodyPr>
            <a:normAutofit fontScale="92500" lnSpcReduction="10000"/>
          </a:bodyPr>
          <a:lstStyle/>
          <a:p>
            <a:pPr marL="342900" lvl="2" indent="-342900">
              <a:buFont typeface="Arial" pitchFamily="34" charset="0"/>
              <a:buChar char="•"/>
              <a:defRPr/>
            </a:pPr>
            <a:r>
              <a:rPr lang="en-US" sz="2800" dirty="0" smtClean="0">
                <a:effectLst/>
                <a:ea typeface="+mn-ea"/>
                <a:cs typeface="+mn-cs"/>
              </a:rPr>
              <a:t>Implemented </a:t>
            </a:r>
            <a:r>
              <a:rPr lang="en-US" sz="2800" dirty="0">
                <a:effectLst/>
                <a:ea typeface="+mn-ea"/>
                <a:cs typeface="+mn-cs"/>
              </a:rPr>
              <a:t>Updated Streamlined Test Scripts </a:t>
            </a:r>
          </a:p>
          <a:p>
            <a:pPr marL="342900" lvl="2" indent="-342900">
              <a:buFont typeface="Arial" pitchFamily="34" charset="0"/>
              <a:buChar char="•"/>
              <a:defRPr/>
            </a:pPr>
            <a:r>
              <a:rPr lang="en-US" sz="2800" dirty="0" smtClean="0">
                <a:effectLst/>
                <a:ea typeface="+mn-ea"/>
                <a:cs typeface="+mn-cs"/>
              </a:rPr>
              <a:t>Modified 2015 Flight Schedule and Developed 2016 Flight Schedule</a:t>
            </a:r>
          </a:p>
          <a:p>
            <a:pPr marL="342900" lvl="2" indent="-342900">
              <a:buFont typeface="Arial" pitchFamily="34" charset="0"/>
              <a:buChar char="•"/>
              <a:defRPr/>
            </a:pPr>
            <a:r>
              <a:rPr lang="en-US" sz="2800" dirty="0">
                <a:effectLst/>
              </a:rPr>
              <a:t>Successfully Completed Three Flight Tests</a:t>
            </a:r>
          </a:p>
          <a:p>
            <a:pPr marL="342900" lvl="2" indent="-342900">
              <a:buFont typeface="Arial" pitchFamily="34" charset="0"/>
              <a:buChar char="•"/>
              <a:defRPr/>
            </a:pPr>
            <a:r>
              <a:rPr lang="en-US" sz="2800" dirty="0">
                <a:effectLst/>
              </a:rPr>
              <a:t>Created New Texas Market Test Plan Aligning Market </a:t>
            </a:r>
            <a:r>
              <a:rPr lang="en-US" sz="2800" dirty="0" smtClean="0">
                <a:effectLst/>
              </a:rPr>
              <a:t>Processes to be Applied to all Future </a:t>
            </a:r>
            <a:r>
              <a:rPr lang="en-US" sz="2800" dirty="0">
                <a:effectLst/>
              </a:rPr>
              <a:t>F</a:t>
            </a:r>
            <a:r>
              <a:rPr lang="en-US" sz="2800" dirty="0" smtClean="0">
                <a:effectLst/>
              </a:rPr>
              <a:t>lights Beginning in 2016</a:t>
            </a:r>
            <a:endParaRPr lang="en-US" sz="2800" dirty="0">
              <a:effectLst/>
            </a:endParaRPr>
          </a:p>
          <a:p>
            <a:pPr marL="342900" lvl="2" indent="-342900">
              <a:buFont typeface="Arial" pitchFamily="34" charset="0"/>
              <a:buChar char="•"/>
              <a:defRPr/>
            </a:pPr>
            <a:r>
              <a:rPr lang="en-US" sz="2800" dirty="0" smtClean="0">
                <a:effectLst/>
              </a:rPr>
              <a:t>Reviewed </a:t>
            </a:r>
            <a:r>
              <a:rPr lang="en-US" sz="2800" dirty="0">
                <a:effectLst/>
              </a:rPr>
              <a:t>and Updated </a:t>
            </a:r>
            <a:r>
              <a:rPr lang="en-US" sz="2800" dirty="0" smtClean="0">
                <a:effectLst/>
              </a:rPr>
              <a:t>the </a:t>
            </a:r>
            <a:r>
              <a:rPr lang="en-US" sz="2800" dirty="0" smtClean="0">
                <a:effectLst/>
                <a:ea typeface="+mn-ea"/>
                <a:cs typeface="+mn-cs"/>
              </a:rPr>
              <a:t>Texas Standard Electronic Transaction Implementation Guides Change Control Process and Re-evaluated Current Swimlanes. </a:t>
            </a:r>
          </a:p>
          <a:p>
            <a:pPr marL="342900" lvl="2" indent="-342900">
              <a:buFont typeface="Arial" pitchFamily="34" charset="0"/>
              <a:buChar char="•"/>
              <a:defRPr/>
            </a:pPr>
            <a:r>
              <a:rPr lang="en-US" sz="2800" dirty="0" smtClean="0">
                <a:effectLst/>
                <a:ea typeface="+mn-ea"/>
                <a:cs typeface="+mn-cs"/>
              </a:rPr>
              <a:t>Texas SET Procedures Document Reviewed and Updated</a:t>
            </a:r>
          </a:p>
          <a:p>
            <a:pPr marL="342900" lvl="2" indent="-342900">
              <a:buFont typeface="Arial" pitchFamily="34" charset="0"/>
              <a:buChar char="•"/>
              <a:defRPr/>
            </a:pPr>
            <a:r>
              <a:rPr lang="en-US" sz="2800" dirty="0" smtClean="0">
                <a:effectLst/>
              </a:rPr>
              <a:t>Reviewed RMGRR132, NOIE </a:t>
            </a:r>
            <a:r>
              <a:rPr lang="en-US" sz="2800" dirty="0">
                <a:effectLst/>
              </a:rPr>
              <a:t>Disconnect Reconnect </a:t>
            </a:r>
            <a:r>
              <a:rPr lang="en-US" sz="2800" dirty="0" smtClean="0">
                <a:effectLst/>
              </a:rPr>
              <a:t>Process as requested  </a:t>
            </a:r>
            <a:r>
              <a:rPr lang="en-US" sz="2800" dirty="0">
                <a:effectLst/>
              </a:rPr>
              <a:t>by </a:t>
            </a:r>
            <a:r>
              <a:rPr lang="en-US" sz="2800" dirty="0" smtClean="0">
                <a:effectLst/>
              </a:rPr>
              <a:t>RMS and Provided Transactional Recommendation</a:t>
            </a:r>
            <a:endParaRPr lang="en-US" sz="2800" dirty="0">
              <a:effectLst/>
            </a:endParaRPr>
          </a:p>
          <a:p>
            <a:pPr marL="0" lvl="2" indent="0">
              <a:buClr>
                <a:schemeClr val="bg1"/>
              </a:buClr>
              <a:buFont typeface="Agency FB" pitchFamily="34" charset="0"/>
              <a:buNone/>
              <a:defRPr/>
            </a:pPr>
            <a:endParaRPr lang="en-US" sz="3200" dirty="0">
              <a:effectLst/>
            </a:endParaRPr>
          </a:p>
          <a:p>
            <a:pPr marL="342900" lvl="2" indent="-342900">
              <a:buClr>
                <a:schemeClr val="bg1"/>
              </a:buClr>
              <a:buFont typeface="Arial" pitchFamily="34" charset="0"/>
              <a:buChar char="•"/>
              <a:defRPr/>
            </a:pPr>
            <a:endParaRPr lang="en-US" sz="2800" b="1" dirty="0" smtClean="0">
              <a:ea typeface="+mn-ea"/>
              <a:cs typeface="+mn-cs"/>
            </a:endParaRPr>
          </a:p>
          <a:p>
            <a:pPr marL="342900" lvl="2" indent="-342900">
              <a:buClr>
                <a:schemeClr val="bg1"/>
              </a:buClr>
              <a:buFont typeface="Arial" pitchFamily="34" charset="0"/>
              <a:buChar char="•"/>
              <a:defRPr/>
            </a:pPr>
            <a:endParaRPr lang="en-US" sz="800" b="1" dirty="0" smtClean="0">
              <a:ea typeface="+mn-ea"/>
              <a:cs typeface="+mn-cs"/>
            </a:endParaRPr>
          </a:p>
          <a:p>
            <a:pPr marL="342900" lvl="2" indent="-342900">
              <a:buClr>
                <a:schemeClr val="bg1"/>
              </a:buClr>
              <a:buFont typeface="Arial" pitchFamily="34" charset="0"/>
              <a:buChar char="•"/>
              <a:defRPr/>
            </a:pPr>
            <a:endParaRPr lang="en-US" sz="800" b="1" dirty="0" smtClean="0">
              <a:ea typeface="+mn-ea"/>
              <a:cs typeface="+mn-cs"/>
            </a:endParaRPr>
          </a:p>
          <a:p>
            <a:pPr marL="342900" lvl="2" indent="-342900">
              <a:buFont typeface="Arial" pitchFamily="34" charset="0"/>
              <a:buChar char="•"/>
              <a:defRPr/>
            </a:pPr>
            <a:endParaRPr lang="en-US" sz="2800" b="1" dirty="0" smtClean="0">
              <a:ea typeface="+mn-ea"/>
              <a:cs typeface="+mn-cs"/>
            </a:endParaRPr>
          </a:p>
          <a:p>
            <a:pPr lvl="2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rial" pitchFamily="34" charset="0"/>
              <a:buChar char="•"/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rial" pitchFamily="34" charset="0"/>
              <a:buChar char="•"/>
              <a:defRPr/>
            </a:pPr>
            <a:endParaRPr lang="en-US" sz="2000" b="1" dirty="0" smtClean="0"/>
          </a:p>
          <a:p>
            <a:pPr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 eaLnBrk="1" hangingPunct="1">
              <a:defRPr/>
            </a:pPr>
            <a:endParaRPr lang="en-US" sz="3200" b="1" dirty="0" smtClean="0"/>
          </a:p>
          <a:p>
            <a:pPr eaLnBrk="1" hangingPunct="1"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74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2016 Goals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5882" y="841375"/>
            <a:ext cx="8540750" cy="6016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defRPr/>
            </a:pPr>
            <a:r>
              <a:rPr lang="en-US" dirty="0"/>
              <a:t>Continue to Update Texas SET procedures, Retail Market Guide and Protocols as Directed by </a:t>
            </a:r>
            <a:r>
              <a:rPr lang="en-US" dirty="0" smtClean="0"/>
              <a:t>RMS</a:t>
            </a:r>
          </a:p>
          <a:p>
            <a:pPr marL="342900" lvl="2" indent="-342900">
              <a:defRPr/>
            </a:pPr>
            <a:r>
              <a:rPr lang="en-US" dirty="0" smtClean="0"/>
              <a:t>Analyze Issues as they are presented to Texas SET</a:t>
            </a:r>
          </a:p>
          <a:p>
            <a:pPr marL="342900" lvl="2" indent="-342900">
              <a:defRPr/>
            </a:pPr>
            <a:r>
              <a:rPr lang="en-US" dirty="0" smtClean="0"/>
              <a:t>Monitor Flight Testing and Recommend Changes to Scripts as Needed</a:t>
            </a:r>
          </a:p>
          <a:p>
            <a:pPr marL="342900" lvl="2" indent="-342900">
              <a:defRPr/>
            </a:pPr>
            <a:r>
              <a:rPr lang="en-US" dirty="0" smtClean="0"/>
              <a:t>Evaluate if there is a need for a Texas SET Release</a:t>
            </a:r>
          </a:p>
          <a:p>
            <a:pPr marL="342900" lvl="2" indent="-342900">
              <a:defRPr/>
            </a:pPr>
            <a:r>
              <a:rPr lang="en-US" dirty="0" smtClean="0"/>
              <a:t>Analyze and Provide Recommendations to ERCOT and TDTMS for the Implementation of SCR786, Retail Market Test Environment</a:t>
            </a:r>
          </a:p>
          <a:p>
            <a:pPr marL="342900" lvl="2" indent="-342900">
              <a:defRPr/>
            </a:pPr>
            <a:r>
              <a:rPr lang="en-US" dirty="0" smtClean="0"/>
              <a:t>Review the Texas SET </a:t>
            </a:r>
            <a:r>
              <a:rPr lang="en-US" dirty="0" err="1"/>
              <a:t>Swimlanes</a:t>
            </a:r>
            <a:r>
              <a:rPr lang="en-US" dirty="0"/>
              <a:t> and </a:t>
            </a:r>
            <a:r>
              <a:rPr lang="en-US" dirty="0" smtClean="0"/>
              <a:t>update </a:t>
            </a:r>
            <a:r>
              <a:rPr lang="en-US" dirty="0"/>
              <a:t>as needed </a:t>
            </a:r>
            <a:endParaRPr lang="en-US" dirty="0" smtClean="0"/>
          </a:p>
          <a:p>
            <a:pPr marL="342900" lvl="2" indent="-342900">
              <a:defRPr/>
            </a:pPr>
            <a:r>
              <a:rPr lang="en-US" dirty="0" smtClean="0"/>
              <a:t>Review and Provide Recommendations to the Safety Net Timelines</a:t>
            </a:r>
          </a:p>
          <a:p>
            <a:pPr marL="342900" lvl="2" indent="-342900">
              <a:defRPr/>
            </a:pPr>
            <a:r>
              <a:rPr lang="en-US" dirty="0" smtClean="0"/>
              <a:t>Create New Entrant Procedures and Documentation</a:t>
            </a:r>
            <a:endParaRPr lang="en-US" sz="2200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2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27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7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smtClean="0">
                <a:effectLst/>
              </a:rPr>
              <a:t>Any questions?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410</Words>
  <Application>Microsoft Office PowerPoint</Application>
  <PresentationFormat>On-screen Show (4:3)</PresentationFormat>
  <Paragraphs>109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Update to RMS</vt:lpstr>
      <vt:lpstr>Texas SET January Meeting Update</vt:lpstr>
      <vt:lpstr>Texas SET January Meeting Update</vt:lpstr>
      <vt:lpstr>2015 Accomplishments</vt:lpstr>
      <vt:lpstr>2015 Accomplishments</vt:lpstr>
      <vt:lpstr>PowerPoint Presentation</vt:lpstr>
      <vt:lpstr>Any questions?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TNMP11092015</cp:lastModifiedBy>
  <cp:revision>22</cp:revision>
  <dcterms:created xsi:type="dcterms:W3CDTF">2015-12-11T22:27:18Z</dcterms:created>
  <dcterms:modified xsi:type="dcterms:W3CDTF">2016-01-22T21:11:04Z</dcterms:modified>
</cp:coreProperties>
</file>