
<file path=[Content_Types].xml><?xml version="1.0" encoding="utf-8"?>
<Types xmlns="http://schemas.openxmlformats.org/package/2006/content-types">
  <Default Extension="png" ContentType="image/pn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67" r:id="rId5"/>
    <p:sldMasterId id="2147493494" r:id="rId6"/>
  </p:sldMasterIdLst>
  <p:notesMasterIdLst>
    <p:notesMasterId r:id="rId23"/>
  </p:notesMasterIdLst>
  <p:handoutMasterIdLst>
    <p:handoutMasterId r:id="rId24"/>
  </p:handoutMasterIdLst>
  <p:sldIdLst>
    <p:sldId id="260" r:id="rId7"/>
    <p:sldId id="272" r:id="rId8"/>
    <p:sldId id="276" r:id="rId9"/>
    <p:sldId id="277" r:id="rId10"/>
    <p:sldId id="275" r:id="rId11"/>
    <p:sldId id="278" r:id="rId12"/>
    <p:sldId id="279" r:id="rId13"/>
    <p:sldId id="280" r:id="rId14"/>
    <p:sldId id="283" r:id="rId15"/>
    <p:sldId id="281" r:id="rId16"/>
    <p:sldId id="284" r:id="rId17"/>
    <p:sldId id="282" r:id="rId18"/>
    <p:sldId id="285" r:id="rId19"/>
    <p:sldId id="295" r:id="rId20"/>
    <p:sldId id="270" r:id="rId21"/>
    <p:sldId id="273" r:id="rId22"/>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Arial" pitchFamily="34" charset="0"/>
      </a:defRPr>
    </a:lvl1pPr>
    <a:lvl2pPr marL="457200" algn="l" defTabSz="457200" rtl="0" fontAlgn="base">
      <a:spcBef>
        <a:spcPct val="0"/>
      </a:spcBef>
      <a:spcAft>
        <a:spcPct val="0"/>
      </a:spcAft>
      <a:defRPr kern="1200">
        <a:solidFill>
          <a:schemeClr val="tx1"/>
        </a:solidFill>
        <a:latin typeface="Arial" pitchFamily="34" charset="0"/>
        <a:ea typeface="+mn-ea"/>
        <a:cs typeface="Arial" pitchFamily="34" charset="0"/>
      </a:defRPr>
    </a:lvl2pPr>
    <a:lvl3pPr marL="914400" algn="l" defTabSz="457200"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defTabSz="457200"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defTabSz="457200"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4032">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5E"/>
    <a:srgbClr val="005386"/>
    <a:srgbClr val="55BAB7"/>
    <a:srgbClr val="C4E3E1"/>
    <a:srgbClr val="C0D1E2"/>
    <a:srgbClr val="008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074" autoAdjust="0"/>
    <p:restoredTop sz="79572" autoAdjust="0"/>
  </p:normalViewPr>
  <p:slideViewPr>
    <p:cSldViewPr snapToGrid="0" snapToObjects="1">
      <p:cViewPr varScale="1">
        <p:scale>
          <a:sx n="109" d="100"/>
          <a:sy n="109" d="100"/>
        </p:scale>
        <p:origin x="1296" y="78"/>
      </p:cViewPr>
      <p:guideLst>
        <p:guide orient="horz" pos="403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9" d="100"/>
        <a:sy n="149" d="100"/>
      </p:scale>
      <p:origin x="0" y="0"/>
    </p:cViewPr>
  </p:sorterViewPr>
  <p:notesViewPr>
    <p:cSldViewPr snapToGrid="0" snapToObjects="1">
      <p:cViewPr varScale="1">
        <p:scale>
          <a:sx n="78" d="100"/>
          <a:sy n="78" d="100"/>
        </p:scale>
        <p:origin x="-2034"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607CA14-926D-480A-8E56-368E70F3C234}" type="datetimeFigureOut">
              <a:rPr lang="en-US"/>
              <a:pPr>
                <a:defRPr/>
              </a:pPr>
              <a:t>1/22/2016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7DD2CEA-46D8-4286-8411-1FB077BF8C28}" type="slidenum">
              <a:rPr lang="en-US"/>
              <a:pPr>
                <a:defRPr/>
              </a:pPr>
              <a:t>‹#›</a:t>
            </a:fld>
            <a:endParaRPr lang="en-US"/>
          </a:p>
        </p:txBody>
      </p:sp>
    </p:spTree>
    <p:extLst>
      <p:ext uri="{BB962C8B-B14F-4D97-AF65-F5344CB8AC3E}">
        <p14:creationId xmlns:p14="http://schemas.microsoft.com/office/powerpoint/2010/main" val="3675292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A789D5F-5C8A-40B9-A420-AEC7A1291B1A}" type="datetimeFigureOut">
              <a:rPr lang="en-US"/>
              <a:pPr>
                <a:defRPr/>
              </a:pPr>
              <a:t>1/22/2016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588139C-3228-46CA-833B-5181E78408F3}" type="slidenum">
              <a:rPr lang="en-US"/>
              <a:pPr>
                <a:defRPr/>
              </a:pPr>
              <a:t>‹#›</a:t>
            </a:fld>
            <a:endParaRPr lang="en-US"/>
          </a:p>
        </p:txBody>
      </p:sp>
    </p:spTree>
    <p:extLst>
      <p:ext uri="{BB962C8B-B14F-4D97-AF65-F5344CB8AC3E}">
        <p14:creationId xmlns:p14="http://schemas.microsoft.com/office/powerpoint/2010/main" val="35967519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253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3F1CEB34-D0F4-49BF-BFD2-AAD20B186E87}" type="slidenum">
              <a:rPr lang="en-US" altLang="en-US">
                <a:latin typeface="Calibri" pitchFamily="34" charset="0"/>
              </a:rPr>
              <a:pPr fontAlgn="base">
                <a:spcBef>
                  <a:spcPct val="0"/>
                </a:spcBef>
                <a:spcAft>
                  <a:spcPct val="0"/>
                </a:spcAft>
                <a:defRPr/>
              </a:pPr>
              <a:t>1</a:t>
            </a:fld>
            <a:endParaRPr lang="en-US" altLang="en-US">
              <a:latin typeface="Calibri" pitchFamily="34" charset="0"/>
            </a:endParaRPr>
          </a:p>
        </p:txBody>
      </p:sp>
    </p:spTree>
    <p:extLst>
      <p:ext uri="{BB962C8B-B14F-4D97-AF65-F5344CB8AC3E}">
        <p14:creationId xmlns:p14="http://schemas.microsoft.com/office/powerpoint/2010/main" val="4161883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88139C-3228-46CA-833B-5181E78408F3}" type="slidenum">
              <a:rPr lang="en-US" smtClean="0"/>
              <a:pPr>
                <a:defRPr/>
              </a:pPr>
              <a:t>7</a:t>
            </a:fld>
            <a:endParaRPr lang="en-US"/>
          </a:p>
        </p:txBody>
      </p:sp>
    </p:spTree>
    <p:extLst>
      <p:ext uri="{BB962C8B-B14F-4D97-AF65-F5344CB8AC3E}">
        <p14:creationId xmlns:p14="http://schemas.microsoft.com/office/powerpoint/2010/main" val="1236426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88139C-3228-46CA-833B-5181E78408F3}" type="slidenum">
              <a:rPr lang="en-US" smtClean="0"/>
              <a:pPr>
                <a:defRPr/>
              </a:pPr>
              <a:t>14</a:t>
            </a:fld>
            <a:endParaRPr lang="en-US"/>
          </a:p>
        </p:txBody>
      </p:sp>
    </p:spTree>
    <p:extLst>
      <p:ext uri="{BB962C8B-B14F-4D97-AF65-F5344CB8AC3E}">
        <p14:creationId xmlns:p14="http://schemas.microsoft.com/office/powerpoint/2010/main" val="3060818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2560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defRPr/>
            </a:pPr>
            <a:fld id="{6BB0D515-F3CF-4765-87BC-37D5E7B8385E}" type="slidenum">
              <a:rPr lang="en-US" altLang="en-US">
                <a:latin typeface="Calibri" pitchFamily="34" charset="0"/>
              </a:rPr>
              <a:pPr fontAlgn="base">
                <a:spcBef>
                  <a:spcPct val="0"/>
                </a:spcBef>
                <a:spcAft>
                  <a:spcPct val="0"/>
                </a:spcAft>
                <a:defRPr/>
              </a:pPr>
              <a:t>15</a:t>
            </a:fld>
            <a:endParaRPr lang="en-US" altLang="en-US">
              <a:latin typeface="Calibri" pitchFamily="34" charset="0"/>
            </a:endParaRPr>
          </a:p>
        </p:txBody>
      </p:sp>
    </p:spTree>
    <p:extLst>
      <p:ext uri="{BB962C8B-B14F-4D97-AF65-F5344CB8AC3E}">
        <p14:creationId xmlns:p14="http://schemas.microsoft.com/office/powerpoint/2010/main" val="89145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F28D0172-49B4-4594-B779-F488FE05A288}"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Content Placeholder 2"/>
          <p:cNvSpPr>
            <a:spLocks noGrp="1"/>
          </p:cNvSpPr>
          <p:nvPr>
            <p:ph idx="1"/>
          </p:nvPr>
        </p:nvSpPr>
        <p:spPr>
          <a:xfrm>
            <a:off x="379664" y="828675"/>
            <a:ext cx="8229600" cy="51165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itle Placeholder 1"/>
          <p:cNvSpPr>
            <a:spLocks noGrp="1"/>
          </p:cNvSpPr>
          <p:nvPr>
            <p:ph type="title"/>
          </p:nvPr>
        </p:nvSpPr>
        <p:spPr>
          <a:xfrm>
            <a:off x="379664" y="179143"/>
            <a:ext cx="8459536"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
        <p:nvSpPr>
          <p:cNvPr id="6"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Hello I'm a slide</a:t>
            </a:r>
            <a:endParaRPr lang="en-US" dirty="0"/>
          </a:p>
        </p:txBody>
      </p:sp>
    </p:spTree>
    <p:extLst>
      <p:ext uri="{BB962C8B-B14F-4D97-AF65-F5344CB8AC3E}">
        <p14:creationId xmlns:p14="http://schemas.microsoft.com/office/powerpoint/2010/main" val="2798175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304800"/>
            <a:ext cx="129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userDrawn="1"/>
        </p:nvSpPr>
        <p:spPr bwMode="auto">
          <a:xfrm>
            <a:off x="0" y="1143000"/>
            <a:ext cx="9144000" cy="5715000"/>
          </a:xfrm>
          <a:prstGeom prst="rect">
            <a:avLst/>
          </a:prstGeom>
          <a:solidFill>
            <a:srgbClr val="5469A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defRPr/>
            </a:pPr>
            <a:endParaRPr lang="en-US" altLang="en-US" smtClean="0">
              <a:solidFill>
                <a:srgbClr val="000000"/>
              </a:solidFill>
            </a:endParaRPr>
          </a:p>
        </p:txBody>
      </p:sp>
      <p:sp>
        <p:nvSpPr>
          <p:cNvPr id="6" name="Line 14"/>
          <p:cNvSpPr>
            <a:spLocks noChangeShapeType="1"/>
          </p:cNvSpPr>
          <p:nvPr userDrawn="1"/>
        </p:nvSpPr>
        <p:spPr bwMode="auto">
          <a:xfrm>
            <a:off x="0" y="11430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10" name="Rectangle 2"/>
          <p:cNvSpPr>
            <a:spLocks noGrp="1" noChangeArrowheads="1"/>
          </p:cNvSpPr>
          <p:nvPr>
            <p:ph type="subTitle" idx="1"/>
          </p:nvPr>
        </p:nvSpPr>
        <p:spPr>
          <a:xfrm>
            <a:off x="2343150" y="3581400"/>
            <a:ext cx="6343650" cy="1143000"/>
          </a:xfrm>
        </p:spPr>
        <p:txBody>
          <a:bodyPr/>
          <a:lstStyle>
            <a:lvl1pPr marL="0" indent="0">
              <a:buFontTx/>
              <a:buNone/>
              <a:defRPr b="0">
                <a:solidFill>
                  <a:schemeClr val="bg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0"/>
            <a:ext cx="6477000" cy="1241425"/>
          </a:xfrm>
        </p:spPr>
        <p:txBody>
          <a:bodyPr/>
          <a:lstStyle>
            <a:lvl1pPr>
              <a:defRPr sz="2800"/>
            </a:lvl1pPr>
          </a:lstStyle>
          <a:p>
            <a:r>
              <a:rPr lang="en-US"/>
              <a:t>Click to edit Master title style</a:t>
            </a:r>
          </a:p>
        </p:txBody>
      </p:sp>
      <p:sp>
        <p:nvSpPr>
          <p:cNvPr id="7" name="Rectangle 10"/>
          <p:cNvSpPr>
            <a:spLocks noGrp="1" noChangeArrowheads="1"/>
          </p:cNvSpPr>
          <p:nvPr>
            <p:ph type="dt" sz="half" idx="10"/>
          </p:nvPr>
        </p:nvSpPr>
        <p:spPr>
          <a:xfrm>
            <a:off x="2333625" y="5467350"/>
            <a:ext cx="6276975" cy="476250"/>
          </a:xfrm>
        </p:spPr>
        <p:txBody>
          <a:bodyPr/>
          <a:lstStyle>
            <a:lvl1pPr defTabSz="457200">
              <a:defRPr sz="1800" b="1">
                <a:solidFill>
                  <a:srgbClr val="FFFFFF"/>
                </a:solidFill>
              </a:defRPr>
            </a:lvl1pPr>
          </a:lstStyle>
          <a:p>
            <a:pPr>
              <a:defRPr/>
            </a:pPr>
            <a:r>
              <a:rPr lang="en-US"/>
              <a:t>March 10, 2009</a:t>
            </a:r>
          </a:p>
        </p:txBody>
      </p:sp>
      <p:sp>
        <p:nvSpPr>
          <p:cNvPr id="8" name="Rectangle 15"/>
          <p:cNvSpPr>
            <a:spLocks noGrp="1" noChangeArrowheads="1"/>
          </p:cNvSpPr>
          <p:nvPr>
            <p:ph type="ftr" sz="quarter" idx="11"/>
          </p:nvPr>
        </p:nvSpPr>
        <p:spPr>
          <a:xfrm>
            <a:off x="2333625" y="5067300"/>
            <a:ext cx="6276975" cy="419100"/>
          </a:xfrm>
        </p:spPr>
        <p:txBody>
          <a:bodyPr/>
          <a:lstStyle>
            <a:lvl1pPr algn="l" defTabSz="457200">
              <a:defRPr sz="1800" b="1">
                <a:solidFill>
                  <a:srgbClr val="FFFFFF"/>
                </a:solidFill>
              </a:defRPr>
            </a:lvl1pPr>
          </a:lstStyle>
          <a:p>
            <a:pPr>
              <a:defRPr/>
            </a:pPr>
            <a:r>
              <a:rPr lang="en-US"/>
              <a:t>COPS</a:t>
            </a:r>
          </a:p>
        </p:txBody>
      </p:sp>
    </p:spTree>
    <p:extLst>
      <p:ext uri="{BB962C8B-B14F-4D97-AF65-F5344CB8AC3E}">
        <p14:creationId xmlns:p14="http://schemas.microsoft.com/office/powerpoint/2010/main" val="1711257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p:txBody>
          <a:bodyPr/>
          <a:lstStyle>
            <a:lvl1pPr defTabSz="457200">
              <a:defRPr/>
            </a:lvl1pPr>
          </a:lstStyle>
          <a:p>
            <a:pPr>
              <a:defRPr/>
            </a:pPr>
            <a:fld id="{A1F74A6F-2985-437A-A579-85E971A14C1E}" type="slidenum">
              <a:rPr lang="en-US"/>
              <a:pPr>
                <a:defRPr/>
              </a:pPr>
              <a:t>‹#›</a:t>
            </a:fld>
            <a:endParaRPr lang="en-US"/>
          </a:p>
        </p:txBody>
      </p:sp>
      <p:sp>
        <p:nvSpPr>
          <p:cNvPr id="5" name="Rectangle 5"/>
          <p:cNvSpPr>
            <a:spLocks noGrp="1" noChangeArrowheads="1"/>
          </p:cNvSpPr>
          <p:nvPr>
            <p:ph type="ftr" sz="quarter" idx="11"/>
          </p:nvPr>
        </p:nvSpPr>
        <p:spPr/>
        <p:txBody>
          <a:bodyPr/>
          <a:lstStyle>
            <a:lvl1pPr defTabSz="457200">
              <a:defRPr/>
            </a:lvl1pPr>
          </a:lstStyle>
          <a:p>
            <a:pPr>
              <a:defRPr/>
            </a:pPr>
            <a:endParaRPr lang="en-US"/>
          </a:p>
        </p:txBody>
      </p:sp>
      <p:sp>
        <p:nvSpPr>
          <p:cNvPr id="6" name="Rectangle 4"/>
          <p:cNvSpPr>
            <a:spLocks noGrp="1" noChangeArrowheads="1"/>
          </p:cNvSpPr>
          <p:nvPr>
            <p:ph type="dt" sz="half" idx="12"/>
          </p:nvPr>
        </p:nvSpPr>
        <p:spPr/>
        <p:txBody>
          <a:bodyPr/>
          <a:lstStyle>
            <a:lvl1pPr defTabSz="457200">
              <a:defRPr/>
            </a:lvl1pPr>
          </a:lstStyle>
          <a:p>
            <a:pPr>
              <a:defRPr/>
            </a:pPr>
            <a:r>
              <a:rPr lang="en-US"/>
              <a:t>February 10, 2009</a:t>
            </a:r>
          </a:p>
        </p:txBody>
      </p:sp>
    </p:spTree>
    <p:extLst>
      <p:ext uri="{BB962C8B-B14F-4D97-AF65-F5344CB8AC3E}">
        <p14:creationId xmlns:p14="http://schemas.microsoft.com/office/powerpoint/2010/main" val="829072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p:txBody>
          <a:bodyPr/>
          <a:lstStyle>
            <a:lvl1pPr defTabSz="457200">
              <a:defRPr/>
            </a:lvl1pPr>
          </a:lstStyle>
          <a:p>
            <a:pPr>
              <a:defRPr/>
            </a:pPr>
            <a:fld id="{693FC545-5734-4014-8452-80989F0C5355}" type="slidenum">
              <a:rPr lang="en-US"/>
              <a:pPr>
                <a:defRPr/>
              </a:pPr>
              <a:t>‹#›</a:t>
            </a:fld>
            <a:endParaRPr lang="en-US"/>
          </a:p>
        </p:txBody>
      </p:sp>
      <p:sp>
        <p:nvSpPr>
          <p:cNvPr id="5" name="Rectangle 5"/>
          <p:cNvSpPr>
            <a:spLocks noGrp="1" noChangeArrowheads="1"/>
          </p:cNvSpPr>
          <p:nvPr>
            <p:ph type="ftr" sz="quarter" idx="11"/>
          </p:nvPr>
        </p:nvSpPr>
        <p:spPr/>
        <p:txBody>
          <a:bodyPr/>
          <a:lstStyle>
            <a:lvl1pPr defTabSz="457200">
              <a:defRPr/>
            </a:lvl1pPr>
          </a:lstStyle>
          <a:p>
            <a:pPr>
              <a:defRPr/>
            </a:pPr>
            <a:endParaRPr lang="en-US"/>
          </a:p>
        </p:txBody>
      </p:sp>
      <p:sp>
        <p:nvSpPr>
          <p:cNvPr id="6" name="Rectangle 4"/>
          <p:cNvSpPr>
            <a:spLocks noGrp="1" noChangeArrowheads="1"/>
          </p:cNvSpPr>
          <p:nvPr>
            <p:ph type="dt" sz="half" idx="12"/>
          </p:nvPr>
        </p:nvSpPr>
        <p:spPr/>
        <p:txBody>
          <a:bodyPr/>
          <a:lstStyle>
            <a:lvl1pPr defTabSz="457200">
              <a:defRPr/>
            </a:lvl1pPr>
          </a:lstStyle>
          <a:p>
            <a:pPr>
              <a:defRPr/>
            </a:pPr>
            <a:r>
              <a:rPr lang="en-US"/>
              <a:t>February 10, 2009</a:t>
            </a:r>
          </a:p>
        </p:txBody>
      </p:sp>
    </p:spTree>
    <p:extLst>
      <p:ext uri="{BB962C8B-B14F-4D97-AF65-F5344CB8AC3E}">
        <p14:creationId xmlns:p14="http://schemas.microsoft.com/office/powerpoint/2010/main" val="7773838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p:txBody>
          <a:bodyPr/>
          <a:lstStyle>
            <a:lvl1pPr defTabSz="457200">
              <a:defRPr/>
            </a:lvl1pPr>
          </a:lstStyle>
          <a:p>
            <a:pPr>
              <a:defRPr/>
            </a:pPr>
            <a:fld id="{9E289940-C7C8-4E59-9935-AD7DB64FF0A8}" type="slidenum">
              <a:rPr lang="en-US"/>
              <a:pPr>
                <a:defRPr/>
              </a:pPr>
              <a:t>‹#›</a:t>
            </a:fld>
            <a:endParaRPr lang="en-US"/>
          </a:p>
        </p:txBody>
      </p:sp>
      <p:sp>
        <p:nvSpPr>
          <p:cNvPr id="6" name="Rectangle 5"/>
          <p:cNvSpPr>
            <a:spLocks noGrp="1" noChangeArrowheads="1"/>
          </p:cNvSpPr>
          <p:nvPr>
            <p:ph type="ftr" sz="quarter" idx="11"/>
          </p:nvPr>
        </p:nvSpPr>
        <p:spPr/>
        <p:txBody>
          <a:bodyPr/>
          <a:lstStyle>
            <a:lvl1pPr defTabSz="457200">
              <a:defRPr/>
            </a:lvl1pPr>
          </a:lstStyle>
          <a:p>
            <a:pPr>
              <a:defRPr/>
            </a:pPr>
            <a:endParaRPr lang="en-US"/>
          </a:p>
        </p:txBody>
      </p:sp>
      <p:sp>
        <p:nvSpPr>
          <p:cNvPr id="7" name="Rectangle 4"/>
          <p:cNvSpPr>
            <a:spLocks noGrp="1" noChangeArrowheads="1"/>
          </p:cNvSpPr>
          <p:nvPr>
            <p:ph type="dt" sz="half" idx="12"/>
          </p:nvPr>
        </p:nvSpPr>
        <p:spPr/>
        <p:txBody>
          <a:bodyPr/>
          <a:lstStyle>
            <a:lvl1pPr defTabSz="457200">
              <a:defRPr/>
            </a:lvl1pPr>
          </a:lstStyle>
          <a:p>
            <a:pPr>
              <a:defRPr/>
            </a:pPr>
            <a:r>
              <a:rPr lang="en-US"/>
              <a:t>February 10, 2009</a:t>
            </a:r>
          </a:p>
        </p:txBody>
      </p:sp>
    </p:spTree>
    <p:extLst>
      <p:ext uri="{BB962C8B-B14F-4D97-AF65-F5344CB8AC3E}">
        <p14:creationId xmlns:p14="http://schemas.microsoft.com/office/powerpoint/2010/main" val="2203607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p:txBody>
          <a:bodyPr/>
          <a:lstStyle>
            <a:lvl1pPr defTabSz="457200">
              <a:defRPr/>
            </a:lvl1pPr>
          </a:lstStyle>
          <a:p>
            <a:pPr>
              <a:defRPr/>
            </a:pPr>
            <a:fld id="{7C3E5111-D0D9-4671-86FC-0F1667C5C1C6}" type="slidenum">
              <a:rPr lang="en-US"/>
              <a:pPr>
                <a:defRPr/>
              </a:pPr>
              <a:t>‹#›</a:t>
            </a:fld>
            <a:endParaRPr lang="en-US"/>
          </a:p>
        </p:txBody>
      </p:sp>
      <p:sp>
        <p:nvSpPr>
          <p:cNvPr id="8" name="Rectangle 5"/>
          <p:cNvSpPr>
            <a:spLocks noGrp="1" noChangeArrowheads="1"/>
          </p:cNvSpPr>
          <p:nvPr>
            <p:ph type="ftr" sz="quarter" idx="11"/>
          </p:nvPr>
        </p:nvSpPr>
        <p:spPr/>
        <p:txBody>
          <a:bodyPr/>
          <a:lstStyle>
            <a:lvl1pPr defTabSz="457200">
              <a:defRPr/>
            </a:lvl1pPr>
          </a:lstStyle>
          <a:p>
            <a:pPr>
              <a:defRPr/>
            </a:pPr>
            <a:endParaRPr lang="en-US"/>
          </a:p>
        </p:txBody>
      </p:sp>
      <p:sp>
        <p:nvSpPr>
          <p:cNvPr id="9" name="Rectangle 4"/>
          <p:cNvSpPr>
            <a:spLocks noGrp="1" noChangeArrowheads="1"/>
          </p:cNvSpPr>
          <p:nvPr>
            <p:ph type="dt" sz="half" idx="12"/>
          </p:nvPr>
        </p:nvSpPr>
        <p:spPr/>
        <p:txBody>
          <a:bodyPr/>
          <a:lstStyle>
            <a:lvl1pPr defTabSz="457200">
              <a:defRPr/>
            </a:lvl1pPr>
          </a:lstStyle>
          <a:p>
            <a:pPr>
              <a:defRPr/>
            </a:pPr>
            <a:r>
              <a:rPr lang="en-US"/>
              <a:t>February 10, 2009</a:t>
            </a:r>
          </a:p>
        </p:txBody>
      </p:sp>
    </p:spTree>
    <p:extLst>
      <p:ext uri="{BB962C8B-B14F-4D97-AF65-F5344CB8AC3E}">
        <p14:creationId xmlns:p14="http://schemas.microsoft.com/office/powerpoint/2010/main" val="21399539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p:txBody>
          <a:bodyPr/>
          <a:lstStyle>
            <a:lvl1pPr defTabSz="457200">
              <a:defRPr/>
            </a:lvl1pPr>
          </a:lstStyle>
          <a:p>
            <a:pPr>
              <a:defRPr/>
            </a:pPr>
            <a:fld id="{E7FADC88-E5CE-4DB9-8B2C-0AFA7B8ED9E5}" type="slidenum">
              <a:rPr lang="en-US"/>
              <a:pPr>
                <a:defRPr/>
              </a:pPr>
              <a:t>‹#›</a:t>
            </a:fld>
            <a:endParaRPr lang="en-US"/>
          </a:p>
        </p:txBody>
      </p:sp>
      <p:sp>
        <p:nvSpPr>
          <p:cNvPr id="4" name="Rectangle 5"/>
          <p:cNvSpPr>
            <a:spLocks noGrp="1" noChangeArrowheads="1"/>
          </p:cNvSpPr>
          <p:nvPr>
            <p:ph type="ftr" sz="quarter" idx="11"/>
          </p:nvPr>
        </p:nvSpPr>
        <p:spPr/>
        <p:txBody>
          <a:bodyPr/>
          <a:lstStyle>
            <a:lvl1pPr defTabSz="457200">
              <a:defRPr/>
            </a:lvl1pPr>
          </a:lstStyle>
          <a:p>
            <a:pPr>
              <a:defRPr/>
            </a:pPr>
            <a:endParaRPr lang="en-US"/>
          </a:p>
        </p:txBody>
      </p:sp>
      <p:sp>
        <p:nvSpPr>
          <p:cNvPr id="5" name="Rectangle 4"/>
          <p:cNvSpPr>
            <a:spLocks noGrp="1" noChangeArrowheads="1"/>
          </p:cNvSpPr>
          <p:nvPr>
            <p:ph type="dt" sz="half" idx="12"/>
          </p:nvPr>
        </p:nvSpPr>
        <p:spPr/>
        <p:txBody>
          <a:bodyPr/>
          <a:lstStyle>
            <a:lvl1pPr defTabSz="457200">
              <a:defRPr/>
            </a:lvl1pPr>
          </a:lstStyle>
          <a:p>
            <a:pPr>
              <a:defRPr/>
            </a:pPr>
            <a:r>
              <a:rPr lang="en-US"/>
              <a:t>February 10, 2009</a:t>
            </a:r>
          </a:p>
        </p:txBody>
      </p:sp>
    </p:spTree>
    <p:extLst>
      <p:ext uri="{BB962C8B-B14F-4D97-AF65-F5344CB8AC3E}">
        <p14:creationId xmlns:p14="http://schemas.microsoft.com/office/powerpoint/2010/main" val="22757316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defTabSz="457200">
              <a:defRPr/>
            </a:lvl1pPr>
          </a:lstStyle>
          <a:p>
            <a:pPr>
              <a:defRPr/>
            </a:pPr>
            <a:fld id="{E918C757-D638-4F3E-8DE2-272BB572A3F0}" type="slidenum">
              <a:rPr lang="en-US"/>
              <a:pPr>
                <a:defRPr/>
              </a:pPr>
              <a:t>‹#›</a:t>
            </a:fld>
            <a:endParaRPr lang="en-US"/>
          </a:p>
        </p:txBody>
      </p:sp>
      <p:sp>
        <p:nvSpPr>
          <p:cNvPr id="3" name="Rectangle 5"/>
          <p:cNvSpPr>
            <a:spLocks noGrp="1" noChangeArrowheads="1"/>
          </p:cNvSpPr>
          <p:nvPr>
            <p:ph type="ftr" sz="quarter" idx="11"/>
          </p:nvPr>
        </p:nvSpPr>
        <p:spPr/>
        <p:txBody>
          <a:bodyPr/>
          <a:lstStyle>
            <a:lvl1pPr defTabSz="457200">
              <a:defRPr/>
            </a:lvl1pPr>
          </a:lstStyle>
          <a:p>
            <a:pPr>
              <a:defRPr/>
            </a:pPr>
            <a:endParaRPr lang="en-US"/>
          </a:p>
        </p:txBody>
      </p:sp>
      <p:sp>
        <p:nvSpPr>
          <p:cNvPr id="4" name="Rectangle 4"/>
          <p:cNvSpPr>
            <a:spLocks noGrp="1" noChangeArrowheads="1"/>
          </p:cNvSpPr>
          <p:nvPr>
            <p:ph type="dt" sz="half" idx="12"/>
          </p:nvPr>
        </p:nvSpPr>
        <p:spPr/>
        <p:txBody>
          <a:bodyPr/>
          <a:lstStyle>
            <a:lvl1pPr defTabSz="457200">
              <a:defRPr/>
            </a:lvl1pPr>
          </a:lstStyle>
          <a:p>
            <a:pPr>
              <a:defRPr/>
            </a:pPr>
            <a:r>
              <a:rPr lang="en-US"/>
              <a:t>February 10, 2009</a:t>
            </a:r>
          </a:p>
        </p:txBody>
      </p:sp>
    </p:spTree>
    <p:extLst>
      <p:ext uri="{BB962C8B-B14F-4D97-AF65-F5344CB8AC3E}">
        <p14:creationId xmlns:p14="http://schemas.microsoft.com/office/powerpoint/2010/main" val="12207553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p:txBody>
          <a:bodyPr/>
          <a:lstStyle>
            <a:lvl1pPr defTabSz="457200">
              <a:defRPr/>
            </a:lvl1pPr>
          </a:lstStyle>
          <a:p>
            <a:pPr>
              <a:defRPr/>
            </a:pPr>
            <a:fld id="{94741825-7EF9-4869-ABD1-B7A21D7EE91E}" type="slidenum">
              <a:rPr lang="en-US"/>
              <a:pPr>
                <a:defRPr/>
              </a:pPr>
              <a:t>‹#›</a:t>
            </a:fld>
            <a:endParaRPr lang="en-US"/>
          </a:p>
        </p:txBody>
      </p:sp>
      <p:sp>
        <p:nvSpPr>
          <p:cNvPr id="6" name="Rectangle 5"/>
          <p:cNvSpPr>
            <a:spLocks noGrp="1" noChangeArrowheads="1"/>
          </p:cNvSpPr>
          <p:nvPr>
            <p:ph type="ftr" sz="quarter" idx="11"/>
          </p:nvPr>
        </p:nvSpPr>
        <p:spPr/>
        <p:txBody>
          <a:bodyPr/>
          <a:lstStyle>
            <a:lvl1pPr defTabSz="457200">
              <a:defRPr/>
            </a:lvl1pPr>
          </a:lstStyle>
          <a:p>
            <a:pPr>
              <a:defRPr/>
            </a:pPr>
            <a:endParaRPr lang="en-US"/>
          </a:p>
        </p:txBody>
      </p:sp>
      <p:sp>
        <p:nvSpPr>
          <p:cNvPr id="7" name="Rectangle 4"/>
          <p:cNvSpPr>
            <a:spLocks noGrp="1" noChangeArrowheads="1"/>
          </p:cNvSpPr>
          <p:nvPr>
            <p:ph type="dt" sz="half" idx="12"/>
          </p:nvPr>
        </p:nvSpPr>
        <p:spPr/>
        <p:txBody>
          <a:bodyPr/>
          <a:lstStyle>
            <a:lvl1pPr defTabSz="457200">
              <a:defRPr/>
            </a:lvl1pPr>
          </a:lstStyle>
          <a:p>
            <a:pPr>
              <a:defRPr/>
            </a:pPr>
            <a:r>
              <a:rPr lang="en-US"/>
              <a:t>February 10, 2009</a:t>
            </a:r>
          </a:p>
        </p:txBody>
      </p:sp>
    </p:spTree>
    <p:extLst>
      <p:ext uri="{BB962C8B-B14F-4D97-AF65-F5344CB8AC3E}">
        <p14:creationId xmlns:p14="http://schemas.microsoft.com/office/powerpoint/2010/main" val="38968278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p:txBody>
          <a:bodyPr/>
          <a:lstStyle>
            <a:lvl1pPr defTabSz="457200">
              <a:defRPr/>
            </a:lvl1pPr>
          </a:lstStyle>
          <a:p>
            <a:pPr>
              <a:defRPr/>
            </a:pPr>
            <a:fld id="{B2003209-B9C0-49CF-B710-EF7AA825A007}" type="slidenum">
              <a:rPr lang="en-US"/>
              <a:pPr>
                <a:defRPr/>
              </a:pPr>
              <a:t>‹#›</a:t>
            </a:fld>
            <a:endParaRPr lang="en-US"/>
          </a:p>
        </p:txBody>
      </p:sp>
      <p:sp>
        <p:nvSpPr>
          <p:cNvPr id="6" name="Rectangle 5"/>
          <p:cNvSpPr>
            <a:spLocks noGrp="1" noChangeArrowheads="1"/>
          </p:cNvSpPr>
          <p:nvPr>
            <p:ph type="ftr" sz="quarter" idx="11"/>
          </p:nvPr>
        </p:nvSpPr>
        <p:spPr/>
        <p:txBody>
          <a:bodyPr/>
          <a:lstStyle>
            <a:lvl1pPr defTabSz="457200">
              <a:defRPr/>
            </a:lvl1pPr>
          </a:lstStyle>
          <a:p>
            <a:pPr>
              <a:defRPr/>
            </a:pPr>
            <a:endParaRPr lang="en-US"/>
          </a:p>
        </p:txBody>
      </p:sp>
      <p:sp>
        <p:nvSpPr>
          <p:cNvPr id="7" name="Rectangle 4"/>
          <p:cNvSpPr>
            <a:spLocks noGrp="1" noChangeArrowheads="1"/>
          </p:cNvSpPr>
          <p:nvPr>
            <p:ph type="dt" sz="half" idx="12"/>
          </p:nvPr>
        </p:nvSpPr>
        <p:spPr/>
        <p:txBody>
          <a:bodyPr/>
          <a:lstStyle>
            <a:lvl1pPr defTabSz="457200">
              <a:defRPr/>
            </a:lvl1pPr>
          </a:lstStyle>
          <a:p>
            <a:pPr>
              <a:defRPr/>
            </a:pPr>
            <a:r>
              <a:rPr lang="en-US"/>
              <a:t>February 10, 2009</a:t>
            </a:r>
          </a:p>
        </p:txBody>
      </p:sp>
    </p:spTree>
    <p:extLst>
      <p:ext uri="{BB962C8B-B14F-4D97-AF65-F5344CB8AC3E}">
        <p14:creationId xmlns:p14="http://schemas.microsoft.com/office/powerpoint/2010/main" val="4034316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p:txBody>
          <a:bodyPr/>
          <a:lstStyle>
            <a:lvl1pPr defTabSz="457200">
              <a:defRPr/>
            </a:lvl1pPr>
          </a:lstStyle>
          <a:p>
            <a:pPr>
              <a:defRPr/>
            </a:pPr>
            <a:fld id="{93B3EBC6-7749-4C8E-BAAF-842341989A21}" type="slidenum">
              <a:rPr lang="en-US"/>
              <a:pPr>
                <a:defRPr/>
              </a:pPr>
              <a:t>‹#›</a:t>
            </a:fld>
            <a:endParaRPr lang="en-US"/>
          </a:p>
        </p:txBody>
      </p:sp>
      <p:sp>
        <p:nvSpPr>
          <p:cNvPr id="5" name="Rectangle 5"/>
          <p:cNvSpPr>
            <a:spLocks noGrp="1" noChangeArrowheads="1"/>
          </p:cNvSpPr>
          <p:nvPr>
            <p:ph type="ftr" sz="quarter" idx="11"/>
          </p:nvPr>
        </p:nvSpPr>
        <p:spPr/>
        <p:txBody>
          <a:bodyPr/>
          <a:lstStyle>
            <a:lvl1pPr defTabSz="457200">
              <a:defRPr/>
            </a:lvl1pPr>
          </a:lstStyle>
          <a:p>
            <a:pPr>
              <a:defRPr/>
            </a:pPr>
            <a:endParaRPr lang="en-US"/>
          </a:p>
        </p:txBody>
      </p:sp>
      <p:sp>
        <p:nvSpPr>
          <p:cNvPr id="6" name="Rectangle 4"/>
          <p:cNvSpPr>
            <a:spLocks noGrp="1" noChangeArrowheads="1"/>
          </p:cNvSpPr>
          <p:nvPr>
            <p:ph type="dt" sz="half" idx="12"/>
          </p:nvPr>
        </p:nvSpPr>
        <p:spPr/>
        <p:txBody>
          <a:bodyPr/>
          <a:lstStyle>
            <a:lvl1pPr defTabSz="457200">
              <a:defRPr/>
            </a:lvl1pPr>
          </a:lstStyle>
          <a:p>
            <a:pPr>
              <a:defRPr/>
            </a:pPr>
            <a:r>
              <a:rPr lang="en-US"/>
              <a:t>February 10, 2009</a:t>
            </a:r>
          </a:p>
        </p:txBody>
      </p:sp>
    </p:spTree>
    <p:extLst>
      <p:ext uri="{BB962C8B-B14F-4D97-AF65-F5344CB8AC3E}">
        <p14:creationId xmlns:p14="http://schemas.microsoft.com/office/powerpoint/2010/main" val="3621433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E590E471-397C-4EDD-93C3-0E0C5C221CD7}"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Hello I'm a slide</a:t>
            </a:r>
            <a:endParaRPr lang="en-US" dirty="0"/>
          </a:p>
        </p:txBody>
      </p:sp>
    </p:spTree>
    <p:extLst>
      <p:ext uri="{BB962C8B-B14F-4D97-AF65-F5344CB8AC3E}">
        <p14:creationId xmlns:p14="http://schemas.microsoft.com/office/powerpoint/2010/main" val="9984003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0"/>
            <a:ext cx="21717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0"/>
            <a:ext cx="63627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p:txBody>
          <a:bodyPr/>
          <a:lstStyle>
            <a:lvl1pPr defTabSz="457200">
              <a:defRPr/>
            </a:lvl1pPr>
          </a:lstStyle>
          <a:p>
            <a:pPr>
              <a:defRPr/>
            </a:pPr>
            <a:fld id="{800F0CA8-AD75-431D-908F-8AD9181CB2CD}" type="slidenum">
              <a:rPr lang="en-US"/>
              <a:pPr>
                <a:defRPr/>
              </a:pPr>
              <a:t>‹#›</a:t>
            </a:fld>
            <a:endParaRPr lang="en-US"/>
          </a:p>
        </p:txBody>
      </p:sp>
      <p:sp>
        <p:nvSpPr>
          <p:cNvPr id="5" name="Rectangle 5"/>
          <p:cNvSpPr>
            <a:spLocks noGrp="1" noChangeArrowheads="1"/>
          </p:cNvSpPr>
          <p:nvPr>
            <p:ph type="ftr" sz="quarter" idx="11"/>
          </p:nvPr>
        </p:nvSpPr>
        <p:spPr/>
        <p:txBody>
          <a:bodyPr/>
          <a:lstStyle>
            <a:lvl1pPr defTabSz="457200">
              <a:defRPr/>
            </a:lvl1pPr>
          </a:lstStyle>
          <a:p>
            <a:pPr>
              <a:defRPr/>
            </a:pPr>
            <a:endParaRPr lang="en-US"/>
          </a:p>
        </p:txBody>
      </p:sp>
      <p:sp>
        <p:nvSpPr>
          <p:cNvPr id="6" name="Rectangle 4"/>
          <p:cNvSpPr>
            <a:spLocks noGrp="1" noChangeArrowheads="1"/>
          </p:cNvSpPr>
          <p:nvPr>
            <p:ph type="dt" sz="half" idx="12"/>
          </p:nvPr>
        </p:nvSpPr>
        <p:spPr/>
        <p:txBody>
          <a:bodyPr/>
          <a:lstStyle>
            <a:lvl1pPr defTabSz="457200">
              <a:defRPr/>
            </a:lvl1pPr>
          </a:lstStyle>
          <a:p>
            <a:pPr>
              <a:defRPr/>
            </a:pPr>
            <a:r>
              <a:rPr lang="en-US"/>
              <a:t>February 10, 2009</a:t>
            </a:r>
          </a:p>
        </p:txBody>
      </p:sp>
    </p:spTree>
    <p:extLst>
      <p:ext uri="{BB962C8B-B14F-4D97-AF65-F5344CB8AC3E}">
        <p14:creationId xmlns:p14="http://schemas.microsoft.com/office/powerpoint/2010/main" val="3689967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066800"/>
            <a:ext cx="40386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p:txBody>
          <a:bodyPr/>
          <a:lstStyle>
            <a:lvl1pPr defTabSz="457200">
              <a:defRPr/>
            </a:lvl1pPr>
          </a:lstStyle>
          <a:p>
            <a:pPr>
              <a:defRPr/>
            </a:pPr>
            <a:fld id="{A6DD7149-8398-4794-BDAD-5C3D921C670D}" type="slidenum">
              <a:rPr lang="en-US"/>
              <a:pPr>
                <a:defRPr/>
              </a:pPr>
              <a:t>‹#›</a:t>
            </a:fld>
            <a:endParaRPr lang="en-US"/>
          </a:p>
        </p:txBody>
      </p:sp>
      <p:sp>
        <p:nvSpPr>
          <p:cNvPr id="6" name="Rectangle 5"/>
          <p:cNvSpPr>
            <a:spLocks noGrp="1" noChangeArrowheads="1"/>
          </p:cNvSpPr>
          <p:nvPr>
            <p:ph type="ftr" sz="quarter" idx="11"/>
          </p:nvPr>
        </p:nvSpPr>
        <p:spPr/>
        <p:txBody>
          <a:bodyPr/>
          <a:lstStyle>
            <a:lvl1pPr defTabSz="457200">
              <a:defRPr/>
            </a:lvl1pPr>
          </a:lstStyle>
          <a:p>
            <a:pPr>
              <a:defRPr/>
            </a:pPr>
            <a:endParaRPr lang="en-US"/>
          </a:p>
        </p:txBody>
      </p:sp>
      <p:sp>
        <p:nvSpPr>
          <p:cNvPr id="7" name="Rectangle 4"/>
          <p:cNvSpPr>
            <a:spLocks noGrp="1" noChangeArrowheads="1"/>
          </p:cNvSpPr>
          <p:nvPr>
            <p:ph type="dt" sz="half" idx="12"/>
          </p:nvPr>
        </p:nvSpPr>
        <p:spPr/>
        <p:txBody>
          <a:bodyPr/>
          <a:lstStyle>
            <a:lvl1pPr defTabSz="457200">
              <a:defRPr/>
            </a:lvl1pPr>
          </a:lstStyle>
          <a:p>
            <a:pPr>
              <a:defRPr/>
            </a:pPr>
            <a:r>
              <a:rPr lang="en-US"/>
              <a:t>February 10, 2009</a:t>
            </a:r>
          </a:p>
        </p:txBody>
      </p:sp>
    </p:spTree>
    <p:extLst>
      <p:ext uri="{BB962C8B-B14F-4D97-AF65-F5344CB8AC3E}">
        <p14:creationId xmlns:p14="http://schemas.microsoft.com/office/powerpoint/2010/main" val="2222671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5" name="Straight Connector 4"/>
          <p:cNvCxnSpPr/>
          <p:nvPr userDrawn="1"/>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2EE7F1DF-5135-406F-A567-7AC1D523357C}"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Content Placeholder 2"/>
          <p:cNvSpPr>
            <a:spLocks noGrp="1"/>
          </p:cNvSpPr>
          <p:nvPr>
            <p:ph sz="half" idx="1"/>
          </p:nvPr>
        </p:nvSpPr>
        <p:spPr>
          <a:xfrm>
            <a:off x="371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62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Placeholder 1"/>
          <p:cNvSpPr>
            <a:spLocks noGrp="1"/>
          </p:cNvSpPr>
          <p:nvPr>
            <p:ph type="title"/>
          </p:nvPr>
        </p:nvSpPr>
        <p:spPr>
          <a:xfrm>
            <a:off x="371475" y="179143"/>
            <a:ext cx="8459536"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
        <p:nvSpPr>
          <p:cNvPr id="7"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Hello I'm a slide</a:t>
            </a:r>
            <a:endParaRPr lang="en-US" dirty="0"/>
          </a:p>
        </p:txBody>
      </p:sp>
    </p:spTree>
    <p:extLst>
      <p:ext uri="{BB962C8B-B14F-4D97-AF65-F5344CB8AC3E}">
        <p14:creationId xmlns:p14="http://schemas.microsoft.com/office/powerpoint/2010/main" val="1181307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7" name="Straight Connector 6"/>
          <p:cNvCxnSpPr/>
          <p:nvPr userDrawn="1"/>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95D8FAA7-74F8-44A2-B58C-9793730B91F1}"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Text Placeholder 2"/>
          <p:cNvSpPr>
            <a:spLocks noGrp="1"/>
          </p:cNvSpPr>
          <p:nvPr>
            <p:ph type="body" idx="1"/>
          </p:nvPr>
        </p:nvSpPr>
        <p:spPr>
          <a:xfrm>
            <a:off x="379664" y="9255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79664" y="1565275"/>
            <a:ext cx="4040188"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9255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565275"/>
            <a:ext cx="4041775"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Title Placeholder 1"/>
          <p:cNvSpPr>
            <a:spLocks noGrp="1"/>
          </p:cNvSpPr>
          <p:nvPr>
            <p:ph type="title"/>
          </p:nvPr>
        </p:nvSpPr>
        <p:spPr>
          <a:xfrm>
            <a:off x="379664" y="179143"/>
            <a:ext cx="8459536"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
        <p:nvSpPr>
          <p:cNvPr id="9"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Hello I'm a slide</a:t>
            </a:r>
            <a:endParaRPr lang="en-US" dirty="0"/>
          </a:p>
        </p:txBody>
      </p:sp>
    </p:spTree>
    <p:extLst>
      <p:ext uri="{BB962C8B-B14F-4D97-AF65-F5344CB8AC3E}">
        <p14:creationId xmlns:p14="http://schemas.microsoft.com/office/powerpoint/2010/main" val="792961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3" name="Straight Connector 2"/>
          <p:cNvCxnSpPr/>
          <p:nvPr userDrawn="1"/>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4" name="Slide Number Placeholder 6"/>
          <p:cNvSpPr txBox="1">
            <a:spLocks/>
          </p:cNvSpPr>
          <p:nvPr userDrawn="1"/>
        </p:nvSpPr>
        <p:spPr>
          <a:xfrm>
            <a:off x="6705600" y="6202363"/>
            <a:ext cx="2133600" cy="182562"/>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53079D1D-9ECE-4CE8-A3F9-294EC9588B17}"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rtlCol="0">
            <a:noAutofit/>
          </a:bodyPr>
          <a:lstStyle>
            <a:lvl1pPr algn="l">
              <a:defRPr sz="2400" b="1"/>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Hello I'm a slide</a:t>
            </a:r>
            <a:endParaRPr lang="en-US" dirty="0"/>
          </a:p>
        </p:txBody>
      </p:sp>
    </p:spTree>
    <p:extLst>
      <p:ext uri="{BB962C8B-B14F-4D97-AF65-F5344CB8AC3E}">
        <p14:creationId xmlns:p14="http://schemas.microsoft.com/office/powerpoint/2010/main" val="3754959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A2E66E3C-C899-4A26-96A7-65BCEB1DDA1A}"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Hello I'm a slide</a:t>
            </a:r>
            <a:endParaRPr lang="en-US" dirty="0"/>
          </a:p>
        </p:txBody>
      </p:sp>
    </p:spTree>
    <p:extLst>
      <p:ext uri="{BB962C8B-B14F-4D97-AF65-F5344CB8AC3E}">
        <p14:creationId xmlns:p14="http://schemas.microsoft.com/office/powerpoint/2010/main" val="1411304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91751137-A108-4055-9C26-5588B831F99A}"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2" name="Title 1"/>
          <p:cNvSpPr>
            <a:spLocks noGrp="1"/>
          </p:cNvSpPr>
          <p:nvPr>
            <p:ph type="title"/>
          </p:nvPr>
        </p:nvSpPr>
        <p:spPr>
          <a:xfrm>
            <a:off x="457200" y="371474"/>
            <a:ext cx="3008313" cy="8921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371474"/>
            <a:ext cx="5111750" cy="55832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26365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0"/>
          </p:nvPr>
        </p:nvSpPr>
        <p:spPr>
          <a:xfrm>
            <a:off x="3124200" y="6194425"/>
            <a:ext cx="2895600" cy="2000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Hello I'm a slide</a:t>
            </a:r>
            <a:endParaRPr lang="en-US" dirty="0"/>
          </a:p>
        </p:txBody>
      </p:sp>
    </p:spTree>
    <p:extLst>
      <p:ext uri="{BB962C8B-B14F-4D97-AF65-F5344CB8AC3E}">
        <p14:creationId xmlns:p14="http://schemas.microsoft.com/office/powerpoint/2010/main" val="468798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Cover Page">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a:xfrm>
            <a:off x="3124200" y="6194425"/>
            <a:ext cx="2895600" cy="200025"/>
          </a:xfrm>
        </p:spPr>
        <p:txBody>
          <a:bodyPr/>
          <a:lstStyle>
            <a:lvl1pPr algn="ctr">
              <a:defRPr sz="1200">
                <a:solidFill>
                  <a:schemeClr val="tx1">
                    <a:tint val="75000"/>
                  </a:schemeClr>
                </a:solidFill>
              </a:defRPr>
            </a:lvl1pPr>
          </a:lstStyle>
          <a:p>
            <a:pPr>
              <a:defRPr/>
            </a:pPr>
            <a:r>
              <a:rPr lang="en-US"/>
              <a:t>Hello I'm a slide</a:t>
            </a:r>
            <a:endParaRPr lang="en-US" dirty="0"/>
          </a:p>
        </p:txBody>
      </p:sp>
    </p:spTree>
    <p:extLst>
      <p:ext uri="{BB962C8B-B14F-4D97-AF65-F5344CB8AC3E}">
        <p14:creationId xmlns:p14="http://schemas.microsoft.com/office/powerpoint/2010/main" val="3989149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Cover Page">
    <p:spTree>
      <p:nvGrpSpPr>
        <p:cNvPr id="1" name=""/>
        <p:cNvGrpSpPr/>
        <p:nvPr/>
      </p:nvGrpSpPr>
      <p:grpSpPr>
        <a:xfrm>
          <a:off x="0" y="0"/>
          <a:ext cx="0" cy="0"/>
          <a:chOff x="0" y="0"/>
          <a:chExt cx="0" cy="0"/>
        </a:xfrm>
      </p:grpSpPr>
      <p:sp>
        <p:nvSpPr>
          <p:cNvPr id="2" name="Slide Number Placeholder 6"/>
          <p:cNvSpPr txBox="1">
            <a:spLocks/>
          </p:cNvSpPr>
          <p:nvPr userDrawn="1"/>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AA36F1CF-4D81-4D8A-AD95-2A91230F5407}"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Footer Placeholder 4"/>
          <p:cNvSpPr>
            <a:spLocks noGrp="1"/>
          </p:cNvSpPr>
          <p:nvPr>
            <p:ph type="ftr" sz="quarter" idx="10"/>
          </p:nvPr>
        </p:nvSpPr>
        <p:spPr>
          <a:xfrm>
            <a:off x="3124200" y="6194425"/>
            <a:ext cx="2895600" cy="200025"/>
          </a:xfrm>
        </p:spPr>
        <p:txBody>
          <a:bodyPr/>
          <a:lstStyle>
            <a:lvl1pPr algn="ctr">
              <a:defRPr sz="1200">
                <a:solidFill>
                  <a:schemeClr val="tx1">
                    <a:tint val="75000"/>
                  </a:schemeClr>
                </a:solidFill>
              </a:defRPr>
            </a:lvl1pPr>
          </a:lstStyle>
          <a:p>
            <a:pPr>
              <a:defRPr/>
            </a:pPr>
            <a:r>
              <a:rPr lang="en-US"/>
              <a:t>Hello I'm a slide</a:t>
            </a:r>
            <a:endParaRPr lang="en-US" dirty="0"/>
          </a:p>
        </p:txBody>
      </p:sp>
    </p:spTree>
    <p:extLst>
      <p:ext uri="{BB962C8B-B14F-4D97-AF65-F5344CB8AC3E}">
        <p14:creationId xmlns:p14="http://schemas.microsoft.com/office/powerpoint/2010/main" val="3641994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3.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7625" y="0"/>
            <a:ext cx="92392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7"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3" name="Picture 12"/>
          <p:cNvPicPr>
            <a:picLocks/>
          </p:cNvPicPr>
          <p:nvPr userDrawn="1"/>
        </p:nvPicPr>
        <p:blipFill rotWithShape="1">
          <a:blip r:embed="rId9">
            <a:extLst>
              <a:ext uri="{28A0092B-C50C-407E-A947-70E740481C1C}">
                <a14:useLocalDpi xmlns:a14="http://schemas.microsoft.com/office/drawing/2010/main" val="0"/>
              </a:ext>
            </a:extLst>
          </a:blip>
          <a:srcRect t="-1" b="46868"/>
          <a:stretch/>
        </p:blipFill>
        <p:spPr>
          <a:xfrm>
            <a:off x="214884" y="0"/>
            <a:ext cx="8714232" cy="6858000"/>
          </a:xfrm>
          <a:prstGeom prst="rect">
            <a:avLst/>
          </a:prstGeom>
          <a:effectLst>
            <a:reflection stA="58000" endPos="1000" dir="5400000" sy="-100000" algn="bl" rotWithShape="0"/>
          </a:effectLst>
        </p:spPr>
      </p:pic>
      <p:pic>
        <p:nvPicPr>
          <p:cNvPr id="1030" name="Picture 8" descr="ERCOT cmyk-01.png"/>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247650" y="6024563"/>
            <a:ext cx="81756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93528" r:id="rId1"/>
    <p:sldLayoutId id="2147493529" r:id="rId2"/>
    <p:sldLayoutId id="2147493530" r:id="rId3"/>
    <p:sldLayoutId id="2147493531" r:id="rId4"/>
    <p:sldLayoutId id="2147493532" r:id="rId5"/>
    <p:sldLayoutId id="2147493533" r:id="rId6"/>
    <p:sldLayoutId id="2147493534" r:id="rId7"/>
  </p:sldLayoutIdLst>
  <p:timing>
    <p:tnLst>
      <p:par>
        <p:cTn id="1" dur="indefinite" restart="never" nodeType="tmRoot"/>
      </p:par>
    </p:tnLst>
  </p:timing>
  <p:hf sldNum="0"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Arial" charset="0"/>
        </a:defRPr>
      </a:lvl2pPr>
      <a:lvl3pPr algn="ctr" defTabSz="457200" rtl="0" eaLnBrk="0" fontAlgn="base" hangingPunct="0">
        <a:spcBef>
          <a:spcPct val="0"/>
        </a:spcBef>
        <a:spcAft>
          <a:spcPct val="0"/>
        </a:spcAft>
        <a:defRPr sz="4400">
          <a:solidFill>
            <a:schemeClr val="tx1"/>
          </a:solidFill>
          <a:latin typeface="Arial" charset="0"/>
        </a:defRPr>
      </a:lvl3pPr>
      <a:lvl4pPr algn="ctr" defTabSz="457200" rtl="0" eaLnBrk="0" fontAlgn="base" hangingPunct="0">
        <a:spcBef>
          <a:spcPct val="0"/>
        </a:spcBef>
        <a:spcAft>
          <a:spcPct val="0"/>
        </a:spcAft>
        <a:defRPr sz="4400">
          <a:solidFill>
            <a:schemeClr val="tx1"/>
          </a:solidFill>
          <a:latin typeface="Arial" charset="0"/>
        </a:defRPr>
      </a:lvl4pPr>
      <a:lvl5pPr algn="ctr" defTabSz="457200" rtl="0" eaLnBrk="0" fontAlgn="base" hangingPunct="0">
        <a:spcBef>
          <a:spcPct val="0"/>
        </a:spcBef>
        <a:spcAft>
          <a:spcPct val="0"/>
        </a:spcAft>
        <a:defRPr sz="4400">
          <a:solidFill>
            <a:schemeClr val="tx1"/>
          </a:solidFill>
          <a:latin typeface="Arial" charset="0"/>
        </a:defRPr>
      </a:lvl5pPr>
      <a:lvl6pPr marL="457200" algn="ctr" defTabSz="457200" rtl="0" fontAlgn="base">
        <a:spcBef>
          <a:spcPct val="0"/>
        </a:spcBef>
        <a:spcAft>
          <a:spcPct val="0"/>
        </a:spcAft>
        <a:defRPr sz="4400">
          <a:solidFill>
            <a:schemeClr val="tx1"/>
          </a:solidFill>
          <a:latin typeface="Arial" charset="0"/>
        </a:defRPr>
      </a:lvl6pPr>
      <a:lvl7pPr marL="914400" algn="ctr" defTabSz="457200" rtl="0" fontAlgn="base">
        <a:spcBef>
          <a:spcPct val="0"/>
        </a:spcBef>
        <a:spcAft>
          <a:spcPct val="0"/>
        </a:spcAft>
        <a:defRPr sz="4400">
          <a:solidFill>
            <a:schemeClr val="tx1"/>
          </a:solidFill>
          <a:latin typeface="Arial" charset="0"/>
        </a:defRPr>
      </a:lvl7pPr>
      <a:lvl8pPr marL="1371600" algn="ctr" defTabSz="457200" rtl="0" fontAlgn="base">
        <a:spcBef>
          <a:spcPct val="0"/>
        </a:spcBef>
        <a:spcAft>
          <a:spcPct val="0"/>
        </a:spcAft>
        <a:defRPr sz="4400">
          <a:solidFill>
            <a:schemeClr val="tx1"/>
          </a:solidFill>
          <a:latin typeface="Arial" charset="0"/>
        </a:defRPr>
      </a:lvl8pPr>
      <a:lvl9pPr marL="1828800" algn="ctr" defTabSz="457200" rtl="0" fontAlgn="base">
        <a:spcBef>
          <a:spcPct val="0"/>
        </a:spcBef>
        <a:spcAft>
          <a:spcPct val="0"/>
        </a:spcAft>
        <a:defRPr sz="4400">
          <a:solidFill>
            <a:schemeClr val="tx1"/>
          </a:solidFill>
          <a:latin typeface="Arial"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68275"/>
            <a:ext cx="9144000" cy="721677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2" name="Picture 11"/>
          <p:cNvPicPr>
            <a:picLocks/>
          </p:cNvPicPr>
          <p:nvPr userDrawn="1"/>
        </p:nvPicPr>
        <p:blipFill rotWithShape="1">
          <a:blip r:embed="rId4">
            <a:extLst>
              <a:ext uri="{28A0092B-C50C-407E-A947-70E740481C1C}">
                <a14:useLocalDpi xmlns:a14="http://schemas.microsoft.com/office/drawing/2010/main" val="0"/>
              </a:ext>
            </a:extLst>
          </a:blip>
          <a:srcRect t="-1" b="46868"/>
          <a:stretch/>
        </p:blipFill>
        <p:spPr>
          <a:xfrm>
            <a:off x="214884" y="0"/>
            <a:ext cx="8714232" cy="6858000"/>
          </a:xfrm>
          <a:prstGeom prst="rect">
            <a:avLst/>
          </a:prstGeom>
          <a:effectLst>
            <a:reflection stA="58000" endPos="1000" dir="5400000" sy="-100000" algn="bl" rotWithShape="0"/>
          </a:effectLst>
        </p:spPr>
      </p:pic>
      <p:sp>
        <p:nvSpPr>
          <p:cNvPr id="4" name="Date Placeholder 3"/>
          <p:cNvSpPr>
            <a:spLocks noGrp="1"/>
          </p:cNvSpPr>
          <p:nvPr>
            <p:ph type="dt" sz="half" idx="2"/>
          </p:nvPr>
        </p:nvSpPr>
        <p:spPr>
          <a:xfrm>
            <a:off x="457200" y="5975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5975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Hello I'm a slide</a:t>
            </a:r>
            <a:endParaRPr lang="en-US" dirty="0"/>
          </a:p>
        </p:txBody>
      </p:sp>
      <p:sp>
        <p:nvSpPr>
          <p:cNvPr id="6" name="Slide Number Placeholder 5"/>
          <p:cNvSpPr>
            <a:spLocks noGrp="1"/>
          </p:cNvSpPr>
          <p:nvPr>
            <p:ph type="sldNum" sz="quarter" idx="4"/>
          </p:nvPr>
        </p:nvSpPr>
        <p:spPr>
          <a:xfrm>
            <a:off x="6553200" y="5975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73BA2F3-1CCE-4942-B570-2A33E3EA273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93535" r:id="rId1"/>
    <p:sldLayoutId id="2147493536" r:id="rId2"/>
  </p:sldLayoutIdLst>
  <p:timing>
    <p:tnLst>
      <p:par>
        <p:cTn id="1" dur="indefinite" restart="never" nodeType="tmRoot"/>
      </p:par>
    </p:tnLst>
  </p:timing>
  <p:hf sldNum="0"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Arial" charset="0"/>
        </a:defRPr>
      </a:lvl2pPr>
      <a:lvl3pPr algn="ctr" defTabSz="457200" rtl="0" eaLnBrk="0" fontAlgn="base" hangingPunct="0">
        <a:spcBef>
          <a:spcPct val="0"/>
        </a:spcBef>
        <a:spcAft>
          <a:spcPct val="0"/>
        </a:spcAft>
        <a:defRPr sz="4400">
          <a:solidFill>
            <a:schemeClr val="tx1"/>
          </a:solidFill>
          <a:latin typeface="Arial" charset="0"/>
        </a:defRPr>
      </a:lvl3pPr>
      <a:lvl4pPr algn="ctr" defTabSz="457200" rtl="0" eaLnBrk="0" fontAlgn="base" hangingPunct="0">
        <a:spcBef>
          <a:spcPct val="0"/>
        </a:spcBef>
        <a:spcAft>
          <a:spcPct val="0"/>
        </a:spcAft>
        <a:defRPr sz="4400">
          <a:solidFill>
            <a:schemeClr val="tx1"/>
          </a:solidFill>
          <a:latin typeface="Arial" charset="0"/>
        </a:defRPr>
      </a:lvl4pPr>
      <a:lvl5pPr algn="ctr" defTabSz="457200" rtl="0" eaLnBrk="0" fontAlgn="base" hangingPunct="0">
        <a:spcBef>
          <a:spcPct val="0"/>
        </a:spcBef>
        <a:spcAft>
          <a:spcPct val="0"/>
        </a:spcAft>
        <a:defRPr sz="4400">
          <a:solidFill>
            <a:schemeClr val="tx1"/>
          </a:solidFill>
          <a:latin typeface="Arial" charset="0"/>
        </a:defRPr>
      </a:lvl5pPr>
      <a:lvl6pPr marL="457200" algn="ctr" defTabSz="457200" rtl="0" fontAlgn="base">
        <a:spcBef>
          <a:spcPct val="0"/>
        </a:spcBef>
        <a:spcAft>
          <a:spcPct val="0"/>
        </a:spcAft>
        <a:defRPr sz="4400">
          <a:solidFill>
            <a:schemeClr val="tx1"/>
          </a:solidFill>
          <a:latin typeface="Arial" charset="0"/>
        </a:defRPr>
      </a:lvl6pPr>
      <a:lvl7pPr marL="914400" algn="ctr" defTabSz="457200" rtl="0" fontAlgn="base">
        <a:spcBef>
          <a:spcPct val="0"/>
        </a:spcBef>
        <a:spcAft>
          <a:spcPct val="0"/>
        </a:spcAft>
        <a:defRPr sz="4400">
          <a:solidFill>
            <a:schemeClr val="tx1"/>
          </a:solidFill>
          <a:latin typeface="Arial" charset="0"/>
        </a:defRPr>
      </a:lvl7pPr>
      <a:lvl8pPr marL="1371600" algn="ctr" defTabSz="457200" rtl="0" fontAlgn="base">
        <a:spcBef>
          <a:spcPct val="0"/>
        </a:spcBef>
        <a:spcAft>
          <a:spcPct val="0"/>
        </a:spcAft>
        <a:defRPr sz="4400">
          <a:solidFill>
            <a:schemeClr val="tx1"/>
          </a:solidFill>
          <a:latin typeface="Arial" charset="0"/>
        </a:defRPr>
      </a:lvl8pPr>
      <a:lvl9pPr marL="1828800" algn="ctr" defTabSz="457200" rtl="0" fontAlgn="base">
        <a:spcBef>
          <a:spcPct val="0"/>
        </a:spcBef>
        <a:spcAft>
          <a:spcPct val="0"/>
        </a:spcAft>
        <a:defRPr sz="4400">
          <a:solidFill>
            <a:schemeClr val="tx1"/>
          </a:solidFill>
          <a:latin typeface="Arial"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bwMode="auto">
          <a:xfrm>
            <a:off x="457200" y="10668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defTabSz="914400">
              <a:defRPr sz="1400">
                <a:solidFill>
                  <a:srgbClr val="000000"/>
                </a:solidFill>
                <a:latin typeface="Arial" charset="0"/>
                <a:cs typeface="+mn-cs"/>
              </a:defRPr>
            </a:lvl1pPr>
          </a:lstStyle>
          <a:p>
            <a:pPr>
              <a:defRPr/>
            </a:pPr>
            <a:fld id="{A3401723-4681-4188-AF63-9115646A291D}" type="slidenum">
              <a:rPr lang="en-US"/>
              <a:pPr>
                <a:defRPr/>
              </a:pPr>
              <a:t>‹#›</a:t>
            </a:fld>
            <a:endParaRPr lang="en-US"/>
          </a:p>
        </p:txBody>
      </p:sp>
      <p:sp>
        <p:nvSpPr>
          <p:cNvPr id="1028" name="Rectangle 7"/>
          <p:cNvSpPr>
            <a:spLocks noChangeArrowheads="1"/>
          </p:cNvSpPr>
          <p:nvPr userDrawn="1"/>
        </p:nvSpPr>
        <p:spPr bwMode="auto">
          <a:xfrm>
            <a:off x="0" y="6235700"/>
            <a:ext cx="9144000" cy="622300"/>
          </a:xfrm>
          <a:prstGeom prst="rect">
            <a:avLst/>
          </a:prstGeom>
          <a:solidFill>
            <a:srgbClr val="ECECE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defRPr/>
            </a:pPr>
            <a:endParaRPr lang="en-US" altLang="en-US" smtClean="0">
              <a:solidFill>
                <a:srgbClr val="000000"/>
              </a:solidFill>
            </a:endParaRPr>
          </a:p>
        </p:txBody>
      </p:sp>
      <p:pic>
        <p:nvPicPr>
          <p:cNvPr id="3077" name="Picture 8" descr="logo_C"/>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3500" y="6289675"/>
            <a:ext cx="8540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9"/>
          <p:cNvSpPr>
            <a:spLocks noChangeArrowheads="1"/>
          </p:cNvSpPr>
          <p:nvPr userDrawn="1"/>
        </p:nvSpPr>
        <p:spPr bwMode="auto">
          <a:xfrm>
            <a:off x="0" y="0"/>
            <a:ext cx="9144000" cy="685800"/>
          </a:xfrm>
          <a:prstGeom prst="rect">
            <a:avLst/>
          </a:prstGeom>
          <a:solidFill>
            <a:srgbClr val="5469A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defRPr/>
            </a:pPr>
            <a:endParaRPr lang="en-US" altLang="en-US" smtClean="0">
              <a:solidFill>
                <a:srgbClr val="000000"/>
              </a:solidFill>
            </a:endParaRPr>
          </a:p>
        </p:txBody>
      </p:sp>
      <p:sp>
        <p:nvSpPr>
          <p:cNvPr id="3079" name="Rectangle 2"/>
          <p:cNvSpPr>
            <a:spLocks noGrp="1" noChangeArrowheads="1"/>
          </p:cNvSpPr>
          <p:nvPr>
            <p:ph type="title"/>
          </p:nvPr>
        </p:nvSpPr>
        <p:spPr bwMode="auto">
          <a:xfrm>
            <a:off x="152400" y="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defTabSz="914400">
              <a:defRPr sz="1200">
                <a:solidFill>
                  <a:srgbClr val="000000"/>
                </a:solidFill>
                <a:latin typeface="Arial" charset="0"/>
                <a:cs typeface="+mn-cs"/>
              </a:defRPr>
            </a:lvl1pPr>
          </a:lstStyle>
          <a:p>
            <a:pPr>
              <a:defRPr/>
            </a:pPr>
            <a:endParaRPr lang="en-US"/>
          </a:p>
        </p:txBody>
      </p:sp>
      <p:sp>
        <p:nvSpPr>
          <p:cNvPr id="3081" name="Line 11"/>
          <p:cNvSpPr>
            <a:spLocks noChangeShapeType="1"/>
          </p:cNvSpPr>
          <p:nvPr userDrawn="1"/>
        </p:nvSpPr>
        <p:spPr bwMode="auto">
          <a:xfrm>
            <a:off x="1069975" y="6457950"/>
            <a:ext cx="0" cy="2190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defTabSz="914400">
              <a:defRPr sz="1200">
                <a:solidFill>
                  <a:srgbClr val="000000"/>
                </a:solidFill>
                <a:latin typeface="Arial" charset="0"/>
                <a:cs typeface="+mn-cs"/>
              </a:defRPr>
            </a:lvl1pPr>
          </a:lstStyle>
          <a:p>
            <a:pPr>
              <a:defRPr/>
            </a:pPr>
            <a:r>
              <a:rPr lang="en-US"/>
              <a:t>February 10, 2009</a:t>
            </a:r>
          </a:p>
        </p:txBody>
      </p:sp>
      <p:sp>
        <p:nvSpPr>
          <p:cNvPr id="3083" name="Line 12"/>
          <p:cNvSpPr>
            <a:spLocks noChangeShapeType="1"/>
          </p:cNvSpPr>
          <p:nvPr userDrawn="1"/>
        </p:nvSpPr>
        <p:spPr bwMode="auto">
          <a:xfrm>
            <a:off x="0" y="6731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6" name="Rectangle 13"/>
          <p:cNvSpPr>
            <a:spLocks noChangeArrowheads="1"/>
          </p:cNvSpPr>
          <p:nvPr/>
        </p:nvSpPr>
        <p:spPr bwMode="auto">
          <a:xfrm>
            <a:off x="3429000" y="6477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defTabSz="914400" eaLnBrk="1" hangingPunct="1">
              <a:defRPr/>
            </a:pPr>
            <a:fld id="{B4D33090-08ED-4C50-942B-BDF19BA06F02}" type="slidenum">
              <a:rPr lang="en-US" altLang="en-US" sz="1200" smtClean="0">
                <a:solidFill>
                  <a:srgbClr val="000000"/>
                </a:solidFill>
              </a:rPr>
              <a:pPr algn="ctr" defTabSz="914400" eaLnBrk="1" hangingPunct="1">
                <a:defRPr/>
              </a:pPr>
              <a:t>‹#›</a:t>
            </a:fld>
            <a:endParaRPr lang="en-US" altLang="en-US" sz="1200" smtClean="0">
              <a:solidFill>
                <a:srgbClr val="000000"/>
              </a:solidFill>
            </a:endParaRPr>
          </a:p>
        </p:txBody>
      </p:sp>
    </p:spTree>
  </p:cSld>
  <p:clrMap bg1="lt1" tx1="dk1" bg2="lt2" tx2="dk2" accent1="accent1" accent2="accent2" accent3="accent3" accent4="accent4" accent5="accent5" accent6="accent6" hlink="hlink" folHlink="folHlink"/>
  <p:sldLayoutIdLst>
    <p:sldLayoutId id="2147493537" r:id="rId1"/>
    <p:sldLayoutId id="2147493538" r:id="rId2"/>
    <p:sldLayoutId id="2147493539" r:id="rId3"/>
    <p:sldLayoutId id="2147493540" r:id="rId4"/>
    <p:sldLayoutId id="2147493541" r:id="rId5"/>
    <p:sldLayoutId id="2147493542" r:id="rId6"/>
    <p:sldLayoutId id="2147493543" r:id="rId7"/>
    <p:sldLayoutId id="2147493544" r:id="rId8"/>
    <p:sldLayoutId id="2147493545" r:id="rId9"/>
    <p:sldLayoutId id="2147493546" r:id="rId10"/>
    <p:sldLayoutId id="2147493547" r:id="rId11"/>
    <p:sldLayoutId id="2147493548" r:id="rId12"/>
  </p:sldLayoutIdLst>
  <p:hf sldNum="0" hdr="0" ftr="0"/>
  <p:txStyles>
    <p:titleStyle>
      <a:lvl1pPr algn="l" rtl="0" eaLnBrk="0" fontAlgn="base" hangingPunct="0">
        <a:spcBef>
          <a:spcPct val="0"/>
        </a:spcBef>
        <a:spcAft>
          <a:spcPct val="0"/>
        </a:spcAft>
        <a:defRPr sz="2000">
          <a:solidFill>
            <a:schemeClr val="bg1"/>
          </a:solidFill>
          <a:latin typeface="+mj-lt"/>
          <a:ea typeface="+mj-ea"/>
          <a:cs typeface="+mj-cs"/>
        </a:defRPr>
      </a:lvl1pPr>
      <a:lvl2pPr algn="l" rtl="0" eaLnBrk="0" fontAlgn="base" hangingPunct="0">
        <a:spcBef>
          <a:spcPct val="0"/>
        </a:spcBef>
        <a:spcAft>
          <a:spcPct val="0"/>
        </a:spcAft>
        <a:defRPr sz="2000">
          <a:solidFill>
            <a:schemeClr val="bg1"/>
          </a:solidFill>
          <a:latin typeface="Arial Black" pitchFamily="34" charset="0"/>
        </a:defRPr>
      </a:lvl2pPr>
      <a:lvl3pPr algn="l" rtl="0" eaLnBrk="0" fontAlgn="base" hangingPunct="0">
        <a:spcBef>
          <a:spcPct val="0"/>
        </a:spcBef>
        <a:spcAft>
          <a:spcPct val="0"/>
        </a:spcAft>
        <a:defRPr sz="2000">
          <a:solidFill>
            <a:schemeClr val="bg1"/>
          </a:solidFill>
          <a:latin typeface="Arial Black" pitchFamily="34" charset="0"/>
        </a:defRPr>
      </a:lvl3pPr>
      <a:lvl4pPr algn="l" rtl="0" eaLnBrk="0" fontAlgn="base" hangingPunct="0">
        <a:spcBef>
          <a:spcPct val="0"/>
        </a:spcBef>
        <a:spcAft>
          <a:spcPct val="0"/>
        </a:spcAft>
        <a:defRPr sz="2000">
          <a:solidFill>
            <a:schemeClr val="bg1"/>
          </a:solidFill>
          <a:latin typeface="Arial Black" pitchFamily="34" charset="0"/>
        </a:defRPr>
      </a:lvl4pPr>
      <a:lvl5pPr algn="l" rtl="0" eaLnBrk="0" fontAlgn="base" hangingPunct="0">
        <a:spcBef>
          <a:spcPct val="0"/>
        </a:spcBef>
        <a:spcAft>
          <a:spcPct val="0"/>
        </a:spcAft>
        <a:defRPr sz="2000">
          <a:solidFill>
            <a:schemeClr val="bg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mailto:ClientServices@ercot.com" TargetMode="External"/><Relationship Id="rId4" Type="http://schemas.openxmlformats.org/officeDocument/2006/relationships/hyperlink" Target="mailto:David.Thompson@ercot.co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13"/>
          <p:cNvGrpSpPr>
            <a:grpSpLocks/>
          </p:cNvGrpSpPr>
          <p:nvPr/>
        </p:nvGrpSpPr>
        <p:grpSpPr bwMode="auto">
          <a:xfrm>
            <a:off x="603250" y="1498600"/>
            <a:ext cx="7727950" cy="3861702"/>
            <a:chOff x="603250" y="546100"/>
            <a:chExt cx="7727950" cy="3862117"/>
          </a:xfrm>
        </p:grpSpPr>
        <p:pic>
          <p:nvPicPr>
            <p:cNvPr id="25603" name="Picture 8" descr="ERCOT cmyk-01.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3250" y="546100"/>
              <a:ext cx="2457704"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TextBox 9"/>
            <p:cNvSpPr txBox="1">
              <a:spLocks noChangeArrowheads="1"/>
            </p:cNvSpPr>
            <p:nvPr/>
          </p:nvSpPr>
          <p:spPr bwMode="auto">
            <a:xfrm>
              <a:off x="787400" y="2130425"/>
              <a:ext cx="7543800" cy="2277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en-US" sz="2400" b="1" dirty="0" smtClean="0"/>
                <a:t>Reliability Deployment Price Adder and RUC ONOPTOUT</a:t>
              </a:r>
              <a:endParaRPr lang="en-US" altLang="en-US" b="1" dirty="0"/>
            </a:p>
            <a:p>
              <a:pPr eaLnBrk="1" hangingPunct="1"/>
              <a:endParaRPr lang="en-US" altLang="en-US" sz="2000" dirty="0" smtClean="0"/>
            </a:p>
            <a:p>
              <a:pPr eaLnBrk="1" hangingPunct="1"/>
              <a:r>
                <a:rPr lang="en-US" altLang="en-US" sz="2000" dirty="0" smtClean="0"/>
                <a:t>ERCOT</a:t>
              </a:r>
              <a:endParaRPr lang="en-US" altLang="en-US" dirty="0"/>
            </a:p>
            <a:p>
              <a:pPr eaLnBrk="1" hangingPunct="1"/>
              <a:r>
                <a:rPr lang="en-US" altLang="en-US" dirty="0"/>
                <a:t> </a:t>
              </a:r>
            </a:p>
            <a:p>
              <a:pPr eaLnBrk="1" hangingPunct="1"/>
              <a:r>
                <a:rPr lang="en-US" altLang="en-US" dirty="0"/>
                <a:t>QSE Managers Working Group</a:t>
              </a:r>
            </a:p>
            <a:p>
              <a:pPr eaLnBrk="1" hangingPunct="1"/>
              <a:r>
                <a:rPr lang="en-US" altLang="en-US" dirty="0" smtClean="0"/>
                <a:t>1/29/2015</a:t>
              </a:r>
              <a:endParaRPr lang="en-US" altLang="en-US" dirty="0"/>
            </a:p>
          </p:txBody>
        </p:sp>
        <p:cxnSp>
          <p:nvCxnSpPr>
            <p:cNvPr id="13" name="Straight Connector 12"/>
            <p:cNvCxnSpPr/>
            <p:nvPr/>
          </p:nvCxnSpPr>
          <p:spPr>
            <a:xfrm flipV="1">
              <a:off x="787400" y="1852753"/>
              <a:ext cx="6286500" cy="12701"/>
            </a:xfrm>
            <a:prstGeom prst="line">
              <a:avLst/>
            </a:prstGeom>
            <a:ln>
              <a:solidFill>
                <a:srgbClr val="00385E"/>
              </a:solidFill>
            </a:ln>
            <a:effectLst/>
          </p:spPr>
          <p:style>
            <a:lnRef idx="2">
              <a:schemeClr val="accent1"/>
            </a:lnRef>
            <a:fillRef idx="0">
              <a:schemeClr val="accent1"/>
            </a:fillRef>
            <a:effectRef idx="1">
              <a:schemeClr val="accent1"/>
            </a:effectRef>
            <a:fontRef idx="minor">
              <a:schemeClr val="tx1"/>
            </a:fontRef>
          </p:style>
        </p:cxn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 744 Examples</a:t>
            </a:r>
            <a:endParaRPr lang="en-US" dirty="0"/>
          </a:p>
        </p:txBody>
      </p:sp>
      <p:sp>
        <p:nvSpPr>
          <p:cNvPr id="3" name="Content Placeholder 2"/>
          <p:cNvSpPr>
            <a:spLocks noGrp="1"/>
          </p:cNvSpPr>
          <p:nvPr>
            <p:ph idx="1"/>
          </p:nvPr>
        </p:nvSpPr>
        <p:spPr>
          <a:xfrm>
            <a:off x="379664" y="828675"/>
            <a:ext cx="8459536" cy="5734963"/>
          </a:xfrm>
        </p:spPr>
        <p:txBody>
          <a:bodyPr>
            <a:normAutofit/>
          </a:bodyPr>
          <a:lstStyle/>
          <a:p>
            <a:pPr marL="57150" indent="0">
              <a:buNone/>
            </a:pPr>
            <a:r>
              <a:rPr lang="en-US" sz="2000" dirty="0" smtClean="0"/>
              <a:t>Off-line Example B: Off-line resource</a:t>
            </a:r>
            <a:r>
              <a:rPr lang="en-US" sz="2000" dirty="0"/>
              <a:t>, </a:t>
            </a:r>
            <a:r>
              <a:rPr lang="en-US" sz="2000" dirty="0" smtClean="0"/>
              <a:t>is committed </a:t>
            </a:r>
            <a:r>
              <a:rPr lang="en-US" sz="2000" dirty="0"/>
              <a:t>by a RUC process and communicated by ERCOT at </a:t>
            </a:r>
            <a:r>
              <a:rPr lang="en-US" sz="2000" dirty="0" smtClean="0"/>
              <a:t>10:30 </a:t>
            </a:r>
            <a:r>
              <a:rPr lang="en-US" sz="2000" dirty="0"/>
              <a:t>for Hour Ending </a:t>
            </a:r>
            <a:r>
              <a:rPr lang="en-US" sz="2000" dirty="0" smtClean="0"/>
              <a:t>12</a:t>
            </a:r>
            <a:endParaRPr lang="en-US" sz="1600" dirty="0"/>
          </a:p>
          <a:p>
            <a:pPr marL="400050">
              <a:buFont typeface="Arial" panose="020B0604020202020204" pitchFamily="34" charset="0"/>
              <a:buChar char="•"/>
            </a:pPr>
            <a:endParaRPr lang="en-US" sz="2000" dirty="0" smtClean="0"/>
          </a:p>
          <a:p>
            <a:pPr marL="400050">
              <a:buFont typeface="Arial" panose="020B0604020202020204" pitchFamily="34" charset="0"/>
              <a:buChar char="•"/>
            </a:pPr>
            <a:r>
              <a:rPr lang="en-US" sz="2000" dirty="0" smtClean="0"/>
              <a:t>10:50 Real-Time telemeters a resource status of STARTUP</a:t>
            </a:r>
          </a:p>
          <a:p>
            <a:pPr marL="400050"/>
            <a:r>
              <a:rPr lang="en-US" sz="2000" dirty="0" smtClean="0"/>
              <a:t>10:58 </a:t>
            </a:r>
            <a:r>
              <a:rPr lang="en-US" sz="2000" dirty="0"/>
              <a:t>Real-Time telemeters a resource status of </a:t>
            </a:r>
            <a:r>
              <a:rPr lang="en-US" sz="2000" dirty="0" smtClean="0"/>
              <a:t>ONOPTOUT</a:t>
            </a:r>
          </a:p>
          <a:p>
            <a:pPr marL="400050"/>
            <a:r>
              <a:rPr lang="en-US" sz="2000" dirty="0" smtClean="0"/>
              <a:t>11:02 SCED snapshot captures ONOPTOUT status</a:t>
            </a:r>
          </a:p>
          <a:p>
            <a:pPr marL="1200150" lvl="2" indent="-342900">
              <a:buFont typeface="+mj-lt"/>
              <a:buAutoNum type="alphaLcParenR"/>
            </a:pPr>
            <a:r>
              <a:rPr lang="en-US" sz="1400" dirty="0"/>
              <a:t>The resource has a confirmed RUC commitment 	 			    (TRUE)</a:t>
            </a:r>
          </a:p>
          <a:p>
            <a:pPr marL="1200150" lvl="2" indent="-342900">
              <a:buFont typeface="+mj-lt"/>
              <a:buAutoNum type="alphaLcParenR"/>
            </a:pPr>
            <a:r>
              <a:rPr lang="en-US" sz="1400" dirty="0"/>
              <a:t>The first hour of the RUC commitment block		 			    (TRUE)</a:t>
            </a:r>
          </a:p>
          <a:p>
            <a:pPr marL="1200150" lvl="2" indent="-342900">
              <a:buFont typeface="+mj-lt"/>
              <a:buAutoNum type="alphaLcParenR"/>
            </a:pPr>
            <a:r>
              <a:rPr lang="en-US" sz="1400" dirty="0"/>
              <a:t>SCED snapshot when resource is on-line and available for SCED dispatch (TRUE)</a:t>
            </a:r>
            <a:endParaRPr lang="en-US" sz="1800" dirty="0"/>
          </a:p>
          <a:p>
            <a:pPr marL="800100" lvl="1"/>
            <a:endParaRPr lang="en-US" sz="1600" dirty="0"/>
          </a:p>
          <a:p>
            <a:pPr marL="457200" lvl="1" indent="0">
              <a:buNone/>
            </a:pPr>
            <a:endParaRPr lang="en-US" sz="1600" dirty="0"/>
          </a:p>
          <a:p>
            <a:pPr marL="400050">
              <a:buFont typeface="Arial" panose="020B0604020202020204" pitchFamily="34" charset="0"/>
              <a:buChar char="•"/>
            </a:pPr>
            <a:r>
              <a:rPr lang="en-US" sz="2000" dirty="0"/>
              <a:t>Outcome: </a:t>
            </a:r>
          </a:p>
          <a:p>
            <a:pPr marL="800100" lvl="1">
              <a:buFont typeface="Arial" panose="020B0604020202020204" pitchFamily="34" charset="0"/>
              <a:buChar char="•"/>
            </a:pPr>
            <a:r>
              <a:rPr lang="en-US" sz="1600" dirty="0"/>
              <a:t>QSE opted out of RUC settlement for RUC committed resource and the RTRDP was NOT calculated</a:t>
            </a:r>
          </a:p>
          <a:p>
            <a:pPr marL="514350" lvl="1" indent="0">
              <a:buNone/>
            </a:pPr>
            <a:endParaRPr lang="en-US" sz="1600" dirty="0" smtClean="0"/>
          </a:p>
          <a:p>
            <a:endParaRPr lang="en-US" sz="2400" dirty="0" smtClean="0"/>
          </a:p>
          <a:p>
            <a:endParaRPr lang="en-US" sz="2400" dirty="0"/>
          </a:p>
        </p:txBody>
      </p:sp>
    </p:spTree>
    <p:extLst>
      <p:ext uri="{BB962C8B-B14F-4D97-AF65-F5344CB8AC3E}">
        <p14:creationId xmlns:p14="http://schemas.microsoft.com/office/powerpoint/2010/main" val="40421206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 744 Examples</a:t>
            </a:r>
            <a:endParaRPr lang="en-US" dirty="0"/>
          </a:p>
        </p:txBody>
      </p:sp>
      <p:sp>
        <p:nvSpPr>
          <p:cNvPr id="3" name="Content Placeholder 2"/>
          <p:cNvSpPr>
            <a:spLocks noGrp="1"/>
          </p:cNvSpPr>
          <p:nvPr>
            <p:ph idx="1"/>
          </p:nvPr>
        </p:nvSpPr>
        <p:spPr>
          <a:xfrm>
            <a:off x="379664" y="828675"/>
            <a:ext cx="8459536" cy="5734963"/>
          </a:xfrm>
        </p:spPr>
        <p:txBody>
          <a:bodyPr>
            <a:normAutofit/>
          </a:bodyPr>
          <a:lstStyle/>
          <a:p>
            <a:pPr marL="57150" indent="0">
              <a:buNone/>
            </a:pPr>
            <a:r>
              <a:rPr lang="en-US" sz="2000" dirty="0" smtClean="0"/>
              <a:t>On-line Example B: On-line resource</a:t>
            </a:r>
            <a:r>
              <a:rPr lang="en-US" sz="2000" dirty="0"/>
              <a:t>, </a:t>
            </a:r>
            <a:r>
              <a:rPr lang="en-US" sz="2000" dirty="0" smtClean="0"/>
              <a:t>is committed </a:t>
            </a:r>
            <a:r>
              <a:rPr lang="en-US" sz="2000" dirty="0"/>
              <a:t>by a RUC process and communicated by ERCOT at </a:t>
            </a:r>
            <a:r>
              <a:rPr lang="en-US" sz="2000" dirty="0" smtClean="0"/>
              <a:t>10:30 </a:t>
            </a:r>
            <a:r>
              <a:rPr lang="en-US" sz="2000" dirty="0"/>
              <a:t>for Hour Ending </a:t>
            </a:r>
            <a:r>
              <a:rPr lang="en-US" sz="2000" dirty="0" smtClean="0"/>
              <a:t>12</a:t>
            </a:r>
            <a:endParaRPr lang="en-US" sz="1600" dirty="0"/>
          </a:p>
          <a:p>
            <a:pPr marL="400050">
              <a:buFont typeface="Arial" panose="020B0604020202020204" pitchFamily="34" charset="0"/>
              <a:buChar char="•"/>
            </a:pPr>
            <a:endParaRPr lang="en-US" sz="2000" dirty="0" smtClean="0"/>
          </a:p>
          <a:p>
            <a:pPr marL="400050">
              <a:buFont typeface="Arial" panose="020B0604020202020204" pitchFamily="34" charset="0"/>
              <a:buChar char="•"/>
            </a:pPr>
            <a:r>
              <a:rPr lang="en-US" sz="2000" dirty="0" smtClean="0"/>
              <a:t>10:30 Real-Time telemeters a resource status of ON</a:t>
            </a:r>
          </a:p>
          <a:p>
            <a:pPr marL="400050"/>
            <a:r>
              <a:rPr lang="en-US" sz="2000" dirty="0" smtClean="0"/>
              <a:t>10:58 </a:t>
            </a:r>
            <a:r>
              <a:rPr lang="en-US" sz="2000" dirty="0"/>
              <a:t>Real-Time telemeters a resource status of </a:t>
            </a:r>
            <a:r>
              <a:rPr lang="en-US" sz="2000" dirty="0" smtClean="0"/>
              <a:t>ONOPTOUT</a:t>
            </a:r>
          </a:p>
          <a:p>
            <a:pPr marL="400050"/>
            <a:r>
              <a:rPr lang="en-US" sz="2000" dirty="0" smtClean="0"/>
              <a:t>11:02 SCED snapshot captures ONOPTOUT status</a:t>
            </a:r>
          </a:p>
          <a:p>
            <a:pPr marL="1200150" lvl="2" indent="-342900">
              <a:buFont typeface="+mj-lt"/>
              <a:buAutoNum type="alphaLcParenR"/>
            </a:pPr>
            <a:r>
              <a:rPr lang="en-US" sz="1400" dirty="0"/>
              <a:t>The resource has a confirmed RUC commitment 	 			    (TRUE)</a:t>
            </a:r>
          </a:p>
          <a:p>
            <a:pPr marL="1200150" lvl="2" indent="-342900">
              <a:buFont typeface="+mj-lt"/>
              <a:buAutoNum type="alphaLcParenR"/>
            </a:pPr>
            <a:r>
              <a:rPr lang="en-US" sz="1400" dirty="0"/>
              <a:t>The first hour of the RUC commitment block		 			    (TRUE)</a:t>
            </a:r>
          </a:p>
          <a:p>
            <a:pPr marL="1200150" lvl="2" indent="-342900">
              <a:buFont typeface="+mj-lt"/>
              <a:buAutoNum type="alphaLcParenR"/>
            </a:pPr>
            <a:r>
              <a:rPr lang="en-US" sz="1400" dirty="0"/>
              <a:t>SCED snapshot when resource is on-line and available for SCED dispatch (TRUE)</a:t>
            </a:r>
            <a:endParaRPr lang="en-US" sz="1800" dirty="0"/>
          </a:p>
          <a:p>
            <a:pPr marL="800100" lvl="1"/>
            <a:endParaRPr lang="en-US" sz="1600" dirty="0"/>
          </a:p>
          <a:p>
            <a:pPr marL="457200" lvl="1" indent="0">
              <a:buNone/>
            </a:pPr>
            <a:endParaRPr lang="en-US" sz="1600" dirty="0"/>
          </a:p>
          <a:p>
            <a:pPr marL="400050">
              <a:buFont typeface="Arial" panose="020B0604020202020204" pitchFamily="34" charset="0"/>
              <a:buChar char="•"/>
            </a:pPr>
            <a:r>
              <a:rPr lang="en-US" sz="2000" dirty="0"/>
              <a:t>Outcome: </a:t>
            </a:r>
          </a:p>
          <a:p>
            <a:pPr marL="800100" lvl="1">
              <a:buFont typeface="Arial" panose="020B0604020202020204" pitchFamily="34" charset="0"/>
              <a:buChar char="•"/>
            </a:pPr>
            <a:r>
              <a:rPr lang="en-US" sz="1600" dirty="0"/>
              <a:t>QSE opted out of RUC settlement for RUC committed resource and the RTRDP was NOT calculated</a:t>
            </a:r>
          </a:p>
          <a:p>
            <a:pPr marL="514350" lvl="1" indent="0">
              <a:buNone/>
            </a:pPr>
            <a:endParaRPr lang="en-US" sz="1600" dirty="0" smtClean="0"/>
          </a:p>
          <a:p>
            <a:endParaRPr lang="en-US" sz="2400" dirty="0" smtClean="0"/>
          </a:p>
          <a:p>
            <a:endParaRPr lang="en-US" sz="2400" dirty="0"/>
          </a:p>
        </p:txBody>
      </p:sp>
    </p:spTree>
    <p:extLst>
      <p:ext uri="{BB962C8B-B14F-4D97-AF65-F5344CB8AC3E}">
        <p14:creationId xmlns:p14="http://schemas.microsoft.com/office/powerpoint/2010/main" val="2008825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 744 Examples</a:t>
            </a:r>
            <a:endParaRPr lang="en-US" dirty="0"/>
          </a:p>
        </p:txBody>
      </p:sp>
      <p:sp>
        <p:nvSpPr>
          <p:cNvPr id="3" name="Content Placeholder 2"/>
          <p:cNvSpPr>
            <a:spLocks noGrp="1"/>
          </p:cNvSpPr>
          <p:nvPr>
            <p:ph idx="1"/>
          </p:nvPr>
        </p:nvSpPr>
        <p:spPr>
          <a:xfrm>
            <a:off x="379664" y="828675"/>
            <a:ext cx="8459536" cy="5734963"/>
          </a:xfrm>
        </p:spPr>
        <p:txBody>
          <a:bodyPr>
            <a:normAutofit/>
          </a:bodyPr>
          <a:lstStyle/>
          <a:p>
            <a:pPr marL="57150" indent="0">
              <a:buNone/>
            </a:pPr>
            <a:r>
              <a:rPr lang="en-US" sz="2000" dirty="0" smtClean="0"/>
              <a:t>Off-line Example </a:t>
            </a:r>
            <a:r>
              <a:rPr lang="en-US" sz="2000" dirty="0"/>
              <a:t>C</a:t>
            </a:r>
            <a:r>
              <a:rPr lang="en-US" sz="2000" dirty="0" smtClean="0"/>
              <a:t>: Off-line resource</a:t>
            </a:r>
            <a:r>
              <a:rPr lang="en-US" sz="2000" dirty="0"/>
              <a:t>, </a:t>
            </a:r>
            <a:r>
              <a:rPr lang="en-US" sz="2000" dirty="0" smtClean="0"/>
              <a:t>is committed </a:t>
            </a:r>
            <a:r>
              <a:rPr lang="en-US" sz="2000" dirty="0"/>
              <a:t>by a RUC process and communicated by ERCOT at </a:t>
            </a:r>
            <a:r>
              <a:rPr lang="en-US" sz="2000" dirty="0" smtClean="0"/>
              <a:t>11:20 </a:t>
            </a:r>
            <a:r>
              <a:rPr lang="en-US" sz="2000" dirty="0"/>
              <a:t>for Hour Ending </a:t>
            </a:r>
            <a:r>
              <a:rPr lang="en-US" sz="2000" dirty="0" smtClean="0"/>
              <a:t>12</a:t>
            </a:r>
            <a:endParaRPr lang="en-US" sz="1600" dirty="0"/>
          </a:p>
          <a:p>
            <a:pPr marL="400050">
              <a:buFont typeface="Arial" panose="020B0604020202020204" pitchFamily="34" charset="0"/>
              <a:buChar char="•"/>
            </a:pPr>
            <a:endParaRPr lang="en-US" sz="2000" dirty="0" smtClean="0"/>
          </a:p>
          <a:p>
            <a:pPr marL="400050">
              <a:buFont typeface="Arial" panose="020B0604020202020204" pitchFamily="34" charset="0"/>
              <a:buChar char="•"/>
            </a:pPr>
            <a:r>
              <a:rPr lang="en-US" sz="2000" dirty="0" smtClean="0"/>
              <a:t>11:22 Real-Time telemeters a resource status of STARTUP</a:t>
            </a:r>
          </a:p>
          <a:p>
            <a:pPr marL="400050"/>
            <a:r>
              <a:rPr lang="en-US" sz="2000" dirty="0" smtClean="0"/>
              <a:t>11:28 </a:t>
            </a:r>
            <a:r>
              <a:rPr lang="en-US" sz="2000" dirty="0"/>
              <a:t>Real-Time telemeters a resource status of </a:t>
            </a:r>
            <a:r>
              <a:rPr lang="en-US" sz="2000" dirty="0" smtClean="0"/>
              <a:t>ONOPTOUT</a:t>
            </a:r>
          </a:p>
          <a:p>
            <a:pPr marL="400050"/>
            <a:r>
              <a:rPr lang="en-US" sz="2000" dirty="0" smtClean="0"/>
              <a:t>11:29 SCED snapshot captures ONOPTOUT status</a:t>
            </a:r>
          </a:p>
          <a:p>
            <a:pPr marL="1200150" lvl="2" indent="-342900">
              <a:buFont typeface="+mj-lt"/>
              <a:buAutoNum type="alphaLcParenR"/>
            </a:pPr>
            <a:r>
              <a:rPr lang="en-US" sz="1400" dirty="0"/>
              <a:t>The resource has a confirmed RUC commitment 	 			    (TRUE)</a:t>
            </a:r>
          </a:p>
          <a:p>
            <a:pPr marL="1200150" lvl="2" indent="-342900">
              <a:buFont typeface="+mj-lt"/>
              <a:buAutoNum type="alphaLcParenR"/>
            </a:pPr>
            <a:r>
              <a:rPr lang="en-US" sz="1400" dirty="0"/>
              <a:t>The first hour of the RUC commitment block		 			    (TRUE)</a:t>
            </a:r>
          </a:p>
          <a:p>
            <a:pPr marL="1200150" lvl="2" indent="-342900">
              <a:buFont typeface="+mj-lt"/>
              <a:buAutoNum type="alphaLcParenR"/>
            </a:pPr>
            <a:r>
              <a:rPr lang="en-US" sz="1400" dirty="0"/>
              <a:t>SCED snapshot when resource is on-line and available for SCED dispatch (TRUE)</a:t>
            </a:r>
            <a:endParaRPr lang="en-US" sz="1800" dirty="0"/>
          </a:p>
          <a:p>
            <a:pPr marL="800100" lvl="1"/>
            <a:endParaRPr lang="en-US" sz="1600" dirty="0"/>
          </a:p>
          <a:p>
            <a:pPr marL="457200" lvl="1" indent="0">
              <a:buNone/>
            </a:pPr>
            <a:endParaRPr lang="en-US" sz="1600" dirty="0"/>
          </a:p>
          <a:p>
            <a:pPr marL="400050">
              <a:buFont typeface="Arial" panose="020B0604020202020204" pitchFamily="34" charset="0"/>
              <a:buChar char="•"/>
            </a:pPr>
            <a:r>
              <a:rPr lang="en-US" sz="2000" dirty="0"/>
              <a:t>Outcome: </a:t>
            </a:r>
          </a:p>
          <a:p>
            <a:pPr marL="800100" lvl="1">
              <a:buFont typeface="Arial" panose="020B0604020202020204" pitchFamily="34" charset="0"/>
              <a:buChar char="•"/>
            </a:pPr>
            <a:r>
              <a:rPr lang="en-US" sz="1600" dirty="0"/>
              <a:t>QSE opted out of RUC settlement for RUC committed resource and the RTRDP was NOT calculated</a:t>
            </a:r>
          </a:p>
          <a:p>
            <a:pPr marL="514350" lvl="1" indent="0">
              <a:buNone/>
            </a:pPr>
            <a:endParaRPr lang="en-US" sz="1600" dirty="0" smtClean="0"/>
          </a:p>
          <a:p>
            <a:endParaRPr lang="en-US" sz="2400" dirty="0" smtClean="0"/>
          </a:p>
          <a:p>
            <a:endParaRPr lang="en-US" sz="2400" dirty="0"/>
          </a:p>
        </p:txBody>
      </p:sp>
    </p:spTree>
    <p:extLst>
      <p:ext uri="{BB962C8B-B14F-4D97-AF65-F5344CB8AC3E}">
        <p14:creationId xmlns:p14="http://schemas.microsoft.com/office/powerpoint/2010/main" val="21672516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 744 Examples</a:t>
            </a:r>
            <a:endParaRPr lang="en-US" dirty="0"/>
          </a:p>
        </p:txBody>
      </p:sp>
      <p:sp>
        <p:nvSpPr>
          <p:cNvPr id="3" name="Content Placeholder 2"/>
          <p:cNvSpPr>
            <a:spLocks noGrp="1"/>
          </p:cNvSpPr>
          <p:nvPr>
            <p:ph idx="1"/>
          </p:nvPr>
        </p:nvSpPr>
        <p:spPr>
          <a:xfrm>
            <a:off x="379664" y="828675"/>
            <a:ext cx="8459536" cy="5734963"/>
          </a:xfrm>
        </p:spPr>
        <p:txBody>
          <a:bodyPr>
            <a:normAutofit/>
          </a:bodyPr>
          <a:lstStyle/>
          <a:p>
            <a:pPr marL="57150" indent="0">
              <a:buNone/>
            </a:pPr>
            <a:r>
              <a:rPr lang="en-US" sz="2000" dirty="0" smtClean="0"/>
              <a:t>On-line Example </a:t>
            </a:r>
            <a:r>
              <a:rPr lang="en-US" sz="2000" dirty="0"/>
              <a:t>C</a:t>
            </a:r>
            <a:r>
              <a:rPr lang="en-US" sz="2000" dirty="0" smtClean="0"/>
              <a:t>: On-line resource</a:t>
            </a:r>
            <a:r>
              <a:rPr lang="en-US" sz="2000" dirty="0"/>
              <a:t>, </a:t>
            </a:r>
            <a:r>
              <a:rPr lang="en-US" sz="2000" dirty="0" smtClean="0"/>
              <a:t>is committed </a:t>
            </a:r>
            <a:r>
              <a:rPr lang="en-US" sz="2000" dirty="0"/>
              <a:t>by a RUC process and communicated by ERCOT at </a:t>
            </a:r>
            <a:r>
              <a:rPr lang="en-US" sz="2000" dirty="0" smtClean="0"/>
              <a:t>11:20 </a:t>
            </a:r>
            <a:r>
              <a:rPr lang="en-US" sz="2000" dirty="0"/>
              <a:t>for Hour Ending </a:t>
            </a:r>
            <a:r>
              <a:rPr lang="en-US" sz="2000" dirty="0" smtClean="0"/>
              <a:t>12</a:t>
            </a:r>
            <a:endParaRPr lang="en-US" sz="1600" dirty="0"/>
          </a:p>
          <a:p>
            <a:pPr marL="400050">
              <a:buFont typeface="Arial" panose="020B0604020202020204" pitchFamily="34" charset="0"/>
              <a:buChar char="•"/>
            </a:pPr>
            <a:endParaRPr lang="en-US" sz="2000" dirty="0" smtClean="0"/>
          </a:p>
          <a:p>
            <a:pPr marL="400050">
              <a:buFont typeface="Arial" panose="020B0604020202020204" pitchFamily="34" charset="0"/>
              <a:buChar char="•"/>
            </a:pPr>
            <a:r>
              <a:rPr lang="en-US" sz="2000" dirty="0" smtClean="0"/>
              <a:t>11:22 Real-Time telemeters a resource status of SHUTDOWN</a:t>
            </a:r>
          </a:p>
          <a:p>
            <a:pPr marL="400050"/>
            <a:r>
              <a:rPr lang="en-US" sz="2000" dirty="0" smtClean="0"/>
              <a:t>11:28 </a:t>
            </a:r>
            <a:r>
              <a:rPr lang="en-US" sz="2000" dirty="0"/>
              <a:t>Real-Time telemeters a resource status of </a:t>
            </a:r>
            <a:r>
              <a:rPr lang="en-US" sz="2000" dirty="0" smtClean="0"/>
              <a:t>ONOPTOUT</a:t>
            </a:r>
          </a:p>
          <a:p>
            <a:pPr marL="400050"/>
            <a:r>
              <a:rPr lang="en-US" sz="2000" dirty="0" smtClean="0"/>
              <a:t>11:29 SCED snapshot captures ONOPTOUT status</a:t>
            </a:r>
          </a:p>
          <a:p>
            <a:pPr marL="1200150" lvl="2" indent="-342900">
              <a:buFont typeface="+mj-lt"/>
              <a:buAutoNum type="alphaLcParenR"/>
            </a:pPr>
            <a:r>
              <a:rPr lang="en-US" sz="1400" dirty="0"/>
              <a:t>The resource has a confirmed RUC commitment 	 			    (TRUE)</a:t>
            </a:r>
          </a:p>
          <a:p>
            <a:pPr marL="1200150" lvl="2" indent="-342900">
              <a:buFont typeface="+mj-lt"/>
              <a:buAutoNum type="alphaLcParenR"/>
            </a:pPr>
            <a:r>
              <a:rPr lang="en-US" sz="1400" dirty="0"/>
              <a:t>The first hour of the RUC commitment block		 			    (TRUE)</a:t>
            </a:r>
          </a:p>
          <a:p>
            <a:pPr marL="1200150" lvl="2" indent="-342900">
              <a:buFont typeface="+mj-lt"/>
              <a:buAutoNum type="alphaLcParenR"/>
            </a:pPr>
            <a:r>
              <a:rPr lang="en-US" sz="1400" dirty="0"/>
              <a:t>SCED snapshot when resource is on-line and available for SCED </a:t>
            </a:r>
            <a:r>
              <a:rPr lang="en-US" sz="1400" dirty="0" smtClean="0"/>
              <a:t>dispatch(TRUE)</a:t>
            </a:r>
            <a:endParaRPr lang="en-US" sz="1800" dirty="0"/>
          </a:p>
          <a:p>
            <a:pPr marL="800100" lvl="1"/>
            <a:endParaRPr lang="en-US" sz="1600" dirty="0"/>
          </a:p>
          <a:p>
            <a:pPr marL="457200" lvl="1" indent="0">
              <a:buNone/>
            </a:pPr>
            <a:endParaRPr lang="en-US" sz="1600" dirty="0"/>
          </a:p>
          <a:p>
            <a:pPr marL="400050">
              <a:buFont typeface="Arial" panose="020B0604020202020204" pitchFamily="34" charset="0"/>
              <a:buChar char="•"/>
            </a:pPr>
            <a:r>
              <a:rPr lang="en-US" sz="2000" dirty="0"/>
              <a:t>Outcome: </a:t>
            </a:r>
          </a:p>
          <a:p>
            <a:pPr marL="800100" lvl="1">
              <a:buFont typeface="Arial" panose="020B0604020202020204" pitchFamily="34" charset="0"/>
              <a:buChar char="•"/>
            </a:pPr>
            <a:r>
              <a:rPr lang="en-US" sz="1600" dirty="0"/>
              <a:t>QSE opted out of RUC settlement for RUC committed resource and the RTRDP was NOT calculated</a:t>
            </a:r>
          </a:p>
          <a:p>
            <a:pPr marL="514350" lvl="1" indent="0">
              <a:buNone/>
            </a:pPr>
            <a:endParaRPr lang="en-US" sz="1600" dirty="0" smtClean="0"/>
          </a:p>
          <a:p>
            <a:endParaRPr lang="en-US" sz="2400" dirty="0"/>
          </a:p>
        </p:txBody>
      </p:sp>
    </p:spTree>
    <p:extLst>
      <p:ext uri="{BB962C8B-B14F-4D97-AF65-F5344CB8AC3E}">
        <p14:creationId xmlns:p14="http://schemas.microsoft.com/office/powerpoint/2010/main" val="3342524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NPRR 744 Summary</a:t>
            </a:r>
            <a:endParaRPr lang="en-US" sz="2800" dirty="0"/>
          </a:p>
        </p:txBody>
      </p:sp>
      <p:pic>
        <p:nvPicPr>
          <p:cNvPr id="3" name="Content Placeholder 2"/>
          <p:cNvPicPr>
            <a:picLocks noGrp="1" noChangeAspect="1"/>
          </p:cNvPicPr>
          <p:nvPr>
            <p:ph idx="1"/>
          </p:nvPr>
        </p:nvPicPr>
        <p:blipFill>
          <a:blip r:embed="rId3"/>
          <a:stretch>
            <a:fillRect/>
          </a:stretch>
        </p:blipFill>
        <p:spPr>
          <a:xfrm>
            <a:off x="256321" y="1361898"/>
            <a:ext cx="8395310" cy="1996914"/>
          </a:xfrm>
          <a:prstGeom prst="rect">
            <a:avLst/>
          </a:prstGeom>
        </p:spPr>
      </p:pic>
    </p:spTree>
    <p:extLst>
      <p:ext uri="{BB962C8B-B14F-4D97-AF65-F5344CB8AC3E}">
        <p14:creationId xmlns:p14="http://schemas.microsoft.com/office/powerpoint/2010/main" val="1044024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p:cNvSpPr>
            <a:spLocks noGrp="1"/>
          </p:cNvSpPr>
          <p:nvPr>
            <p:ph idx="1"/>
          </p:nvPr>
        </p:nvSpPr>
        <p:spPr>
          <a:xfrm>
            <a:off x="379413" y="828675"/>
            <a:ext cx="8229600" cy="5116513"/>
          </a:xfrm>
        </p:spPr>
        <p:txBody>
          <a:bodyPr/>
          <a:lstStyle/>
          <a:p>
            <a:pPr algn="ctr" eaLnBrk="1" hangingPunct="1">
              <a:buFontTx/>
              <a:buNone/>
            </a:pPr>
            <a:r>
              <a:rPr lang="en-US" altLang="en-US" sz="4000" dirty="0" smtClean="0"/>
              <a:t>Questions / Comments? </a:t>
            </a:r>
          </a:p>
        </p:txBody>
      </p:sp>
      <p:pic>
        <p:nvPicPr>
          <p:cNvPr id="32771" name="Picture 3" descr="C:\Documents and Settings\jkatheiser\Local Settings\Temporary Internet Files\Content.IE5\ONK41WO9\MC900437835[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2881" y="1826418"/>
            <a:ext cx="2155703" cy="3838870"/>
          </a:xfrm>
          <a:prstGeom prst="rect">
            <a:avLst/>
          </a:prstGeom>
          <a:noFill/>
          <a:ln>
            <a:noFill/>
          </a:ln>
          <a:effectLst>
            <a:glow rad="228600">
              <a:schemeClr val="bg1">
                <a:lumMod val="75000"/>
                <a:alpha val="40000"/>
              </a:schemeClr>
            </a:glo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79413" y="3145117"/>
            <a:ext cx="6726115" cy="3046988"/>
          </a:xfrm>
          <a:prstGeom prst="rect">
            <a:avLst/>
          </a:prstGeom>
        </p:spPr>
        <p:txBody>
          <a:bodyPr wrap="square">
            <a:spAutoFit/>
          </a:bodyPr>
          <a:lstStyle/>
          <a:p>
            <a:r>
              <a:rPr lang="fr-FR" sz="2000" b="1" dirty="0" smtClean="0"/>
              <a:t>David Thompson</a:t>
            </a:r>
          </a:p>
          <a:p>
            <a:r>
              <a:rPr lang="fr-FR" sz="2000" b="1" dirty="0"/>
              <a:t>	</a:t>
            </a:r>
            <a:r>
              <a:rPr lang="fr-FR" sz="2000" dirty="0" smtClean="0"/>
              <a:t>512-248-4519</a:t>
            </a:r>
          </a:p>
          <a:p>
            <a:r>
              <a:rPr lang="fr-FR" sz="2000" dirty="0"/>
              <a:t>	</a:t>
            </a:r>
            <a:r>
              <a:rPr lang="fr-FR" sz="2000" dirty="0" smtClean="0">
                <a:hlinkClick r:id="rId4"/>
              </a:rPr>
              <a:t>David.Thompson@ercot.com</a:t>
            </a:r>
            <a:endParaRPr lang="fr-FR" sz="2000" dirty="0" smtClean="0"/>
          </a:p>
          <a:p>
            <a:endParaRPr lang="fr-FR" sz="2000" dirty="0" smtClean="0"/>
          </a:p>
          <a:p>
            <a:r>
              <a:rPr lang="fr-FR" sz="2000" b="1" dirty="0" smtClean="0"/>
              <a:t>Client </a:t>
            </a:r>
            <a:r>
              <a:rPr lang="fr-FR" sz="2000" b="1" dirty="0"/>
              <a:t>Services for </a:t>
            </a:r>
            <a:r>
              <a:rPr lang="fr-FR" sz="2000" b="1" dirty="0" err="1"/>
              <a:t>Market</a:t>
            </a:r>
            <a:r>
              <a:rPr lang="fr-FR" sz="2000" b="1" dirty="0"/>
              <a:t> Participants</a:t>
            </a:r>
          </a:p>
          <a:p>
            <a:pPr lvl="1"/>
            <a:r>
              <a:rPr lang="fr-FR" sz="1600" dirty="0"/>
              <a:t>512-248-3900 </a:t>
            </a:r>
            <a:br>
              <a:rPr lang="fr-FR" sz="1600" dirty="0"/>
            </a:br>
            <a:r>
              <a:rPr lang="fr-FR" sz="1600" dirty="0">
                <a:hlinkClick r:id="rId5"/>
              </a:rPr>
              <a:t>ClientServices@ercot.com</a:t>
            </a:r>
            <a:r>
              <a:rPr lang="fr-FR" sz="1600" dirty="0"/>
              <a:t> </a:t>
            </a:r>
            <a:endParaRPr lang="en-US" sz="1600" dirty="0"/>
          </a:p>
          <a:p>
            <a:pPr marL="57150" indent="0">
              <a:buNone/>
            </a:pPr>
            <a:endParaRPr lang="en-US" sz="2000" dirty="0"/>
          </a:p>
          <a:p>
            <a:pPr marL="400050"/>
            <a:endParaRPr lang="en-US" sz="2000" dirty="0"/>
          </a:p>
          <a:p>
            <a:pPr marL="400050"/>
            <a:endParaRPr 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NPRR 679 implementation</a:t>
            </a:r>
            <a:endParaRPr lang="en-US" sz="2800" dirty="0"/>
          </a:p>
        </p:txBody>
      </p:sp>
      <p:sp>
        <p:nvSpPr>
          <p:cNvPr id="3" name="Content Placeholder 2"/>
          <p:cNvSpPr>
            <a:spLocks noGrp="1"/>
          </p:cNvSpPr>
          <p:nvPr>
            <p:ph idx="1"/>
          </p:nvPr>
        </p:nvSpPr>
        <p:spPr>
          <a:xfrm>
            <a:off x="379664" y="640808"/>
            <a:ext cx="8229600" cy="5116513"/>
          </a:xfrm>
          <a:noFill/>
        </p:spPr>
        <p:txBody>
          <a:bodyPr/>
          <a:lstStyle/>
          <a:p>
            <a:r>
              <a:rPr lang="en-US" sz="2000" dirty="0" smtClean="0"/>
              <a:t>A Resource </a:t>
            </a:r>
            <a:r>
              <a:rPr lang="en-US" sz="2000" dirty="0"/>
              <a:t>receives a VDI RUC, and one of the hours of the block can still be updated in the COP before the start of the first hour of the block, then the Resource can OPTOUT in two ways. </a:t>
            </a:r>
            <a:endParaRPr lang="en-US" sz="2000" dirty="0" smtClean="0"/>
          </a:p>
          <a:p>
            <a:endParaRPr lang="en-US" sz="2000" dirty="0"/>
          </a:p>
          <a:p>
            <a:pPr marL="857250" lvl="1" indent="-457200">
              <a:buAutoNum type="arabicPeriod"/>
            </a:pPr>
            <a:r>
              <a:rPr lang="en-US" sz="1800" dirty="0" smtClean="0"/>
              <a:t>Update </a:t>
            </a:r>
            <a:r>
              <a:rPr lang="en-US" sz="1800" dirty="0"/>
              <a:t>COP for hours still available in COP before start of first </a:t>
            </a:r>
            <a:r>
              <a:rPr lang="en-US" sz="1800" dirty="0" smtClean="0"/>
              <a:t>hour</a:t>
            </a:r>
          </a:p>
          <a:p>
            <a:pPr marL="857250" lvl="1" indent="-457200">
              <a:buAutoNum type="arabicPeriod"/>
            </a:pPr>
            <a:r>
              <a:rPr lang="en-US" sz="1800" dirty="0" smtClean="0"/>
              <a:t>Telemeter </a:t>
            </a:r>
            <a:r>
              <a:rPr lang="en-US" sz="1800" dirty="0"/>
              <a:t>ONOPTOUT for the entire RUC block without </a:t>
            </a:r>
            <a:r>
              <a:rPr lang="en-US" sz="1800" dirty="0" smtClean="0"/>
              <a:t>exception</a:t>
            </a:r>
          </a:p>
          <a:p>
            <a:pPr marL="400050" lvl="1" indent="0">
              <a:buNone/>
            </a:pPr>
            <a:endParaRPr lang="en-US" sz="1800" dirty="0" smtClean="0"/>
          </a:p>
          <a:p>
            <a:pPr marL="400050" lvl="1" indent="0">
              <a:buNone/>
            </a:pPr>
            <a:endParaRPr lang="en-US" sz="1800" dirty="0"/>
          </a:p>
          <a:p>
            <a:pPr marL="400050" lvl="1" indent="0">
              <a:buNone/>
            </a:pPr>
            <a:endParaRPr lang="en-US" sz="1800" dirty="0" smtClean="0"/>
          </a:p>
          <a:p>
            <a:pPr marL="400050" lvl="1" indent="0">
              <a:buNone/>
            </a:pPr>
            <a:endParaRPr lang="en-US" sz="1800" dirty="0"/>
          </a:p>
          <a:p>
            <a:pPr marL="400050" lvl="1" indent="0">
              <a:buNone/>
            </a:pPr>
            <a:endParaRPr lang="en-US" sz="1800" dirty="0"/>
          </a:p>
          <a:p>
            <a:r>
              <a:rPr lang="en-US" sz="2000" dirty="0"/>
              <a:t>Having multiple ways to opt-out could cause additional confusion </a:t>
            </a:r>
            <a:r>
              <a:rPr lang="en-US" sz="2000" dirty="0" smtClean="0"/>
              <a:t>and </a:t>
            </a:r>
            <a:r>
              <a:rPr lang="en-US" sz="2000" dirty="0"/>
              <a:t>make internal </a:t>
            </a:r>
            <a:r>
              <a:rPr lang="en-US" sz="2000" dirty="0" smtClean="0"/>
              <a:t>settlements, reports </a:t>
            </a:r>
            <a:r>
              <a:rPr lang="en-US" sz="2000" dirty="0"/>
              <a:t>and </a:t>
            </a:r>
            <a:r>
              <a:rPr lang="en-US" sz="2000" dirty="0" smtClean="0"/>
              <a:t>compliance checks </a:t>
            </a:r>
            <a:r>
              <a:rPr lang="en-US" sz="2000" dirty="0"/>
              <a:t>more complicated. </a:t>
            </a:r>
            <a:r>
              <a:rPr lang="en-US" sz="2000" dirty="0" smtClean="0"/>
              <a:t>Telemetering ONOPTOUT </a:t>
            </a:r>
            <a:r>
              <a:rPr lang="en-US" sz="2000" dirty="0"/>
              <a:t>during the RUC </a:t>
            </a:r>
            <a:r>
              <a:rPr lang="en-US" sz="2000" dirty="0" smtClean="0"/>
              <a:t>block is still required for RTRDP.</a:t>
            </a:r>
            <a:endParaRPr lang="en-US" sz="2000" dirty="0"/>
          </a:p>
          <a:p>
            <a:pPr lvl="2"/>
            <a:endParaRPr lang="en-US" sz="1600" dirty="0"/>
          </a:p>
        </p:txBody>
      </p:sp>
    </p:spTree>
    <p:extLst>
      <p:ext uri="{BB962C8B-B14F-4D97-AF65-F5344CB8AC3E}">
        <p14:creationId xmlns:p14="http://schemas.microsoft.com/office/powerpoint/2010/main" val="18603719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34268" y="6026161"/>
            <a:ext cx="910720" cy="342834"/>
          </a:xfrm>
          <a:prstGeom prst="rect">
            <a:avLst/>
          </a:prstGeom>
          <a:solidFill>
            <a:schemeClr val="bg1"/>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z="2800" dirty="0" smtClean="0"/>
              <a:t>Current Implementation</a:t>
            </a:r>
            <a:endParaRPr lang="en-US" sz="2800" dirty="0"/>
          </a:p>
        </p:txBody>
      </p:sp>
      <p:sp>
        <p:nvSpPr>
          <p:cNvPr id="3" name="Content Placeholder 2"/>
          <p:cNvSpPr>
            <a:spLocks noGrp="1"/>
          </p:cNvSpPr>
          <p:nvPr>
            <p:ph idx="1"/>
          </p:nvPr>
        </p:nvSpPr>
        <p:spPr/>
        <p:txBody>
          <a:bodyPr/>
          <a:lstStyle/>
          <a:p>
            <a:r>
              <a:rPr lang="en-US" sz="1800" dirty="0"/>
              <a:t>Current implementation of the Reliability Deployment Price Adder (NPRR 626) (</a:t>
            </a:r>
            <a:r>
              <a:rPr lang="en-US" sz="1800" dirty="0" smtClean="0"/>
              <a:t>RDPA) and ONOPTOUT settlement (NPRR416). </a:t>
            </a:r>
            <a:endParaRPr lang="en-US" sz="1800" dirty="0"/>
          </a:p>
          <a:p>
            <a:pPr marL="457200" lvl="1" indent="0">
              <a:buNone/>
            </a:pPr>
            <a:r>
              <a:rPr lang="en-US" sz="1800" u="sng" dirty="0" smtClean="0"/>
              <a:t>Issue List</a:t>
            </a:r>
          </a:p>
          <a:p>
            <a:pPr marL="1200150" lvl="2" indent="-342900">
              <a:buAutoNum type="arabicPeriod"/>
            </a:pPr>
            <a:r>
              <a:rPr lang="en-US" sz="1400" dirty="0" smtClean="0"/>
              <a:t>Resource </a:t>
            </a:r>
            <a:r>
              <a:rPr lang="en-US" sz="1400" dirty="0"/>
              <a:t>is not </a:t>
            </a:r>
            <a:r>
              <a:rPr lang="en-US" sz="1400" dirty="0" err="1" smtClean="0"/>
              <a:t>RUCed</a:t>
            </a:r>
            <a:r>
              <a:rPr lang="en-US" sz="1400" dirty="0" smtClean="0"/>
              <a:t> </a:t>
            </a:r>
            <a:r>
              <a:rPr lang="en-US" sz="1400" dirty="0"/>
              <a:t>and telemeters </a:t>
            </a:r>
            <a:r>
              <a:rPr lang="en-US" sz="1400" dirty="0" smtClean="0"/>
              <a:t>ONRUC at anytime</a:t>
            </a:r>
          </a:p>
          <a:p>
            <a:pPr marL="1200150" lvl="2" indent="-342900">
              <a:buAutoNum type="arabicPeriod"/>
            </a:pPr>
            <a:r>
              <a:rPr lang="en-US" sz="1400" dirty="0" smtClean="0"/>
              <a:t>Resource </a:t>
            </a:r>
            <a:r>
              <a:rPr lang="en-US" sz="1400" dirty="0"/>
              <a:t>is </a:t>
            </a:r>
            <a:r>
              <a:rPr lang="en-US" sz="1400" dirty="0" err="1" smtClean="0"/>
              <a:t>RUCed</a:t>
            </a:r>
            <a:r>
              <a:rPr lang="en-US" sz="1400" dirty="0" smtClean="0"/>
              <a:t> </a:t>
            </a:r>
            <a:r>
              <a:rPr lang="en-US" sz="1400" dirty="0"/>
              <a:t>and </a:t>
            </a:r>
            <a:r>
              <a:rPr lang="en-US" sz="1400" dirty="0" smtClean="0"/>
              <a:t>has not opted-out </a:t>
            </a:r>
            <a:r>
              <a:rPr lang="en-US" sz="1400" dirty="0"/>
              <a:t>and telemeters other than </a:t>
            </a:r>
            <a:r>
              <a:rPr lang="en-US" sz="1400" dirty="0" smtClean="0"/>
              <a:t>ONRUC at anytime during the RUC block</a:t>
            </a:r>
          </a:p>
          <a:p>
            <a:pPr marL="1200150" lvl="2" indent="-342900">
              <a:buAutoNum type="arabicPeriod"/>
            </a:pPr>
            <a:r>
              <a:rPr lang="en-US" sz="1400" dirty="0" smtClean="0"/>
              <a:t>Resource </a:t>
            </a:r>
            <a:r>
              <a:rPr lang="en-US" sz="1400" dirty="0"/>
              <a:t>is </a:t>
            </a:r>
            <a:r>
              <a:rPr lang="en-US" sz="1400" dirty="0" err="1" smtClean="0"/>
              <a:t>RUCed</a:t>
            </a:r>
            <a:r>
              <a:rPr lang="en-US" sz="1400" dirty="0" smtClean="0"/>
              <a:t> </a:t>
            </a:r>
            <a:r>
              <a:rPr lang="en-US" sz="1400" dirty="0"/>
              <a:t>and </a:t>
            </a:r>
            <a:r>
              <a:rPr lang="en-US" sz="1400" dirty="0" smtClean="0"/>
              <a:t>has opted-out and telemeters </a:t>
            </a:r>
            <a:r>
              <a:rPr lang="en-US" sz="1400" dirty="0"/>
              <a:t>ONRUC instead of </a:t>
            </a:r>
            <a:r>
              <a:rPr lang="en-US" sz="1400" dirty="0" smtClean="0"/>
              <a:t>ONOPTOUT</a:t>
            </a:r>
          </a:p>
          <a:p>
            <a:pPr marL="1200150" lvl="2" indent="-342900">
              <a:buAutoNum type="arabicPeriod"/>
            </a:pPr>
            <a:r>
              <a:rPr lang="en-US" sz="1400" dirty="0" smtClean="0"/>
              <a:t>Resource is </a:t>
            </a:r>
            <a:r>
              <a:rPr lang="en-US" sz="1400" dirty="0" err="1" smtClean="0"/>
              <a:t>RUCed</a:t>
            </a:r>
            <a:r>
              <a:rPr lang="en-US" sz="1400" dirty="0" smtClean="0"/>
              <a:t> for an hour in the operating period after the Adjustment Period</a:t>
            </a:r>
          </a:p>
          <a:p>
            <a:pPr marL="1657350" lvl="3" indent="-342900">
              <a:buFont typeface="+mj-lt"/>
              <a:buAutoNum type="alphaLcPeriod"/>
            </a:pPr>
            <a:r>
              <a:rPr lang="en-US" sz="1100" dirty="0" smtClean="0"/>
              <a:t>Resource is </a:t>
            </a:r>
            <a:r>
              <a:rPr lang="en-US" sz="1100" dirty="0" err="1" smtClean="0"/>
              <a:t>RUCed</a:t>
            </a:r>
            <a:r>
              <a:rPr lang="en-US" sz="1100" dirty="0" smtClean="0"/>
              <a:t> in the hour before the operating hour with the operating hour being the first RUC hour</a:t>
            </a:r>
          </a:p>
          <a:p>
            <a:pPr marL="1657350" lvl="3" indent="-342900">
              <a:buFont typeface="+mj-lt"/>
              <a:buAutoNum type="alphaLcPeriod"/>
            </a:pPr>
            <a:r>
              <a:rPr lang="en-US" sz="1100" dirty="0" smtClean="0"/>
              <a:t>Resource is </a:t>
            </a:r>
            <a:r>
              <a:rPr lang="en-US" sz="1100" dirty="0" err="1" smtClean="0"/>
              <a:t>RUCed</a:t>
            </a:r>
            <a:r>
              <a:rPr lang="en-US" sz="1100" dirty="0" smtClean="0"/>
              <a:t> within the operating hour </a:t>
            </a:r>
            <a:r>
              <a:rPr lang="en-US" sz="1100" dirty="0"/>
              <a:t>with the operating hour being the first RUC hour</a:t>
            </a:r>
          </a:p>
        </p:txBody>
      </p:sp>
      <p:pic>
        <p:nvPicPr>
          <p:cNvPr id="4" name="Picture 3"/>
          <p:cNvPicPr>
            <a:picLocks noChangeAspect="1"/>
          </p:cNvPicPr>
          <p:nvPr/>
        </p:nvPicPr>
        <p:blipFill>
          <a:blip r:embed="rId2"/>
          <a:stretch>
            <a:fillRect/>
          </a:stretch>
        </p:blipFill>
        <p:spPr>
          <a:xfrm>
            <a:off x="293088" y="3748151"/>
            <a:ext cx="8402751" cy="2384904"/>
          </a:xfrm>
          <a:prstGeom prst="rect">
            <a:avLst/>
          </a:prstGeom>
        </p:spPr>
      </p:pic>
    </p:spTree>
    <p:extLst>
      <p:ext uri="{BB962C8B-B14F-4D97-AF65-F5344CB8AC3E}">
        <p14:creationId xmlns:p14="http://schemas.microsoft.com/office/powerpoint/2010/main" val="2057671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Proposed Solution</a:t>
            </a:r>
            <a:endParaRPr lang="en-US" sz="2800" dirty="0"/>
          </a:p>
        </p:txBody>
      </p:sp>
      <p:sp>
        <p:nvSpPr>
          <p:cNvPr id="3" name="Content Placeholder 2"/>
          <p:cNvSpPr>
            <a:spLocks noGrp="1"/>
          </p:cNvSpPr>
          <p:nvPr>
            <p:ph idx="1"/>
          </p:nvPr>
        </p:nvSpPr>
        <p:spPr>
          <a:xfrm>
            <a:off x="379664" y="819150"/>
            <a:ext cx="8229600" cy="5305425"/>
          </a:xfrm>
          <a:noFill/>
        </p:spPr>
        <p:txBody>
          <a:bodyPr/>
          <a:lstStyle/>
          <a:p>
            <a:pPr marL="0" lvl="0" indent="0">
              <a:buNone/>
            </a:pPr>
            <a:r>
              <a:rPr lang="en-US" sz="2000" dirty="0" smtClean="0"/>
              <a:t> </a:t>
            </a:r>
          </a:p>
        </p:txBody>
      </p:sp>
      <p:sp>
        <p:nvSpPr>
          <p:cNvPr id="4" name="TextBox 3"/>
          <p:cNvSpPr txBox="1"/>
          <p:nvPr/>
        </p:nvSpPr>
        <p:spPr>
          <a:xfrm>
            <a:off x="379664" y="847725"/>
            <a:ext cx="8535736" cy="4524315"/>
          </a:xfrm>
          <a:prstGeom prst="rect">
            <a:avLst/>
          </a:prstGeom>
          <a:noFill/>
        </p:spPr>
        <p:txBody>
          <a:bodyPr wrap="square" rtlCol="0">
            <a:spAutoFit/>
          </a:bodyPr>
          <a:lstStyle/>
          <a:p>
            <a:r>
              <a:rPr lang="en-US" sz="2000" dirty="0" smtClean="0"/>
              <a:t>1. Resource </a:t>
            </a:r>
            <a:r>
              <a:rPr lang="en-US" sz="2000" dirty="0"/>
              <a:t>is not </a:t>
            </a:r>
            <a:r>
              <a:rPr lang="en-US" sz="2000" dirty="0" err="1"/>
              <a:t>RUCed</a:t>
            </a:r>
            <a:r>
              <a:rPr lang="en-US" sz="2000" dirty="0"/>
              <a:t> and telemeters ONRUC at any</a:t>
            </a:r>
          </a:p>
          <a:p>
            <a:pPr marL="914400" lvl="1" indent="-457200">
              <a:buFont typeface="Arial" panose="020B0604020202020204" pitchFamily="34" charset="0"/>
              <a:buChar char="•"/>
            </a:pPr>
            <a:r>
              <a:rPr lang="en-US" dirty="0" smtClean="0"/>
              <a:t>A RUC commitment validation prior to running the RTRDP pricing run is in progress and we will communicate to the market when this change will go into production</a:t>
            </a:r>
          </a:p>
          <a:p>
            <a:pPr lvl="1"/>
            <a:endParaRPr lang="en-US" sz="2000" dirty="0" smtClean="0"/>
          </a:p>
          <a:p>
            <a:pPr lvl="1"/>
            <a:endParaRPr lang="en-US" sz="2000" dirty="0" smtClean="0"/>
          </a:p>
          <a:p>
            <a:pPr marL="400050" indent="-457200">
              <a:buFont typeface="+mj-lt"/>
              <a:buAutoNum type="arabicPeriod" startAt="2"/>
            </a:pPr>
            <a:r>
              <a:rPr lang="en-US" sz="2000" dirty="0"/>
              <a:t>Resource is </a:t>
            </a:r>
            <a:r>
              <a:rPr lang="en-US" sz="2000" dirty="0" err="1"/>
              <a:t>RUCed</a:t>
            </a:r>
            <a:r>
              <a:rPr lang="en-US" sz="2000" dirty="0"/>
              <a:t> and has not opted-out and telemeters other than ONRUC at anytime during the RUC </a:t>
            </a:r>
            <a:r>
              <a:rPr lang="en-US" sz="2000" dirty="0" smtClean="0"/>
              <a:t>block</a:t>
            </a:r>
          </a:p>
          <a:p>
            <a:pPr marL="857250" lvl="1" indent="-457200">
              <a:buFont typeface="Arial" panose="020B0604020202020204" pitchFamily="34" charset="0"/>
              <a:buChar char="•"/>
            </a:pPr>
            <a:r>
              <a:rPr lang="en-US" dirty="0" smtClean="0"/>
              <a:t>NPRR744 proposes a solution to fix this issue</a:t>
            </a:r>
          </a:p>
          <a:p>
            <a:pPr marL="400050" lvl="1"/>
            <a:endParaRPr lang="en-US" sz="2000" dirty="0" smtClean="0"/>
          </a:p>
          <a:p>
            <a:pPr marL="400050" lvl="1"/>
            <a:endParaRPr lang="en-US" sz="2000" dirty="0"/>
          </a:p>
          <a:p>
            <a:pPr marL="285750" indent="-342900">
              <a:buAutoNum type="arabicPeriod" startAt="2"/>
            </a:pPr>
            <a:r>
              <a:rPr lang="en-US" sz="2000" dirty="0" smtClean="0"/>
              <a:t> Resource </a:t>
            </a:r>
            <a:r>
              <a:rPr lang="en-US" sz="2000" dirty="0"/>
              <a:t>is </a:t>
            </a:r>
            <a:r>
              <a:rPr lang="en-US" sz="2000" dirty="0" err="1"/>
              <a:t>RUCed</a:t>
            </a:r>
            <a:r>
              <a:rPr lang="en-US" sz="2000" dirty="0"/>
              <a:t> and has opted-out and telemeters ONRUC instead of ONOPTOUT or RTRDP to RUC settlement mismatch</a:t>
            </a:r>
          </a:p>
          <a:p>
            <a:pPr marL="857250" lvl="1" indent="-457200">
              <a:buFont typeface="Arial" panose="020B0604020202020204" pitchFamily="34" charset="0"/>
              <a:buChar char="•"/>
            </a:pPr>
            <a:r>
              <a:rPr lang="en-US" dirty="0" smtClean="0"/>
              <a:t>NPRR744 proposes </a:t>
            </a:r>
            <a:r>
              <a:rPr lang="en-US" dirty="0"/>
              <a:t>a solution to fix this issue</a:t>
            </a:r>
          </a:p>
          <a:p>
            <a:pPr marL="457200" lvl="2"/>
            <a:endParaRPr lang="en-US" dirty="0"/>
          </a:p>
        </p:txBody>
      </p:sp>
    </p:spTree>
    <p:extLst>
      <p:ext uri="{BB962C8B-B14F-4D97-AF65-F5344CB8AC3E}">
        <p14:creationId xmlns:p14="http://schemas.microsoft.com/office/powerpoint/2010/main" val="3042698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Proposed Solution</a:t>
            </a:r>
            <a:endParaRPr lang="en-US" sz="2800" dirty="0"/>
          </a:p>
        </p:txBody>
      </p:sp>
      <p:sp>
        <p:nvSpPr>
          <p:cNvPr id="3" name="Content Placeholder 2"/>
          <p:cNvSpPr>
            <a:spLocks noGrp="1"/>
          </p:cNvSpPr>
          <p:nvPr>
            <p:ph idx="1"/>
          </p:nvPr>
        </p:nvSpPr>
        <p:spPr>
          <a:xfrm>
            <a:off x="379664" y="819150"/>
            <a:ext cx="8229600" cy="5305425"/>
          </a:xfrm>
          <a:noFill/>
        </p:spPr>
        <p:txBody>
          <a:bodyPr/>
          <a:lstStyle/>
          <a:p>
            <a:pPr marL="0" lvl="0" indent="0">
              <a:buNone/>
            </a:pPr>
            <a:r>
              <a:rPr lang="en-US" sz="2000" dirty="0" smtClean="0"/>
              <a:t> </a:t>
            </a:r>
          </a:p>
        </p:txBody>
      </p:sp>
      <p:sp>
        <p:nvSpPr>
          <p:cNvPr id="4" name="TextBox 3"/>
          <p:cNvSpPr txBox="1"/>
          <p:nvPr/>
        </p:nvSpPr>
        <p:spPr>
          <a:xfrm>
            <a:off x="379664" y="847725"/>
            <a:ext cx="8535736" cy="2646878"/>
          </a:xfrm>
          <a:prstGeom prst="rect">
            <a:avLst/>
          </a:prstGeom>
          <a:noFill/>
        </p:spPr>
        <p:txBody>
          <a:bodyPr wrap="square" rtlCol="0">
            <a:spAutoFit/>
          </a:bodyPr>
          <a:lstStyle/>
          <a:p>
            <a:pPr marL="457200" indent="-457200">
              <a:buFont typeface="+mj-lt"/>
              <a:buAutoNum type="arabicPeriod" startAt="4"/>
            </a:pPr>
            <a:r>
              <a:rPr lang="en-US" sz="2000" dirty="0" smtClean="0"/>
              <a:t>Resource </a:t>
            </a:r>
            <a:r>
              <a:rPr lang="en-US" sz="2000" dirty="0"/>
              <a:t>is </a:t>
            </a:r>
            <a:r>
              <a:rPr lang="en-US" sz="2000" dirty="0" err="1"/>
              <a:t>RUCed</a:t>
            </a:r>
            <a:r>
              <a:rPr lang="en-US" sz="2000" dirty="0"/>
              <a:t> for an hour in the operating period after the Adjustment Period</a:t>
            </a:r>
          </a:p>
          <a:p>
            <a:pPr marL="742950" lvl="1" indent="-342900">
              <a:buFont typeface="+mj-lt"/>
              <a:buAutoNum type="alphaLcPeriod"/>
            </a:pPr>
            <a:r>
              <a:rPr lang="en-US" dirty="0"/>
              <a:t>Resource is </a:t>
            </a:r>
            <a:r>
              <a:rPr lang="en-US" dirty="0" err="1"/>
              <a:t>RUCed</a:t>
            </a:r>
            <a:r>
              <a:rPr lang="en-US" dirty="0"/>
              <a:t> in the hour before the operating hour with the operating hour being the first RUC </a:t>
            </a:r>
            <a:r>
              <a:rPr lang="en-US" dirty="0" smtClean="0"/>
              <a:t>hour</a:t>
            </a:r>
          </a:p>
          <a:p>
            <a:pPr marL="1200150" lvl="2" indent="-342900">
              <a:buFont typeface="Arial" panose="020B0604020202020204" pitchFamily="34" charset="0"/>
              <a:buChar char="•"/>
            </a:pPr>
            <a:r>
              <a:rPr lang="en-US" dirty="0" smtClean="0"/>
              <a:t>NPRR679 and NPRR744 propose solutions to fix this issue</a:t>
            </a:r>
            <a:endParaRPr lang="en-US" dirty="0"/>
          </a:p>
          <a:p>
            <a:pPr marL="742950" lvl="1" indent="-342900">
              <a:buFont typeface="+mj-lt"/>
              <a:buAutoNum type="alphaLcPeriod"/>
            </a:pPr>
            <a:r>
              <a:rPr lang="en-US" dirty="0"/>
              <a:t>Resource is </a:t>
            </a:r>
            <a:r>
              <a:rPr lang="en-US" dirty="0" err="1"/>
              <a:t>RUCed</a:t>
            </a:r>
            <a:r>
              <a:rPr lang="en-US" dirty="0"/>
              <a:t> within the operating hour with the operating hour being the first RUC </a:t>
            </a:r>
            <a:r>
              <a:rPr lang="en-US" dirty="0" smtClean="0"/>
              <a:t>hour</a:t>
            </a:r>
          </a:p>
          <a:p>
            <a:pPr marL="1200150" lvl="2" indent="-342900">
              <a:buFont typeface="Arial" panose="020B0604020202020204" pitchFamily="34" charset="0"/>
              <a:buChar char="•"/>
            </a:pPr>
            <a:r>
              <a:rPr lang="en-US" dirty="0" smtClean="0"/>
              <a:t>Operator training to not RUC within the operating hour</a:t>
            </a:r>
          </a:p>
          <a:p>
            <a:pPr marL="1200150" lvl="2" indent="-342900">
              <a:buFont typeface="Arial" panose="020B0604020202020204" pitchFamily="34" charset="0"/>
              <a:buChar char="•"/>
            </a:pPr>
            <a:r>
              <a:rPr lang="en-US" dirty="0" smtClean="0"/>
              <a:t>NPRR744 proposes a solution to fix this issue</a:t>
            </a:r>
          </a:p>
        </p:txBody>
      </p:sp>
    </p:spTree>
    <p:extLst>
      <p:ext uri="{BB962C8B-B14F-4D97-AF65-F5344CB8AC3E}">
        <p14:creationId xmlns:p14="http://schemas.microsoft.com/office/powerpoint/2010/main" val="3936278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NPRR 744</a:t>
            </a:r>
            <a:endParaRPr lang="en-US" sz="2800" dirty="0"/>
          </a:p>
        </p:txBody>
      </p:sp>
      <p:sp>
        <p:nvSpPr>
          <p:cNvPr id="3" name="Content Placeholder 2"/>
          <p:cNvSpPr>
            <a:spLocks noGrp="1"/>
          </p:cNvSpPr>
          <p:nvPr>
            <p:ph idx="1"/>
          </p:nvPr>
        </p:nvSpPr>
        <p:spPr>
          <a:xfrm>
            <a:off x="485774" y="661715"/>
            <a:ext cx="8123489" cy="5267324"/>
          </a:xfrm>
          <a:noFill/>
        </p:spPr>
        <p:txBody>
          <a:bodyPr/>
          <a:lstStyle/>
          <a:p>
            <a:pPr marL="0" indent="0">
              <a:buNone/>
            </a:pPr>
            <a:r>
              <a:rPr lang="x-none" sz="2000" b="1" i="1" dirty="0"/>
              <a:t>5.5.2</a:t>
            </a:r>
            <a:r>
              <a:rPr lang="en-US" sz="2000" dirty="0"/>
              <a:t> </a:t>
            </a:r>
            <a:r>
              <a:rPr lang="x-none" sz="2000" b="1" i="1" dirty="0"/>
              <a:t>	Reliability Unit Commitment (RUC) Process</a:t>
            </a:r>
            <a:endParaRPr lang="en-US" sz="2000" dirty="0"/>
          </a:p>
          <a:p>
            <a:pPr marL="0" lvl="0" indent="0">
              <a:buNone/>
            </a:pPr>
            <a:endParaRPr lang="en-US" sz="2000" dirty="0" smtClean="0"/>
          </a:p>
          <a:p>
            <a:pPr marL="457200" lvl="1" indent="0">
              <a:buNone/>
            </a:pPr>
            <a:endParaRPr lang="en-US" sz="2000" dirty="0"/>
          </a:p>
          <a:p>
            <a:pPr marL="57150" indent="0">
              <a:buNone/>
            </a:pPr>
            <a:endParaRPr lang="en-US" sz="2000" dirty="0" smtClean="0"/>
          </a:p>
        </p:txBody>
      </p:sp>
      <p:pic>
        <p:nvPicPr>
          <p:cNvPr id="6" name="Picture 5"/>
          <p:cNvPicPr>
            <a:picLocks noChangeAspect="1"/>
          </p:cNvPicPr>
          <p:nvPr/>
        </p:nvPicPr>
        <p:blipFill>
          <a:blip r:embed="rId2"/>
          <a:stretch>
            <a:fillRect/>
          </a:stretch>
        </p:blipFill>
        <p:spPr>
          <a:xfrm>
            <a:off x="547524" y="1269581"/>
            <a:ext cx="7756542" cy="3430888"/>
          </a:xfrm>
          <a:prstGeom prst="rect">
            <a:avLst/>
          </a:prstGeom>
        </p:spPr>
      </p:pic>
      <p:sp>
        <p:nvSpPr>
          <p:cNvPr id="7" name="Rectangle 6"/>
          <p:cNvSpPr/>
          <p:nvPr/>
        </p:nvSpPr>
        <p:spPr>
          <a:xfrm>
            <a:off x="4756129" y="1739728"/>
            <a:ext cx="3397902" cy="210478"/>
          </a:xfrm>
          <a:prstGeom prst="rect">
            <a:avLst/>
          </a:prstGeom>
          <a:gradFill>
            <a:gsLst>
              <a:gs pos="0">
                <a:schemeClr val="accent4">
                  <a:tint val="100000"/>
                  <a:shade val="100000"/>
                  <a:satMod val="130000"/>
                  <a:alpha val="20000"/>
                </a:schemeClr>
              </a:gs>
              <a:gs pos="0">
                <a:schemeClr val="accent4">
                  <a:tint val="50000"/>
                  <a:shade val="100000"/>
                  <a:satMod val="350000"/>
                  <a:alpha val="57000"/>
                </a:schemeClr>
              </a:gs>
            </a:gsLst>
          </a:gra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8" name="Rectangle 7"/>
          <p:cNvSpPr/>
          <p:nvPr/>
        </p:nvSpPr>
        <p:spPr>
          <a:xfrm>
            <a:off x="547524" y="1974202"/>
            <a:ext cx="7523378" cy="210478"/>
          </a:xfrm>
          <a:prstGeom prst="rect">
            <a:avLst/>
          </a:prstGeom>
          <a:gradFill>
            <a:gsLst>
              <a:gs pos="0">
                <a:schemeClr val="accent4">
                  <a:tint val="100000"/>
                  <a:shade val="100000"/>
                  <a:satMod val="130000"/>
                  <a:alpha val="20000"/>
                </a:schemeClr>
              </a:gs>
              <a:gs pos="0">
                <a:schemeClr val="accent4">
                  <a:tint val="50000"/>
                  <a:shade val="100000"/>
                  <a:satMod val="350000"/>
                  <a:alpha val="57000"/>
                </a:schemeClr>
              </a:gs>
            </a:gsLst>
          </a:gra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9" name="Rectangle 8"/>
          <p:cNvSpPr/>
          <p:nvPr/>
        </p:nvSpPr>
        <p:spPr>
          <a:xfrm>
            <a:off x="547524" y="2201613"/>
            <a:ext cx="7198426" cy="210478"/>
          </a:xfrm>
          <a:prstGeom prst="rect">
            <a:avLst/>
          </a:prstGeom>
          <a:gradFill>
            <a:gsLst>
              <a:gs pos="0">
                <a:schemeClr val="accent4">
                  <a:tint val="100000"/>
                  <a:shade val="100000"/>
                  <a:satMod val="130000"/>
                  <a:alpha val="20000"/>
                </a:schemeClr>
              </a:gs>
              <a:gs pos="0">
                <a:schemeClr val="accent4">
                  <a:tint val="50000"/>
                  <a:shade val="100000"/>
                  <a:satMod val="350000"/>
                  <a:alpha val="57000"/>
                </a:schemeClr>
              </a:gs>
            </a:gsLst>
          </a:gra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547524" y="2436087"/>
            <a:ext cx="1500430" cy="210478"/>
          </a:xfrm>
          <a:prstGeom prst="rect">
            <a:avLst/>
          </a:prstGeom>
          <a:gradFill>
            <a:gsLst>
              <a:gs pos="0">
                <a:schemeClr val="accent4">
                  <a:tint val="100000"/>
                  <a:shade val="100000"/>
                  <a:satMod val="130000"/>
                  <a:alpha val="20000"/>
                </a:schemeClr>
              </a:gs>
              <a:gs pos="0">
                <a:schemeClr val="accent4">
                  <a:tint val="50000"/>
                  <a:shade val="100000"/>
                  <a:satMod val="350000"/>
                  <a:alpha val="57000"/>
                </a:schemeClr>
              </a:gs>
            </a:gsLst>
          </a:gra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35072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NPRR 744</a:t>
            </a:r>
            <a:endParaRPr lang="en-US" sz="2800" dirty="0"/>
          </a:p>
        </p:txBody>
      </p:sp>
      <p:sp>
        <p:nvSpPr>
          <p:cNvPr id="3" name="Content Placeholder 2"/>
          <p:cNvSpPr>
            <a:spLocks noGrp="1"/>
          </p:cNvSpPr>
          <p:nvPr>
            <p:ph idx="1"/>
          </p:nvPr>
        </p:nvSpPr>
        <p:spPr>
          <a:xfrm>
            <a:off x="485774" y="661715"/>
            <a:ext cx="8123489" cy="5267324"/>
          </a:xfrm>
          <a:noFill/>
        </p:spPr>
        <p:txBody>
          <a:bodyPr/>
          <a:lstStyle/>
          <a:p>
            <a:pPr marL="0" lvl="0" indent="0">
              <a:buNone/>
            </a:pPr>
            <a:r>
              <a:rPr lang="en-US" sz="2000" dirty="0" smtClean="0"/>
              <a:t>Regardless </a:t>
            </a:r>
            <a:r>
              <a:rPr lang="en-US" sz="2000" dirty="0"/>
              <a:t>of when the RUC </a:t>
            </a:r>
            <a:r>
              <a:rPr lang="en-US" sz="2000" dirty="0" smtClean="0"/>
              <a:t>is communicated take </a:t>
            </a:r>
            <a:r>
              <a:rPr lang="en-US" sz="2000" dirty="0"/>
              <a:t>a Resource Status telemetry snapshot when the following </a:t>
            </a:r>
            <a:r>
              <a:rPr lang="en-US" sz="2000" dirty="0" smtClean="0"/>
              <a:t>are </a:t>
            </a:r>
            <a:r>
              <a:rPr lang="en-US" sz="2000" u="sng" dirty="0" smtClean="0"/>
              <a:t>all true</a:t>
            </a:r>
            <a:r>
              <a:rPr lang="en-US" sz="2000" dirty="0" smtClean="0"/>
              <a:t>:</a:t>
            </a:r>
            <a:endParaRPr lang="en-US" sz="2000" dirty="0"/>
          </a:p>
          <a:p>
            <a:pPr marL="1200150" lvl="2" indent="-342900">
              <a:buFont typeface="+mj-lt"/>
              <a:buAutoNum type="alphaLcParenR"/>
            </a:pPr>
            <a:r>
              <a:rPr lang="en-US" sz="1600" dirty="0"/>
              <a:t>The resource has a confirmed RUC commitment</a:t>
            </a:r>
          </a:p>
          <a:p>
            <a:pPr marL="1200150" lvl="2" indent="-342900">
              <a:buFont typeface="+mj-lt"/>
              <a:buAutoNum type="alphaLcParenR"/>
            </a:pPr>
            <a:r>
              <a:rPr lang="en-US" sz="1600" dirty="0" smtClean="0"/>
              <a:t>The </a:t>
            </a:r>
            <a:r>
              <a:rPr lang="en-US" sz="1600" dirty="0"/>
              <a:t>first hour of the RUC commitment </a:t>
            </a:r>
            <a:r>
              <a:rPr lang="en-US" sz="1600" dirty="0" smtClean="0"/>
              <a:t>block</a:t>
            </a:r>
          </a:p>
          <a:p>
            <a:pPr marL="1200150" lvl="2" indent="-342900">
              <a:buFont typeface="+mj-lt"/>
              <a:buAutoNum type="alphaLcParenR"/>
            </a:pPr>
            <a:r>
              <a:rPr lang="en-US" sz="1600" dirty="0" smtClean="0"/>
              <a:t>First SCED run when resource is on-line and available for SCED dispatch</a:t>
            </a:r>
            <a:endParaRPr lang="en-US" sz="1600" dirty="0"/>
          </a:p>
          <a:p>
            <a:pPr marL="1314450" lvl="3" indent="0">
              <a:buNone/>
            </a:pPr>
            <a:endParaRPr lang="en-US" sz="800" dirty="0" smtClean="0"/>
          </a:p>
          <a:p>
            <a:pPr marL="457200" lvl="1" indent="0">
              <a:buNone/>
            </a:pPr>
            <a:r>
              <a:rPr lang="en-US" sz="1800" dirty="0" smtClean="0"/>
              <a:t>This Resource status snapshot would be used for </a:t>
            </a:r>
            <a:r>
              <a:rPr lang="en-US" sz="1800" dirty="0"/>
              <a:t>the entire RUC </a:t>
            </a:r>
            <a:r>
              <a:rPr lang="en-US" sz="1800" dirty="0" smtClean="0"/>
              <a:t>block and any extensions of the RUC commitment block, unless the RUC goes into the next operating day. This status would be used in the QSE’s settlement for the entire RUC commitment block as well as the RUC trigger for the RTRDP pricing run. If snapshot is ONOPTOUT then Resource is opted-out of RUC settlement and RTRDP pricing run will not be initiated. If any online status , since unit is RUC-committed, then Resource will be settled as per RUC settlement and the RTRDP pricing runs will be initiated for the entire block.</a:t>
            </a:r>
          </a:p>
          <a:p>
            <a:pPr marL="457200" lvl="1" indent="0">
              <a:buNone/>
            </a:pPr>
            <a:endParaRPr lang="en-US" sz="2000" dirty="0"/>
          </a:p>
          <a:p>
            <a:pPr marL="57150" indent="0">
              <a:buNone/>
            </a:pPr>
            <a:endParaRPr lang="en-US" sz="2000" dirty="0" smtClean="0"/>
          </a:p>
        </p:txBody>
      </p:sp>
    </p:spTree>
    <p:extLst>
      <p:ext uri="{BB962C8B-B14F-4D97-AF65-F5344CB8AC3E}">
        <p14:creationId xmlns:p14="http://schemas.microsoft.com/office/powerpoint/2010/main" val="29682673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985" y="1653870"/>
            <a:ext cx="8649525" cy="4292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smtClean="0"/>
              <a:t>RUC timeline</a:t>
            </a:r>
            <a:endParaRPr lang="en-US" dirty="0"/>
          </a:p>
        </p:txBody>
      </p:sp>
      <p:sp>
        <p:nvSpPr>
          <p:cNvPr id="3" name="Content Placeholder 2"/>
          <p:cNvSpPr>
            <a:spLocks noGrp="1"/>
          </p:cNvSpPr>
          <p:nvPr>
            <p:ph idx="1"/>
          </p:nvPr>
        </p:nvSpPr>
        <p:spPr>
          <a:xfrm>
            <a:off x="379664" y="828675"/>
            <a:ext cx="8459536" cy="5734963"/>
          </a:xfrm>
        </p:spPr>
        <p:txBody>
          <a:bodyPr>
            <a:normAutofit/>
          </a:bodyPr>
          <a:lstStyle/>
          <a:p>
            <a:pPr lvl="3">
              <a:buFontTx/>
              <a:buChar char="-"/>
            </a:pPr>
            <a:endParaRPr lang="en-US" sz="800" dirty="0" smtClean="0"/>
          </a:p>
          <a:p>
            <a:pPr marL="457200" lvl="1" indent="0">
              <a:buNone/>
            </a:pPr>
            <a:endParaRPr lang="en-US" sz="1600" dirty="0" smtClean="0"/>
          </a:p>
          <a:p>
            <a:pPr lvl="1"/>
            <a:endParaRPr lang="en-US" sz="2000" dirty="0"/>
          </a:p>
          <a:p>
            <a:pPr marL="457200" lvl="1" indent="0">
              <a:buNone/>
            </a:pPr>
            <a:endParaRPr lang="en-US" sz="2000" dirty="0" smtClean="0"/>
          </a:p>
          <a:p>
            <a:endParaRPr lang="en-US" sz="2400" dirty="0" smtClean="0"/>
          </a:p>
          <a:p>
            <a:endParaRPr lang="en-US" sz="2400" dirty="0"/>
          </a:p>
        </p:txBody>
      </p:sp>
      <p:sp>
        <p:nvSpPr>
          <p:cNvPr id="4" name="TextBox 3"/>
          <p:cNvSpPr txBox="1"/>
          <p:nvPr/>
        </p:nvSpPr>
        <p:spPr>
          <a:xfrm>
            <a:off x="3525004" y="5069959"/>
            <a:ext cx="777240" cy="307777"/>
          </a:xfrm>
          <a:prstGeom prst="rect">
            <a:avLst/>
          </a:prstGeom>
          <a:noFill/>
        </p:spPr>
        <p:txBody>
          <a:bodyPr wrap="square" rtlCol="0">
            <a:spAutoFit/>
          </a:bodyPr>
          <a:lstStyle/>
          <a:p>
            <a:r>
              <a:rPr lang="en-US" sz="1400" b="1" u="sng" dirty="0" smtClean="0"/>
              <a:t>HE 12</a:t>
            </a:r>
            <a:endParaRPr lang="en-US" sz="1400" b="1" u="sng" dirty="0"/>
          </a:p>
        </p:txBody>
      </p:sp>
      <p:sp>
        <p:nvSpPr>
          <p:cNvPr id="9" name="TextBox 8"/>
          <p:cNvSpPr txBox="1"/>
          <p:nvPr/>
        </p:nvSpPr>
        <p:spPr>
          <a:xfrm>
            <a:off x="2485095" y="5069959"/>
            <a:ext cx="777240" cy="307777"/>
          </a:xfrm>
          <a:prstGeom prst="rect">
            <a:avLst/>
          </a:prstGeom>
          <a:noFill/>
        </p:spPr>
        <p:txBody>
          <a:bodyPr wrap="square" rtlCol="0">
            <a:spAutoFit/>
          </a:bodyPr>
          <a:lstStyle/>
          <a:p>
            <a:r>
              <a:rPr lang="en-US" sz="1400" b="1" u="sng" dirty="0" smtClean="0"/>
              <a:t>HE 11</a:t>
            </a:r>
            <a:endParaRPr lang="en-US" sz="1400" b="1" u="sng" dirty="0"/>
          </a:p>
        </p:txBody>
      </p:sp>
      <p:sp>
        <p:nvSpPr>
          <p:cNvPr id="10" name="TextBox 9"/>
          <p:cNvSpPr txBox="1"/>
          <p:nvPr/>
        </p:nvSpPr>
        <p:spPr>
          <a:xfrm>
            <a:off x="1460715" y="5069959"/>
            <a:ext cx="777240" cy="307777"/>
          </a:xfrm>
          <a:prstGeom prst="rect">
            <a:avLst/>
          </a:prstGeom>
          <a:noFill/>
        </p:spPr>
        <p:txBody>
          <a:bodyPr wrap="square" rtlCol="0">
            <a:spAutoFit/>
          </a:bodyPr>
          <a:lstStyle/>
          <a:p>
            <a:r>
              <a:rPr lang="en-US" sz="1400" b="1" u="sng" dirty="0" smtClean="0"/>
              <a:t>HE 10</a:t>
            </a:r>
            <a:endParaRPr lang="en-US" sz="1400" b="1" u="sng" dirty="0"/>
          </a:p>
        </p:txBody>
      </p:sp>
      <p:cxnSp>
        <p:nvCxnSpPr>
          <p:cNvPr id="17" name="Straight Arrow Connector 16"/>
          <p:cNvCxnSpPr/>
          <p:nvPr/>
        </p:nvCxnSpPr>
        <p:spPr>
          <a:xfrm flipV="1">
            <a:off x="3913624" y="3972546"/>
            <a:ext cx="0" cy="1060666"/>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V="1">
            <a:off x="1844057" y="3972546"/>
            <a:ext cx="0" cy="1060666"/>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V="1">
            <a:off x="2873715" y="3972546"/>
            <a:ext cx="0" cy="1060666"/>
          </a:xfrm>
          <a:prstGeom prst="straightConnector1">
            <a:avLst/>
          </a:prstGeom>
          <a:ln w="508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545330" y="5325196"/>
            <a:ext cx="2524046" cy="620735"/>
          </a:xfrm>
          <a:prstGeom prst="rect">
            <a:avLst/>
          </a:prstGeom>
          <a:solidFill>
            <a:schemeClr val="bg1"/>
          </a:solidFill>
          <a:ln>
            <a:noFill/>
          </a:ln>
          <a:effectLst>
            <a:outerShdw blurRad="40000" dist="23000" dir="5400000" rotWithShape="0">
              <a:schemeClr val="bg1">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8" name="Straight Arrow Connector 27"/>
          <p:cNvCxnSpPr/>
          <p:nvPr/>
        </p:nvCxnSpPr>
        <p:spPr>
          <a:xfrm flipH="1">
            <a:off x="1126761" y="1379548"/>
            <a:ext cx="1" cy="1156918"/>
          </a:xfrm>
          <a:prstGeom prst="straightConnector1">
            <a:avLst/>
          </a:prstGeom>
          <a:ln w="50800">
            <a:solidFill>
              <a:schemeClr val="bg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flipH="1">
            <a:off x="2344636" y="1379548"/>
            <a:ext cx="1" cy="1156918"/>
          </a:xfrm>
          <a:prstGeom prst="straightConnector1">
            <a:avLst/>
          </a:prstGeom>
          <a:ln w="50800">
            <a:solidFill>
              <a:schemeClr val="bg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flipH="1">
            <a:off x="3355777" y="1379548"/>
            <a:ext cx="1" cy="1156918"/>
          </a:xfrm>
          <a:prstGeom prst="straightConnector1">
            <a:avLst/>
          </a:prstGeom>
          <a:ln w="50800">
            <a:solidFill>
              <a:schemeClr val="bg1">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35" name="TextBox 34"/>
          <p:cNvSpPr txBox="1"/>
          <p:nvPr/>
        </p:nvSpPr>
        <p:spPr>
          <a:xfrm>
            <a:off x="574640" y="1086785"/>
            <a:ext cx="1104243" cy="307777"/>
          </a:xfrm>
          <a:prstGeom prst="rect">
            <a:avLst/>
          </a:prstGeom>
          <a:noFill/>
        </p:spPr>
        <p:txBody>
          <a:bodyPr wrap="square" rtlCol="0">
            <a:spAutoFit/>
          </a:bodyPr>
          <a:lstStyle/>
          <a:p>
            <a:r>
              <a:rPr lang="en-US" sz="1400" b="1" u="sng" dirty="0" smtClean="0"/>
              <a:t>Example A</a:t>
            </a:r>
            <a:endParaRPr lang="en-US" sz="1400" b="1" u="sng" dirty="0"/>
          </a:p>
        </p:txBody>
      </p:sp>
      <p:sp>
        <p:nvSpPr>
          <p:cNvPr id="36" name="TextBox 35"/>
          <p:cNvSpPr txBox="1"/>
          <p:nvPr/>
        </p:nvSpPr>
        <p:spPr>
          <a:xfrm>
            <a:off x="1792515" y="1076180"/>
            <a:ext cx="1104243" cy="307777"/>
          </a:xfrm>
          <a:prstGeom prst="rect">
            <a:avLst/>
          </a:prstGeom>
          <a:noFill/>
        </p:spPr>
        <p:txBody>
          <a:bodyPr wrap="square" rtlCol="0">
            <a:spAutoFit/>
          </a:bodyPr>
          <a:lstStyle/>
          <a:p>
            <a:r>
              <a:rPr lang="en-US" sz="1400" b="1" u="sng" dirty="0" smtClean="0"/>
              <a:t>Example B</a:t>
            </a:r>
            <a:endParaRPr lang="en-US" sz="1400" b="1" u="sng" dirty="0"/>
          </a:p>
        </p:txBody>
      </p:sp>
      <p:sp>
        <p:nvSpPr>
          <p:cNvPr id="37" name="TextBox 36"/>
          <p:cNvSpPr txBox="1"/>
          <p:nvPr/>
        </p:nvSpPr>
        <p:spPr>
          <a:xfrm>
            <a:off x="2873715" y="1093508"/>
            <a:ext cx="1104243" cy="307777"/>
          </a:xfrm>
          <a:prstGeom prst="rect">
            <a:avLst/>
          </a:prstGeom>
          <a:noFill/>
        </p:spPr>
        <p:txBody>
          <a:bodyPr wrap="square" rtlCol="0">
            <a:spAutoFit/>
          </a:bodyPr>
          <a:lstStyle/>
          <a:p>
            <a:r>
              <a:rPr lang="en-US" sz="1400" b="1" u="sng" dirty="0" smtClean="0"/>
              <a:t>Example C</a:t>
            </a:r>
            <a:endParaRPr lang="en-US" sz="1400" b="1" u="sng" dirty="0"/>
          </a:p>
        </p:txBody>
      </p:sp>
    </p:spTree>
    <p:extLst>
      <p:ext uri="{BB962C8B-B14F-4D97-AF65-F5344CB8AC3E}">
        <p14:creationId xmlns:p14="http://schemas.microsoft.com/office/powerpoint/2010/main" val="3031232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 744 Examples</a:t>
            </a:r>
            <a:endParaRPr lang="en-US" dirty="0"/>
          </a:p>
        </p:txBody>
      </p:sp>
      <p:sp>
        <p:nvSpPr>
          <p:cNvPr id="3" name="Content Placeholder 2"/>
          <p:cNvSpPr>
            <a:spLocks noGrp="1"/>
          </p:cNvSpPr>
          <p:nvPr>
            <p:ph idx="1"/>
          </p:nvPr>
        </p:nvSpPr>
        <p:spPr>
          <a:xfrm>
            <a:off x="379664" y="828675"/>
            <a:ext cx="8459536" cy="5734963"/>
          </a:xfrm>
        </p:spPr>
        <p:txBody>
          <a:bodyPr>
            <a:normAutofit/>
          </a:bodyPr>
          <a:lstStyle/>
          <a:p>
            <a:pPr marL="57150" indent="0">
              <a:buNone/>
            </a:pPr>
            <a:r>
              <a:rPr lang="en-US" sz="2000" dirty="0" smtClean="0"/>
              <a:t>Off-line Example </a:t>
            </a:r>
            <a:r>
              <a:rPr lang="en-US" sz="2000" dirty="0"/>
              <a:t>A</a:t>
            </a:r>
            <a:r>
              <a:rPr lang="en-US" sz="2000" dirty="0" smtClean="0"/>
              <a:t>: Off-line resource</a:t>
            </a:r>
            <a:r>
              <a:rPr lang="en-US" sz="2000" dirty="0"/>
              <a:t>, </a:t>
            </a:r>
            <a:r>
              <a:rPr lang="en-US" sz="2000" dirty="0" smtClean="0"/>
              <a:t>is committed </a:t>
            </a:r>
            <a:r>
              <a:rPr lang="en-US" sz="2000" dirty="0"/>
              <a:t>by a RUC process and communicated by ERCOT at </a:t>
            </a:r>
            <a:r>
              <a:rPr lang="en-US" sz="2000" dirty="0" smtClean="0"/>
              <a:t>08:20 </a:t>
            </a:r>
            <a:r>
              <a:rPr lang="en-US" sz="2000" dirty="0"/>
              <a:t>for Hour Ending </a:t>
            </a:r>
            <a:r>
              <a:rPr lang="en-US" sz="2000" dirty="0" smtClean="0"/>
              <a:t>11-12</a:t>
            </a:r>
          </a:p>
          <a:p>
            <a:pPr marL="57150" indent="0">
              <a:buNone/>
            </a:pPr>
            <a:endParaRPr lang="en-US" sz="1600" dirty="0"/>
          </a:p>
          <a:p>
            <a:pPr marL="400050"/>
            <a:r>
              <a:rPr lang="en-US" sz="2000" dirty="0"/>
              <a:t>8:25 Updates COP resource status of </a:t>
            </a:r>
            <a:r>
              <a:rPr lang="en-US" sz="2000" dirty="0" err="1"/>
              <a:t>RUCed</a:t>
            </a:r>
            <a:r>
              <a:rPr lang="en-US" sz="2000" dirty="0"/>
              <a:t> resource to ONOPTOUT for HE 11 and 12</a:t>
            </a:r>
          </a:p>
          <a:p>
            <a:pPr marL="400050">
              <a:buFont typeface="Arial" panose="020B0604020202020204" pitchFamily="34" charset="0"/>
              <a:buChar char="•"/>
            </a:pPr>
            <a:r>
              <a:rPr lang="en-US" sz="2000" dirty="0" smtClean="0"/>
              <a:t>9:45 Real-Time telemeters a resource status of STARTUP</a:t>
            </a:r>
          </a:p>
          <a:p>
            <a:pPr marL="400050"/>
            <a:r>
              <a:rPr lang="en-US" sz="2000" dirty="0" smtClean="0"/>
              <a:t>9:58 </a:t>
            </a:r>
            <a:r>
              <a:rPr lang="en-US" sz="2000" dirty="0"/>
              <a:t>Real-Time telemeters a resource status of </a:t>
            </a:r>
            <a:r>
              <a:rPr lang="en-US" sz="2000" dirty="0" smtClean="0"/>
              <a:t>ONOPTOUT</a:t>
            </a:r>
          </a:p>
          <a:p>
            <a:pPr marL="400050"/>
            <a:r>
              <a:rPr lang="en-US" sz="2000" dirty="0" smtClean="0"/>
              <a:t>10:02 SCED snapshot captures ONOPTOUT status</a:t>
            </a:r>
          </a:p>
          <a:p>
            <a:pPr marL="1200150" lvl="2" indent="-342900">
              <a:buFont typeface="+mj-lt"/>
              <a:buAutoNum type="alphaLcParenR"/>
            </a:pPr>
            <a:r>
              <a:rPr lang="en-US" sz="1400" dirty="0"/>
              <a:t>The resource has a confirmed RUC </a:t>
            </a:r>
            <a:r>
              <a:rPr lang="en-US" sz="1400" dirty="0" smtClean="0"/>
              <a:t>commitment 	 			    (TRUE)</a:t>
            </a:r>
            <a:endParaRPr lang="en-US" sz="1400" dirty="0"/>
          </a:p>
          <a:p>
            <a:pPr marL="1200150" lvl="2" indent="-342900">
              <a:buFont typeface="+mj-lt"/>
              <a:buAutoNum type="alphaLcParenR"/>
            </a:pPr>
            <a:r>
              <a:rPr lang="en-US" sz="1400" dirty="0"/>
              <a:t>The first hour of the RUC commitment </a:t>
            </a:r>
            <a:r>
              <a:rPr lang="en-US" sz="1400" dirty="0" smtClean="0"/>
              <a:t>block		 			    (TRUE)</a:t>
            </a:r>
            <a:endParaRPr lang="en-US" sz="1400" dirty="0"/>
          </a:p>
          <a:p>
            <a:pPr marL="1200150" lvl="2" indent="-342900">
              <a:buFont typeface="+mj-lt"/>
              <a:buAutoNum type="alphaLcParenR"/>
            </a:pPr>
            <a:r>
              <a:rPr lang="en-US" sz="1400" dirty="0" smtClean="0"/>
              <a:t>SCED snapshot when </a:t>
            </a:r>
            <a:r>
              <a:rPr lang="en-US" sz="1400" dirty="0"/>
              <a:t>resource is </a:t>
            </a:r>
            <a:r>
              <a:rPr lang="en-US" sz="1400" dirty="0" smtClean="0"/>
              <a:t>on-line and available </a:t>
            </a:r>
            <a:r>
              <a:rPr lang="en-US" sz="1400" dirty="0"/>
              <a:t>for SCED </a:t>
            </a:r>
            <a:r>
              <a:rPr lang="en-US" sz="1400" dirty="0" smtClean="0"/>
              <a:t>dispatch (TRUE)</a:t>
            </a:r>
            <a:endParaRPr lang="en-US" sz="1800" dirty="0" smtClean="0"/>
          </a:p>
          <a:p>
            <a:pPr marL="800100" lvl="1"/>
            <a:endParaRPr lang="en-US" sz="1600" dirty="0"/>
          </a:p>
          <a:p>
            <a:pPr marL="457200" lvl="1" indent="0">
              <a:buNone/>
            </a:pPr>
            <a:endParaRPr lang="en-US" sz="1600" dirty="0"/>
          </a:p>
          <a:p>
            <a:pPr marL="400050">
              <a:buFont typeface="Arial" panose="020B0604020202020204" pitchFamily="34" charset="0"/>
              <a:buChar char="•"/>
            </a:pPr>
            <a:r>
              <a:rPr lang="en-US" sz="2000" dirty="0"/>
              <a:t>Outcome: </a:t>
            </a:r>
          </a:p>
          <a:p>
            <a:pPr marL="800100" lvl="1">
              <a:buFont typeface="Arial" panose="020B0604020202020204" pitchFamily="34" charset="0"/>
              <a:buChar char="•"/>
            </a:pPr>
            <a:r>
              <a:rPr lang="en-US" sz="1600" dirty="0"/>
              <a:t>QSE opted out of RUC settlement for RUC committed resource and the RTRDP was NOT calculated</a:t>
            </a:r>
          </a:p>
          <a:p>
            <a:pPr marL="514350" lvl="1" indent="0">
              <a:buNone/>
            </a:pPr>
            <a:endParaRPr lang="en-US" sz="1600" dirty="0" smtClean="0"/>
          </a:p>
          <a:p>
            <a:endParaRPr lang="en-US" sz="2400" dirty="0"/>
          </a:p>
        </p:txBody>
      </p:sp>
    </p:spTree>
    <p:extLst>
      <p:ext uri="{BB962C8B-B14F-4D97-AF65-F5344CB8AC3E}">
        <p14:creationId xmlns:p14="http://schemas.microsoft.com/office/powerpoint/2010/main" val="31912876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 744 Examples</a:t>
            </a:r>
            <a:endParaRPr lang="en-US" dirty="0"/>
          </a:p>
        </p:txBody>
      </p:sp>
      <p:sp>
        <p:nvSpPr>
          <p:cNvPr id="3" name="Content Placeholder 2"/>
          <p:cNvSpPr>
            <a:spLocks noGrp="1"/>
          </p:cNvSpPr>
          <p:nvPr>
            <p:ph idx="1"/>
          </p:nvPr>
        </p:nvSpPr>
        <p:spPr>
          <a:xfrm>
            <a:off x="379664" y="828675"/>
            <a:ext cx="8459536" cy="5734963"/>
          </a:xfrm>
        </p:spPr>
        <p:txBody>
          <a:bodyPr>
            <a:normAutofit/>
          </a:bodyPr>
          <a:lstStyle/>
          <a:p>
            <a:pPr marL="57150" indent="0">
              <a:buNone/>
            </a:pPr>
            <a:r>
              <a:rPr lang="en-US" sz="2000" dirty="0" smtClean="0"/>
              <a:t>On-line Example </a:t>
            </a:r>
            <a:r>
              <a:rPr lang="en-US" sz="2000" dirty="0"/>
              <a:t>A</a:t>
            </a:r>
            <a:r>
              <a:rPr lang="en-US" sz="2000" dirty="0" smtClean="0"/>
              <a:t>: On-line resource</a:t>
            </a:r>
            <a:r>
              <a:rPr lang="en-US" sz="2000" dirty="0"/>
              <a:t>, </a:t>
            </a:r>
            <a:r>
              <a:rPr lang="en-US" sz="2000" dirty="0" smtClean="0"/>
              <a:t>is committed </a:t>
            </a:r>
            <a:r>
              <a:rPr lang="en-US" sz="2000" dirty="0"/>
              <a:t>by a RUC process and communicated by ERCOT at </a:t>
            </a:r>
            <a:r>
              <a:rPr lang="en-US" sz="2000" dirty="0" smtClean="0"/>
              <a:t>08:20 </a:t>
            </a:r>
            <a:r>
              <a:rPr lang="en-US" sz="2000" dirty="0"/>
              <a:t>for Hour Ending </a:t>
            </a:r>
            <a:r>
              <a:rPr lang="en-US" sz="2000" dirty="0" smtClean="0"/>
              <a:t>11-12</a:t>
            </a:r>
            <a:endParaRPr lang="en-US" sz="1600" dirty="0"/>
          </a:p>
          <a:p>
            <a:pPr marL="400050">
              <a:buFont typeface="Arial" panose="020B0604020202020204" pitchFamily="34" charset="0"/>
              <a:buChar char="•"/>
            </a:pPr>
            <a:endParaRPr lang="en-US" sz="2000" dirty="0" smtClean="0"/>
          </a:p>
          <a:p>
            <a:pPr marL="400050"/>
            <a:r>
              <a:rPr lang="en-US" sz="2000" dirty="0"/>
              <a:t>8:25 Updates COP resource status of </a:t>
            </a:r>
            <a:r>
              <a:rPr lang="en-US" sz="2000" dirty="0" err="1"/>
              <a:t>RUCed</a:t>
            </a:r>
            <a:r>
              <a:rPr lang="en-US" sz="2000" dirty="0"/>
              <a:t> resource to ONOPTOUT </a:t>
            </a:r>
            <a:r>
              <a:rPr lang="en-US" sz="2000" dirty="0" smtClean="0"/>
              <a:t>from OFF for </a:t>
            </a:r>
            <a:r>
              <a:rPr lang="en-US" sz="2000" dirty="0"/>
              <a:t>HE 11 and </a:t>
            </a:r>
            <a:r>
              <a:rPr lang="en-US" sz="2000" dirty="0" smtClean="0"/>
              <a:t>12</a:t>
            </a:r>
          </a:p>
          <a:p>
            <a:pPr marL="400050">
              <a:buFont typeface="Arial" panose="020B0604020202020204" pitchFamily="34" charset="0"/>
              <a:buChar char="•"/>
            </a:pPr>
            <a:r>
              <a:rPr lang="en-US" sz="2000" dirty="0" smtClean="0"/>
              <a:t>9:30 Real-Time telemeters a resource status of ON</a:t>
            </a:r>
          </a:p>
          <a:p>
            <a:pPr marL="400050"/>
            <a:r>
              <a:rPr lang="en-US" sz="2000" dirty="0" smtClean="0"/>
              <a:t>9:58 </a:t>
            </a:r>
            <a:r>
              <a:rPr lang="en-US" sz="2000" dirty="0"/>
              <a:t>Real-Time telemeters a resource status of </a:t>
            </a:r>
            <a:r>
              <a:rPr lang="en-US" sz="2000" dirty="0" smtClean="0"/>
              <a:t>ONOPTOUT</a:t>
            </a:r>
          </a:p>
          <a:p>
            <a:pPr marL="400050"/>
            <a:r>
              <a:rPr lang="en-US" sz="2000" dirty="0" smtClean="0"/>
              <a:t>10:02 SCED snapshot captures ONOPTOUT status</a:t>
            </a:r>
          </a:p>
          <a:p>
            <a:pPr marL="1200150" lvl="2" indent="-342900">
              <a:buFont typeface="+mj-lt"/>
              <a:buAutoNum type="alphaLcParenR"/>
            </a:pPr>
            <a:r>
              <a:rPr lang="en-US" sz="1400" dirty="0"/>
              <a:t>The resource has a confirmed RUC commitment 	 			    (TRUE)</a:t>
            </a:r>
          </a:p>
          <a:p>
            <a:pPr marL="1200150" lvl="2" indent="-342900">
              <a:buFont typeface="+mj-lt"/>
              <a:buAutoNum type="alphaLcParenR"/>
            </a:pPr>
            <a:r>
              <a:rPr lang="en-US" sz="1400" dirty="0"/>
              <a:t>The first hour of the RUC commitment block		 			    (TRUE)</a:t>
            </a:r>
          </a:p>
          <a:p>
            <a:pPr marL="1200150" lvl="2" indent="-342900">
              <a:buFont typeface="+mj-lt"/>
              <a:buAutoNum type="alphaLcParenR"/>
            </a:pPr>
            <a:r>
              <a:rPr lang="en-US" sz="1400" dirty="0"/>
              <a:t>SCED snapshot when resource is on-line and available for SCED dispatch (TRUE)</a:t>
            </a:r>
            <a:endParaRPr lang="en-US" sz="1800" dirty="0"/>
          </a:p>
          <a:p>
            <a:pPr marL="800100" lvl="1"/>
            <a:endParaRPr lang="en-US" sz="1600" dirty="0"/>
          </a:p>
          <a:p>
            <a:pPr marL="457200" lvl="1" indent="0">
              <a:buNone/>
            </a:pPr>
            <a:endParaRPr lang="en-US" sz="1600" dirty="0"/>
          </a:p>
          <a:p>
            <a:pPr marL="400050">
              <a:buFont typeface="Arial" panose="020B0604020202020204" pitchFamily="34" charset="0"/>
              <a:buChar char="•"/>
            </a:pPr>
            <a:r>
              <a:rPr lang="en-US" sz="2000" dirty="0"/>
              <a:t>Outcome: </a:t>
            </a:r>
          </a:p>
          <a:p>
            <a:pPr marL="800100" lvl="1">
              <a:buFont typeface="Arial" panose="020B0604020202020204" pitchFamily="34" charset="0"/>
              <a:buChar char="•"/>
            </a:pPr>
            <a:r>
              <a:rPr lang="en-US" sz="1600" dirty="0"/>
              <a:t>QSE opted out of RUC settlement for RUC committed resource and the RTRDP was NOT calculated</a:t>
            </a:r>
          </a:p>
          <a:p>
            <a:pPr marL="514350" lvl="1" indent="0">
              <a:buNone/>
            </a:pPr>
            <a:endParaRPr lang="en-US" sz="1600" dirty="0" smtClean="0"/>
          </a:p>
          <a:p>
            <a:endParaRPr lang="en-US" sz="2400" dirty="0"/>
          </a:p>
        </p:txBody>
      </p:sp>
    </p:spTree>
    <p:extLst>
      <p:ext uri="{BB962C8B-B14F-4D97-AF65-F5344CB8AC3E}">
        <p14:creationId xmlns:p14="http://schemas.microsoft.com/office/powerpoint/2010/main" val="2837634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ERCOT">
      <a:dk1>
        <a:sysClr val="windowText" lastClr="000000"/>
      </a:dk1>
      <a:lt1>
        <a:sysClr val="window" lastClr="FFFFFF"/>
      </a:lt1>
      <a:dk2>
        <a:srgbClr val="00385E"/>
      </a:dk2>
      <a:lt2>
        <a:srgbClr val="EEECE1"/>
      </a:lt2>
      <a:accent1>
        <a:srgbClr val="008373"/>
      </a:accent1>
      <a:accent2>
        <a:srgbClr val="1B5026"/>
      </a:accent2>
      <a:accent3>
        <a:srgbClr val="0F1423"/>
      </a:accent3>
      <a:accent4>
        <a:srgbClr val="400E22"/>
      </a:accent4>
      <a:accent5>
        <a:srgbClr val="E5E5E2"/>
      </a:accent5>
      <a:accent6>
        <a:srgbClr val="86878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EB6C32BA7893B4D8D08DA703C6B8599" ma:contentTypeVersion="0" ma:contentTypeDescription="Create a new document." ma:contentTypeScope="" ma:versionID="438847a72b75665982a8a359f97ca60b">
  <xsd:schema xmlns:xsd="http://www.w3.org/2001/XMLSchema" xmlns:xs="http://www.w3.org/2001/XMLSchema" xmlns:p="http://schemas.microsoft.com/office/2006/metadata/properties" xmlns:ns2="c34af464-7aa1-4edd-9be4-83dffc1cb926" targetNamespace="http://schemas.microsoft.com/office/2006/metadata/properties" ma:root="true" ma:fieldsID="429eac13a7923d6b47fc28e8f4096b10"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6C9659B9-8752-4DC3-8CFE-950F74D5E7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47614EF-563A-48B6-BF8B-37C930049395}">
  <ds:schemaRefs>
    <ds:schemaRef ds:uri="http://www.w3.org/XML/1998/namespace"/>
    <ds:schemaRef ds:uri="http://purl.org/dc/elements/1.1/"/>
    <ds:schemaRef ds:uri="http://purl.org/dc/terms/"/>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c34af464-7aa1-4edd-9be4-83dffc1cb926"/>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6807</TotalTime>
  <Words>951</Words>
  <Application>Microsoft Office PowerPoint</Application>
  <PresentationFormat>On-screen Show (4:3)</PresentationFormat>
  <Paragraphs>163</Paragraphs>
  <Slides>16</Slides>
  <Notes>4</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16</vt:i4>
      </vt:variant>
    </vt:vector>
  </HeadingPairs>
  <TitlesOfParts>
    <vt:vector size="22" baseType="lpstr">
      <vt:lpstr>Arial</vt:lpstr>
      <vt:lpstr>Arial Black</vt:lpstr>
      <vt:lpstr>Calibri</vt:lpstr>
      <vt:lpstr>Office Theme</vt:lpstr>
      <vt:lpstr>Custom Design</vt:lpstr>
      <vt:lpstr>1_Custom Design</vt:lpstr>
      <vt:lpstr>PowerPoint Presentation</vt:lpstr>
      <vt:lpstr>Current Implementation</vt:lpstr>
      <vt:lpstr>Proposed Solution</vt:lpstr>
      <vt:lpstr>Proposed Solution</vt:lpstr>
      <vt:lpstr>NPRR 744</vt:lpstr>
      <vt:lpstr>NPRR 744</vt:lpstr>
      <vt:lpstr>RUC timeline</vt:lpstr>
      <vt:lpstr>NPRR 744 Examples</vt:lpstr>
      <vt:lpstr>NPRR 744 Examples</vt:lpstr>
      <vt:lpstr>NPRR 744 Examples</vt:lpstr>
      <vt:lpstr>NPRR 744 Examples</vt:lpstr>
      <vt:lpstr>NPRR 744 Examples</vt:lpstr>
      <vt:lpstr>NPRR 744 Examples</vt:lpstr>
      <vt:lpstr>NPRR 744 Summary</vt:lpstr>
      <vt:lpstr>PowerPoint Presentation</vt:lpstr>
      <vt:lpstr>NPRR 679 implementation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Thompson, David</cp:lastModifiedBy>
  <cp:revision>316</cp:revision>
  <cp:lastPrinted>2013-01-30T23:16:36Z</cp:lastPrinted>
  <dcterms:created xsi:type="dcterms:W3CDTF">2010-04-12T23:12:02Z</dcterms:created>
  <dcterms:modified xsi:type="dcterms:W3CDTF">2016-01-22T21:01:32Z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0x0101000EB6C32BA7893B4D8D08DA703C6B8599</vt:lpwstr>
  </property>
</Properties>
</file>