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62" r:id="rId2"/>
    <p:sldId id="379" r:id="rId3"/>
    <p:sldId id="359" r:id="rId4"/>
    <p:sldId id="372" r:id="rId5"/>
    <p:sldId id="351" r:id="rId6"/>
    <p:sldId id="380" r:id="rId7"/>
    <p:sldId id="378" r:id="rId8"/>
    <p:sldId id="373" r:id="rId9"/>
    <p:sldId id="374" r:id="rId10"/>
    <p:sldId id="363" r:id="rId11"/>
    <p:sldId id="36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ndran, Resmi" initials="SR" lastIdx="2" clrIdx="0">
    <p:extLst>
      <p:ext uri="{19B8F6BF-5375-455C-9EA6-DF929625EA0E}">
        <p15:presenceInfo xmlns:p15="http://schemas.microsoft.com/office/powerpoint/2012/main" userId="S-1-5-21-639947351-343809578-3807592339-4743" providerId="AD"/>
      </p:ext>
    </p:extLst>
  </p:cmAuthor>
  <p:cmAuthor id="2" name="Hamann, James" initials="HJ" lastIdx="3" clrIdx="1">
    <p:extLst>
      <p:ext uri="{19B8F6BF-5375-455C-9EA6-DF929625EA0E}">
        <p15:presenceInfo xmlns:p15="http://schemas.microsoft.com/office/powerpoint/2012/main" userId="S-1-5-21-639947351-343809578-3807592339-337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CC"/>
    <a:srgbClr val="000099"/>
    <a:srgbClr val="FF9900"/>
    <a:srgbClr val="40949A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71082" autoAdjust="0"/>
  </p:normalViewPr>
  <p:slideViewPr>
    <p:cSldViewPr>
      <p:cViewPr varScale="1">
        <p:scale>
          <a:sx n="94" d="100"/>
          <a:sy n="94" d="100"/>
        </p:scale>
        <p:origin x="2418" y="6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3F8C738-5926-4DA2-AA19-D715D6A04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9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8C738-5926-4DA2-AA19-D715D6A04B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For resources that were </a:t>
            </a:r>
            <a:r>
              <a:rPr lang="en-US" dirty="0" err="1" smtClean="0"/>
              <a:t>RUC’d</a:t>
            </a:r>
            <a:r>
              <a:rPr lang="en-US" dirty="0" smtClean="0"/>
              <a:t>, they were in these areas:</a:t>
            </a:r>
          </a:p>
          <a:p>
            <a:r>
              <a:rPr lang="en-US" dirty="0" smtClean="0"/>
              <a:t>Valley    176 hours</a:t>
            </a:r>
          </a:p>
          <a:p>
            <a:r>
              <a:rPr lang="en-US" dirty="0" smtClean="0"/>
              <a:t>Dallas    137 hours</a:t>
            </a:r>
          </a:p>
          <a:p>
            <a:r>
              <a:rPr lang="en-US" dirty="0" smtClean="0"/>
              <a:t>Houston</a:t>
            </a:r>
            <a:r>
              <a:rPr lang="en-US" baseline="0" dirty="0" smtClean="0"/>
              <a:t> 41 hours</a:t>
            </a:r>
          </a:p>
          <a:p>
            <a:r>
              <a:rPr lang="en-US" baseline="0" dirty="0" smtClean="0"/>
              <a:t>Other      57 hours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</a:t>
            </a:r>
            <a:r>
              <a:rPr lang="en-US" baseline="0" dirty="0" err="1" smtClean="0"/>
              <a:t>RUC’d</a:t>
            </a:r>
            <a:r>
              <a:rPr lang="en-US" baseline="0" dirty="0" smtClean="0"/>
              <a:t> for congestion, the congestion was located in these general areas:</a:t>
            </a:r>
          </a:p>
          <a:p>
            <a:r>
              <a:rPr lang="en-US" baseline="0" dirty="0" smtClean="0"/>
              <a:t>Valley      28%</a:t>
            </a:r>
          </a:p>
          <a:p>
            <a:r>
              <a:rPr lang="en-US" baseline="0" dirty="0" smtClean="0"/>
              <a:t>Dallas      27%</a:t>
            </a:r>
          </a:p>
          <a:p>
            <a:r>
              <a:rPr lang="en-US" baseline="0" dirty="0" smtClean="0"/>
              <a:t>Houston 10%</a:t>
            </a:r>
          </a:p>
          <a:p>
            <a:r>
              <a:rPr lang="en-US" dirty="0" smtClean="0"/>
              <a:t>Laredo      9%</a:t>
            </a:r>
          </a:p>
          <a:p>
            <a:r>
              <a:rPr lang="en-US" dirty="0" smtClean="0"/>
              <a:t>San Antonio</a:t>
            </a:r>
            <a:r>
              <a:rPr lang="en-US" baseline="0" dirty="0" smtClean="0"/>
              <a:t> / Austin 11%</a:t>
            </a:r>
            <a:endParaRPr 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141 hours calculated by Settlements.  There were </a:t>
            </a:r>
            <a:r>
              <a:rPr lang="en-US" altLang="en-US" dirty="0" smtClean="0">
                <a:solidFill>
                  <a:srgbClr val="FF3300"/>
                </a:solidFill>
              </a:rPr>
              <a:t>163.9</a:t>
            </a:r>
            <a:r>
              <a:rPr lang="en-US" altLang="en-US" dirty="0" smtClean="0"/>
              <a:t> hours with a SCED status = ONOPTOUT, 151.3 hours with a COP status = ONOPTOUT, and 183.5 hours with either SCED or COP status = ONOPTOUT.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8</a:t>
            </a:r>
            <a:r>
              <a:rPr lang="en-US" altLang="en-US" baseline="0" dirty="0" smtClean="0"/>
              <a:t> hours for capacity were for MDANP_CT4 on October 23 for HE 14 to HE 21 after about </a:t>
            </a:r>
            <a:r>
              <a:rPr lang="en-US" sz="1200" i="1" kern="1200" dirty="0" smtClean="0">
                <a:solidFill>
                  <a:srgbClr val="FF0000"/>
                </a:solidFill>
                <a:effectLst/>
                <a:latin typeface="Arial" charset="0"/>
                <a:ea typeface="+mn-ea"/>
                <a:cs typeface="+mn-cs"/>
              </a:rPr>
              <a:t>2000MW tripped and HRUC saw a need</a:t>
            </a:r>
            <a:r>
              <a:rPr lang="en-US" sz="1200" i="1" kern="1200" baseline="0" dirty="0" smtClean="0">
                <a:solidFill>
                  <a:srgbClr val="FF0000"/>
                </a:solidFill>
                <a:effectLst/>
                <a:latin typeface="Arial" charset="0"/>
                <a:ea typeface="+mn-ea"/>
                <a:cs typeface="+mn-cs"/>
              </a:rPr>
              <a:t> for committing resources.</a:t>
            </a:r>
            <a:r>
              <a:rPr lang="en-US" sz="1200" i="1" kern="1200" dirty="0" smtClean="0">
                <a:solidFill>
                  <a:srgbClr val="FF0000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A4D8F5-189F-4D7A-B412-798387B83EE9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8130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RN LMP = System lambda +</a:t>
            </a:r>
            <a:r>
              <a:rPr lang="en-US" altLang="en-US" baseline="0" dirty="0" smtClean="0"/>
              <a:t> small buffer</a:t>
            </a:r>
            <a:r>
              <a:rPr lang="en-US" altLang="en-US" dirty="0" smtClean="0"/>
              <a:t> &amp; BP&gt; LDL =&gt; Resource is moved up for capacity since there is no congestion</a:t>
            </a:r>
          </a:p>
          <a:p>
            <a:r>
              <a:rPr lang="en-US" altLang="en-US" dirty="0" smtClean="0"/>
              <a:t>RN LMP &gt; System lambda  +</a:t>
            </a:r>
            <a:r>
              <a:rPr lang="en-US" altLang="en-US" baseline="0" dirty="0" smtClean="0"/>
              <a:t> small buffer</a:t>
            </a:r>
            <a:r>
              <a:rPr lang="en-US" altLang="en-US" dirty="0" smtClean="0"/>
              <a:t> &amp; BP&gt; LDL =&gt; Resource can contribute to reducing congestion and hence could be moved up for transmission.</a:t>
            </a:r>
          </a:p>
          <a:p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2463A4-8A4D-44D0-95D0-17BC718CB6A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501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2.2 hours is split between the 4 hours</a:t>
            </a:r>
            <a:r>
              <a:rPr lang="en-US" baseline="0" dirty="0" smtClean="0"/>
              <a:t> with short notice and the 12 hours with adequate notice.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8C738-5926-4DA2-AA19-D715D6A04B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94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8C738-5926-4DA2-AA19-D715D6A04B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5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3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576ED-C1AC-42FC-84B2-F2B42B134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3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07C0D-EF53-4804-9342-253252833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3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233F-5573-4766-BE3D-3859E496E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708B-0220-4039-AE8E-4215EFE26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0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766B5-95AD-477C-8A74-3E83EE338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3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29893-D10D-4F81-8106-5A2E720A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6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4402A-62D9-4F4A-9100-079381B14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5650-B862-439B-9E3F-F38AFEA7A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7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2792-DF9B-4E97-8A1F-15D212865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5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4CAE-8BC1-418F-86ED-DE9E65290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427BE36-387F-4EB9-A35E-17A0A15A6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December 3,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BC657053-1534-4DF7-AEFA-20EA6EC02B06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1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6419850" cy="609600"/>
          </a:xfrm>
        </p:spPr>
        <p:txBody>
          <a:bodyPr/>
          <a:lstStyle/>
          <a:p>
            <a:r>
              <a:rPr lang="en-US" altLang="en-US" dirty="0" smtClean="0">
                <a:latin typeface="Book Antiqua"/>
                <a:cs typeface="Book Antiqua"/>
              </a:rPr>
              <a:t>ERCOT Market Analysis</a:t>
            </a:r>
          </a:p>
        </p:txBody>
      </p:sp>
      <p:sp>
        <p:nvSpPr>
          <p:cNvPr id="3075" name="Title 2"/>
          <p:cNvSpPr>
            <a:spLocks noGrp="1"/>
          </p:cNvSpPr>
          <p:nvPr>
            <p:ph type="ctrTitle"/>
          </p:nvPr>
        </p:nvSpPr>
        <p:spPr>
          <a:xfrm>
            <a:off x="1905000" y="1905000"/>
            <a:ext cx="6905625" cy="1241425"/>
          </a:xfrm>
        </p:spPr>
        <p:txBody>
          <a:bodyPr/>
          <a:lstStyle/>
          <a:p>
            <a:r>
              <a:rPr lang="en-US" altLang="en-US" b="1" dirty="0" smtClean="0">
                <a:latin typeface="Book Antiqua"/>
                <a:cs typeface="Book Antiqua"/>
              </a:rPr>
              <a:t>Annual TAC Review of the Market Impacts of Reliability Unit Commitments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286000" y="5467350"/>
            <a:ext cx="6324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Book Antiqua"/>
                <a:cs typeface="Book Antiqua"/>
              </a:rPr>
              <a:t>January 28, 2016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Book Antiqua"/>
                <a:cs typeface="Book Antiqua"/>
              </a:rPr>
              <a:t> </a:t>
            </a:r>
          </a:p>
        </p:txBody>
      </p:sp>
      <p:sp>
        <p:nvSpPr>
          <p:cNvPr id="3078" name="Subtitle 1"/>
          <p:cNvSpPr txBox="1">
            <a:spLocks/>
          </p:cNvSpPr>
          <p:nvPr/>
        </p:nvSpPr>
        <p:spPr bwMode="auto">
          <a:xfrm>
            <a:off x="2286000" y="3352800"/>
            <a:ext cx="6419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Book Antiqua"/>
                <a:cs typeface="Book Antiqua"/>
              </a:rPr>
              <a:t>Analysis of </a:t>
            </a:r>
            <a:r>
              <a:rPr lang="en-US" altLang="en-US" b="0" dirty="0" smtClean="0">
                <a:latin typeface="Book Antiqua"/>
                <a:cs typeface="Book Antiqua"/>
              </a:rPr>
              <a:t>1/1/15 </a:t>
            </a:r>
            <a:r>
              <a:rPr lang="en-US" altLang="en-US" b="0" dirty="0">
                <a:latin typeface="Book Antiqua"/>
                <a:cs typeface="Book Antiqua"/>
              </a:rPr>
              <a:t>through </a:t>
            </a:r>
            <a:r>
              <a:rPr lang="en-US" altLang="en-US" b="0" dirty="0" smtClean="0">
                <a:latin typeface="Book Antiqua"/>
                <a:cs typeface="Book Antiqua"/>
              </a:rPr>
              <a:t>12/31/15</a:t>
            </a:r>
            <a:endParaRPr lang="en-US" altLang="en-US" b="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Book Antiqua"/>
                <a:cs typeface="Book Antiqua"/>
              </a:rPr>
              <a:t>Comparison of 2012, 2013, 2014 and 2015 (1 of 2)</a:t>
            </a:r>
            <a:endParaRPr lang="en-US" sz="2400" b="1" dirty="0">
              <a:latin typeface="Book Antiqua"/>
              <a:cs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893661" cy="49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Book Antiqua"/>
                <a:cs typeface="Book Antiqua"/>
              </a:rPr>
              <a:t>Comparison</a:t>
            </a:r>
            <a:r>
              <a:rPr lang="en-US" sz="2400" b="1" dirty="0" smtClean="0">
                <a:latin typeface="Book Antiqua"/>
                <a:cs typeface="Book Antiqua"/>
              </a:rPr>
              <a:t> of 2012, 2013, 2014 and 2015 (2 of 2)</a:t>
            </a:r>
            <a:endParaRPr lang="en-US" sz="2400" b="1" dirty="0">
              <a:latin typeface="Book Antiqua"/>
              <a:cs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ook Antiqua"/>
                <a:cs typeface="Book Antiqua"/>
              </a:rPr>
              <a:t> 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914400"/>
            <a:ext cx="844711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Protocol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24400"/>
          </a:xfrm>
        </p:spPr>
        <p:txBody>
          <a:bodyPr/>
          <a:lstStyle/>
          <a:p>
            <a:r>
              <a:rPr lang="en-US" dirty="0" smtClean="0"/>
              <a:t>Old Requirement</a:t>
            </a:r>
          </a:p>
          <a:p>
            <a:pPr lvl="1"/>
            <a:r>
              <a:rPr lang="en-US" dirty="0" smtClean="0"/>
              <a:t>6.4.4.1 </a:t>
            </a:r>
            <a:r>
              <a:rPr lang="en-US" dirty="0"/>
              <a:t>Energy Offer Curve for RUC-Committed </a:t>
            </a:r>
            <a:r>
              <a:rPr lang="en-US" dirty="0" smtClean="0"/>
              <a:t>Resources</a:t>
            </a:r>
          </a:p>
          <a:p>
            <a:pPr lvl="2"/>
            <a:r>
              <a:rPr lang="en-US" sz="1400" b="0" dirty="0"/>
              <a:t>The </a:t>
            </a:r>
            <a:r>
              <a:rPr lang="en-US" sz="1400" b="0" dirty="0" smtClean="0"/>
              <a:t>Technical Advisory </a:t>
            </a:r>
            <a:r>
              <a:rPr lang="en-US" sz="1400" b="0" dirty="0"/>
              <a:t>Committee (TAC) shall review the market impacts of the dollar value </a:t>
            </a:r>
            <a:r>
              <a:rPr lang="en-US" sz="1400" b="0" dirty="0" smtClean="0"/>
              <a:t>for energy </a:t>
            </a:r>
            <a:r>
              <a:rPr lang="en-US" sz="1400" b="0" dirty="0"/>
              <a:t>for Generation Resources committed by the RUC process for </a:t>
            </a:r>
            <a:r>
              <a:rPr lang="en-US" sz="1400" b="0" dirty="0" smtClean="0"/>
              <a:t>RUC-Committed Intervals </a:t>
            </a:r>
            <a:r>
              <a:rPr lang="en-US" sz="1400" b="0" dirty="0"/>
              <a:t>every January</a:t>
            </a:r>
            <a:r>
              <a:rPr lang="en-US" sz="1400" b="0" dirty="0" smtClean="0"/>
              <a:t>.</a:t>
            </a:r>
          </a:p>
          <a:p>
            <a:r>
              <a:rPr lang="en-US" dirty="0" smtClean="0"/>
              <a:t>New Requirement</a:t>
            </a:r>
            <a:endParaRPr lang="en-US" dirty="0"/>
          </a:p>
          <a:p>
            <a:pPr lvl="1"/>
            <a:r>
              <a:rPr lang="en-US" dirty="0"/>
              <a:t>5.8 Annual RUC Reporting Requirement </a:t>
            </a:r>
          </a:p>
          <a:p>
            <a:pPr marL="857250" lvl="2" indent="0">
              <a:buNone/>
            </a:pPr>
            <a:r>
              <a:rPr lang="en-US" sz="1400" dirty="0"/>
              <a:t>(1) ERCOT shall report to the Technical Advisory Committee (TAC), each January, an assessment of </a:t>
            </a:r>
            <a:r>
              <a:rPr lang="en-US" sz="1400" dirty="0" smtClean="0"/>
              <a:t>market impacts and Settlements </a:t>
            </a:r>
            <a:r>
              <a:rPr lang="en-US" sz="1400" dirty="0"/>
              <a:t>for the aggregate Reliability Unit Commitment (RUC) </a:t>
            </a:r>
            <a:r>
              <a:rPr lang="en-US" sz="1400" dirty="0" smtClean="0"/>
              <a:t>activity</a:t>
            </a:r>
            <a:r>
              <a:rPr lang="en-US" sz="1400" dirty="0"/>
              <a:t>, delineated by type of RUC instruction as follows:</a:t>
            </a:r>
          </a:p>
          <a:p>
            <a:pPr marL="914400" lvl="2" indent="0">
              <a:buNone/>
            </a:pPr>
            <a:r>
              <a:rPr lang="en-US" sz="1200" dirty="0"/>
              <a:t>(a) RUC instructions issued for Ancillary Service shortages (failure to sufficiently procure one or more Ancillary Service markets in the Day-Ahead Market (DAM) or subsequent Supplemental Ancillary Service Markets (SASMs));  </a:t>
            </a:r>
            <a:r>
              <a:rPr lang="en-US" sz="1200" dirty="0">
                <a:solidFill>
                  <a:srgbClr val="FF0000"/>
                </a:solidFill>
              </a:rPr>
              <a:t>(NONE in 2015)</a:t>
            </a:r>
          </a:p>
          <a:p>
            <a:pPr marL="914400" lvl="2" indent="0">
              <a:buNone/>
            </a:pPr>
            <a:r>
              <a:rPr lang="en-US" sz="1200" dirty="0"/>
              <a:t>(b) RUC instructions issued for irresolvable transmission system constraints; </a:t>
            </a:r>
          </a:p>
          <a:p>
            <a:pPr marL="914400" lvl="2" indent="0">
              <a:buNone/>
            </a:pPr>
            <a:r>
              <a:rPr lang="en-US" sz="1200" dirty="0"/>
              <a:t>(c) RUC instructions issued in anticipation of extreme cold weather/startup failures; </a:t>
            </a:r>
            <a:r>
              <a:rPr lang="en-US" sz="1200" dirty="0">
                <a:solidFill>
                  <a:srgbClr val="FF0000"/>
                </a:solidFill>
              </a:rPr>
              <a:t>(NONE in 2015) </a:t>
            </a:r>
          </a:p>
          <a:p>
            <a:pPr marL="914400" lvl="2" indent="0">
              <a:buNone/>
            </a:pPr>
            <a:r>
              <a:rPr lang="en-US" sz="1200" dirty="0"/>
              <a:t>(d) RUC instructions issued for capacity; </a:t>
            </a:r>
          </a:p>
          <a:p>
            <a:pPr marL="914400" lvl="2" indent="0">
              <a:buNone/>
            </a:pPr>
            <a:r>
              <a:rPr lang="en-US" sz="1200" dirty="0"/>
              <a:t>(e) RUC instructions issued for system inertia; </a:t>
            </a:r>
            <a:r>
              <a:rPr lang="en-US" sz="1200" dirty="0">
                <a:solidFill>
                  <a:srgbClr val="FF0000"/>
                </a:solidFill>
              </a:rPr>
              <a:t>(NONE in 2015)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/>
              <a:t>and </a:t>
            </a:r>
          </a:p>
          <a:p>
            <a:pPr marL="914400" lvl="2" indent="0">
              <a:buNone/>
            </a:pPr>
            <a:r>
              <a:rPr lang="en-US" sz="1200" dirty="0"/>
              <a:t>(f) A summary of RUC Settlements; </a:t>
            </a:r>
          </a:p>
          <a:p>
            <a:pPr marL="1371600" lvl="3" indent="0">
              <a:buNone/>
            </a:pPr>
            <a:r>
              <a:rPr lang="en-US" sz="1200" dirty="0"/>
              <a:t>(</a:t>
            </a:r>
            <a:r>
              <a:rPr lang="en-US" sz="1200" dirty="0" err="1"/>
              <a:t>i</a:t>
            </a:r>
            <a:r>
              <a:rPr lang="en-US" sz="1200" dirty="0"/>
              <a:t>) RUC charges associated with RUC Make-Whole Amount Total per RUC, as defined in Section 5.7.4.1, RUC Capacity-Short Charge; and </a:t>
            </a:r>
          </a:p>
          <a:p>
            <a:pPr marL="1371600" lvl="3" indent="0">
              <a:buNone/>
            </a:pPr>
            <a:r>
              <a:rPr lang="en-US" sz="1200" dirty="0"/>
              <a:t>(ii) RUC Shortfall Total, as defined in Section 5.7.4.1.1, Capacity Shortfall Ratio Share.</a:t>
            </a:r>
          </a:p>
          <a:p>
            <a:pPr lvl="2"/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0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Book Antiqua"/>
                <a:cs typeface="Book Antiqua"/>
              </a:rPr>
              <a:t>RUC Commitments Hours</a:t>
            </a:r>
            <a:endParaRPr lang="en-US" altLang="en-US" sz="1400" b="1" dirty="0" smtClean="0">
              <a:latin typeface="Book Antiqua"/>
              <a:cs typeface="Book Antiqua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Book Antiqua"/>
                <a:cs typeface="Book Antiqua"/>
              </a:rPr>
              <a:t> 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  <p:sp>
        <p:nvSpPr>
          <p:cNvPr id="5125" name="Content Placeholder 2"/>
          <p:cNvSpPr>
            <a:spLocks noGrp="1"/>
          </p:cNvSpPr>
          <p:nvPr/>
        </p:nvSpPr>
        <p:spPr bwMode="auto">
          <a:xfrm>
            <a:off x="419100" y="838200"/>
            <a:ext cx="83058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2400" dirty="0" smtClean="0">
              <a:latin typeface="Book Antiqua"/>
              <a:cs typeface="Book Antiqua"/>
            </a:endParaRPr>
          </a:p>
          <a:p>
            <a:r>
              <a:rPr lang="en-US" altLang="en-US" sz="2600" b="0" dirty="0">
                <a:latin typeface="Book Antiqua"/>
                <a:cs typeface="Book Antiqua"/>
              </a:rPr>
              <a:t>411 Instructed RUC Unit Hours in 2015</a:t>
            </a: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r>
              <a:rPr lang="en-US" altLang="en-US" sz="2400" dirty="0" smtClean="0">
                <a:latin typeface="Book Antiqua"/>
                <a:cs typeface="Book Antiqua"/>
              </a:rPr>
              <a:t>20 </a:t>
            </a:r>
            <a:r>
              <a:rPr lang="en-US" altLang="en-US" sz="2400" dirty="0">
                <a:latin typeface="Book Antiqua"/>
                <a:cs typeface="Book Antiqua"/>
              </a:rPr>
              <a:t>hours </a:t>
            </a:r>
            <a:r>
              <a:rPr lang="en-US" altLang="en-US" sz="2400" dirty="0" smtClean="0">
                <a:latin typeface="Book Antiqua"/>
                <a:cs typeface="Book Antiqua"/>
              </a:rPr>
              <a:t>(4.9%) </a:t>
            </a:r>
            <a:r>
              <a:rPr lang="en-US" altLang="en-US" sz="2400" dirty="0">
                <a:latin typeface="Book Antiqua"/>
                <a:cs typeface="Book Antiqua"/>
              </a:rPr>
              <a:t>for Voltage/Reactive Support</a:t>
            </a: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r>
              <a:rPr lang="en-US" altLang="en-US" sz="2400" dirty="0" smtClean="0">
                <a:latin typeface="Book Antiqua"/>
                <a:cs typeface="Book Antiqua"/>
              </a:rPr>
              <a:t>383 </a:t>
            </a:r>
            <a:r>
              <a:rPr lang="en-US" altLang="en-US" sz="2400" dirty="0">
                <a:latin typeface="Book Antiqua"/>
                <a:cs typeface="Book Antiqua"/>
              </a:rPr>
              <a:t>hours </a:t>
            </a:r>
            <a:r>
              <a:rPr lang="en-US" altLang="en-US" sz="2400" dirty="0" smtClean="0">
                <a:latin typeface="Book Antiqua"/>
                <a:cs typeface="Book Antiqua"/>
              </a:rPr>
              <a:t>(93.2%) </a:t>
            </a:r>
            <a:r>
              <a:rPr lang="en-US" altLang="en-US" sz="2400" dirty="0">
                <a:latin typeface="Book Antiqua"/>
                <a:cs typeface="Book Antiqua"/>
              </a:rPr>
              <a:t>for Congestion</a:t>
            </a: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r>
              <a:rPr lang="en-US" altLang="en-US" sz="2400" dirty="0" smtClean="0">
                <a:latin typeface="Book Antiqua"/>
                <a:cs typeface="Book Antiqua"/>
              </a:rPr>
              <a:t>8 </a:t>
            </a:r>
            <a:r>
              <a:rPr lang="en-US" altLang="en-US" sz="2400" dirty="0">
                <a:latin typeface="Book Antiqua"/>
                <a:cs typeface="Book Antiqua"/>
              </a:rPr>
              <a:t>hours </a:t>
            </a:r>
            <a:r>
              <a:rPr lang="en-US" altLang="en-US" sz="2400" dirty="0" smtClean="0">
                <a:latin typeface="Book Antiqua"/>
                <a:cs typeface="Book Antiqua"/>
              </a:rPr>
              <a:t>(1.9%) </a:t>
            </a:r>
            <a:r>
              <a:rPr lang="en-US" altLang="en-US" sz="2400" dirty="0">
                <a:latin typeface="Book Antiqua"/>
                <a:cs typeface="Book Antiqua"/>
              </a:rPr>
              <a:t>for </a:t>
            </a:r>
            <a:r>
              <a:rPr lang="en-US" altLang="en-US" sz="2400" dirty="0" smtClean="0">
                <a:latin typeface="Book Antiqua"/>
                <a:cs typeface="Book Antiqua"/>
              </a:rPr>
              <a:t>Capacity</a:t>
            </a: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endParaRPr lang="en-US" altLang="en-US" sz="24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US" altLang="en-US" sz="2600" b="0" dirty="0">
                <a:latin typeface="Book Antiqua"/>
                <a:cs typeface="Book Antiqua"/>
              </a:rPr>
              <a:t>141 </a:t>
            </a:r>
            <a:r>
              <a:rPr lang="en-US" altLang="en-US" sz="2600" b="0" dirty="0" smtClean="0">
                <a:latin typeface="Book Antiqua"/>
                <a:cs typeface="Book Antiqua"/>
              </a:rPr>
              <a:t>hours were successfully bought back through </a:t>
            </a:r>
            <a:r>
              <a:rPr lang="en-US" altLang="en-US" sz="2400" b="0" dirty="0" smtClean="0">
                <a:latin typeface="Book Antiqua"/>
                <a:cs typeface="Book Antiqua"/>
              </a:rPr>
              <a:t>ONOPTOUT</a:t>
            </a:r>
            <a:endParaRPr lang="en-US" altLang="en-US" sz="2400" dirty="0" smtClean="0">
              <a:latin typeface="Book Antiqua"/>
              <a:cs typeface="Book Antiqua"/>
            </a:endParaRP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endParaRPr lang="en-US" altLang="en-US" sz="2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Book Antiqua"/>
                <a:cs typeface="Book Antiqua"/>
              </a:rPr>
              <a:t>RUC Type Unit Hours by Month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717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January 28, 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62000"/>
            <a:ext cx="7315834" cy="533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295400"/>
            <a:ext cx="24386" cy="3901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295400"/>
            <a:ext cx="24386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Book Antiqua"/>
                <a:cs typeface="Book Antiqua"/>
              </a:rPr>
              <a:t>RUC Committed Resources Dispatched above LDL</a:t>
            </a:r>
            <a:endParaRPr lang="en-US" altLang="en-US" sz="1400" b="1" dirty="0" smtClean="0">
              <a:latin typeface="Book Antiqua"/>
              <a:cs typeface="Book Antiqua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610600" cy="4800600"/>
          </a:xfrm>
        </p:spPr>
        <p:txBody>
          <a:bodyPr/>
          <a:lstStyle/>
          <a:p>
            <a:pPr>
              <a:defRPr/>
            </a:pPr>
            <a:endParaRPr lang="en-US" sz="1600" dirty="0" smtClean="0">
              <a:latin typeface="Book Antiqua"/>
              <a:cs typeface="Book Antiqua"/>
            </a:endParaRPr>
          </a:p>
          <a:p>
            <a:pPr>
              <a:defRPr/>
            </a:pPr>
            <a:r>
              <a:rPr lang="en-US" sz="2000" dirty="0" smtClean="0">
                <a:latin typeface="Book Antiqua"/>
                <a:cs typeface="Book Antiqua"/>
              </a:rPr>
              <a:t>20.1 hours </a:t>
            </a:r>
            <a:r>
              <a:rPr lang="en-US" sz="2000" b="0" dirty="0" smtClean="0">
                <a:latin typeface="Book Antiqua"/>
                <a:cs typeface="Book Antiqua"/>
              </a:rPr>
              <a:t>(5.1%) </a:t>
            </a:r>
            <a:r>
              <a:rPr lang="en-US" sz="2000" b="0" dirty="0">
                <a:latin typeface="Book Antiqua"/>
                <a:cs typeface="Book Antiqua"/>
              </a:rPr>
              <a:t>were </a:t>
            </a:r>
            <a:r>
              <a:rPr lang="en-US" sz="2000" dirty="0">
                <a:latin typeface="Book Antiqua"/>
                <a:cs typeface="Book Antiqua"/>
              </a:rPr>
              <a:t>dispatched above </a:t>
            </a:r>
            <a:r>
              <a:rPr lang="en-US" sz="2000" dirty="0" smtClean="0">
                <a:latin typeface="Book Antiqua"/>
                <a:cs typeface="Book Antiqua"/>
              </a:rPr>
              <a:t>LDL</a:t>
            </a:r>
            <a:r>
              <a:rPr lang="en-US" sz="2000" b="0" dirty="0" smtClean="0">
                <a:latin typeface="Book Antiqua"/>
                <a:cs typeface="Book Antiqua"/>
              </a:rPr>
              <a:t> out </a:t>
            </a:r>
            <a:r>
              <a:rPr lang="en-US" sz="2000" b="0" dirty="0">
                <a:latin typeface="Book Antiqua"/>
                <a:cs typeface="Book Antiqua"/>
              </a:rPr>
              <a:t>of </a:t>
            </a:r>
            <a:r>
              <a:rPr lang="en-US" sz="2000" b="0" dirty="0" smtClean="0">
                <a:latin typeface="Book Antiqua"/>
                <a:cs typeface="Book Antiqua"/>
              </a:rPr>
              <a:t>398 Instructed Effective </a:t>
            </a:r>
            <a:r>
              <a:rPr lang="en-US" sz="2000" b="0" dirty="0">
                <a:latin typeface="Book Antiqua"/>
                <a:cs typeface="Book Antiqua"/>
              </a:rPr>
              <a:t>RUC Unit </a:t>
            </a:r>
            <a:r>
              <a:rPr lang="en-US" sz="2000" b="0" dirty="0" smtClean="0">
                <a:latin typeface="Book Antiqua"/>
                <a:cs typeface="Book Antiqua"/>
              </a:rPr>
              <a:t>Hours</a:t>
            </a:r>
            <a:endParaRPr lang="en-US" sz="1100" b="0" dirty="0">
              <a:latin typeface="Book Antiqua"/>
              <a:cs typeface="Book Antiqua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100" dirty="0" smtClean="0">
              <a:latin typeface="Book Antiqua"/>
              <a:cs typeface="Book Antiqu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Book Antiqua"/>
                <a:cs typeface="Book Antiqua"/>
              </a:rPr>
              <a:t>No SCED intervals out of the 20.1 hours were dispatched at a price above the RUC offer floor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100" dirty="0" smtClean="0">
              <a:latin typeface="Book Antiqua"/>
              <a:cs typeface="Book Antiqu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Book Antiqua"/>
                <a:cs typeface="Book Antiqua"/>
              </a:rPr>
              <a:t>7.2 hours were dispatched above LDL due to incorrect EOC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300" dirty="0">
              <a:latin typeface="Book Antiqua"/>
              <a:cs typeface="Book Antiqu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Book Antiqua"/>
                <a:cs typeface="Book Antiqua"/>
              </a:rPr>
              <a:t>12.9 hours were </a:t>
            </a:r>
            <a:r>
              <a:rPr lang="en-US" sz="1800" dirty="0">
                <a:latin typeface="Book Antiqua"/>
                <a:cs typeface="Book Antiqua"/>
              </a:rPr>
              <a:t>dispatched above </a:t>
            </a:r>
            <a:r>
              <a:rPr lang="en-US" sz="1800" dirty="0" smtClean="0">
                <a:latin typeface="Book Antiqua"/>
                <a:cs typeface="Book Antiqua"/>
              </a:rPr>
              <a:t>LDL </a:t>
            </a:r>
            <a:r>
              <a:rPr lang="en-US" sz="1800" dirty="0">
                <a:latin typeface="Book Antiqua"/>
                <a:cs typeface="Book Antiqua"/>
              </a:rPr>
              <a:t>due </a:t>
            </a:r>
            <a:r>
              <a:rPr lang="en-US" sz="1800" dirty="0" smtClean="0">
                <a:latin typeface="Book Antiqua"/>
                <a:cs typeface="Book Antiqua"/>
              </a:rPr>
              <a:t>to mitigation of EOC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b="0" dirty="0" smtClean="0">
              <a:latin typeface="Book Antiqua"/>
              <a:cs typeface="Book Antiqu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Book Antiqua"/>
                <a:cs typeface="Book Antiqua"/>
              </a:rPr>
              <a:t>3.9 hours </a:t>
            </a:r>
            <a:r>
              <a:rPr lang="en-US" sz="2000" b="0" dirty="0" smtClean="0">
                <a:latin typeface="Book Antiqua"/>
                <a:cs typeface="Book Antiqua"/>
              </a:rPr>
              <a:t>(1.0%) were dispatched above LDL for </a:t>
            </a:r>
            <a:r>
              <a:rPr lang="en-US" sz="2000" b="1" dirty="0" smtClean="0">
                <a:latin typeface="Book Antiqua"/>
                <a:cs typeface="Book Antiqua"/>
              </a:rPr>
              <a:t>capacity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b="0" dirty="0" smtClean="0">
                <a:latin typeface="Book Antiqua"/>
                <a:cs typeface="Book Antiqua"/>
              </a:rPr>
              <a:t>2.7 hours were dispatched due to incorrect EOC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b="0" dirty="0" smtClean="0">
                <a:latin typeface="Book Antiqua"/>
                <a:cs typeface="Book Antiqua"/>
              </a:rPr>
              <a:t>0.6 hours had insufficient time to change EOC’s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b="0" dirty="0" smtClean="0">
                <a:latin typeface="Book Antiqua"/>
                <a:cs typeface="Book Antiqua"/>
              </a:rPr>
              <a:t>0.6 hours were mitigated</a:t>
            </a:r>
            <a:endParaRPr lang="en-US" sz="1600" b="0" dirty="0">
              <a:latin typeface="Book Antiqua"/>
              <a:cs typeface="Book Antiqua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sz="1800" dirty="0" smtClean="0">
              <a:latin typeface="Book Antiqua"/>
              <a:cs typeface="Book Antiqua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sz="1100" dirty="0" smtClean="0">
              <a:latin typeface="Book Antiqua"/>
              <a:cs typeface="Book Antiqua"/>
            </a:endParaRPr>
          </a:p>
          <a:p>
            <a:pPr marL="914400" lvl="2" indent="0">
              <a:buNone/>
              <a:defRPr/>
            </a:pPr>
            <a:endParaRPr lang="en-US" sz="1800" dirty="0" smtClean="0">
              <a:latin typeface="Book Antiqua"/>
              <a:cs typeface="Book Antiqua"/>
            </a:endParaRPr>
          </a:p>
          <a:p>
            <a:pPr marL="0" indent="0">
              <a:buNone/>
              <a:defRPr/>
            </a:pPr>
            <a:r>
              <a:rPr lang="en-US" sz="1050" b="0" dirty="0" smtClean="0">
                <a:latin typeface="Book Antiqua"/>
                <a:cs typeface="Book Antiqua"/>
              </a:rPr>
              <a:t>Note: Difference </a:t>
            </a:r>
            <a:r>
              <a:rPr lang="en-US" sz="1050" b="0" dirty="0">
                <a:latin typeface="Book Antiqua"/>
                <a:cs typeface="Book Antiqua"/>
              </a:rPr>
              <a:t>between </a:t>
            </a:r>
            <a:r>
              <a:rPr lang="en-US" sz="1050" b="0" dirty="0" smtClean="0">
                <a:solidFill>
                  <a:srgbClr val="00B050"/>
                </a:solidFill>
                <a:latin typeface="Book Antiqua"/>
                <a:cs typeface="Book Antiqua"/>
              </a:rPr>
              <a:t>411</a:t>
            </a:r>
            <a:r>
              <a:rPr lang="en-US" sz="1050" b="0" dirty="0" smtClean="0">
                <a:latin typeface="Book Antiqua"/>
                <a:cs typeface="Book Antiqua"/>
              </a:rPr>
              <a:t> (from slide 3) and </a:t>
            </a:r>
            <a:r>
              <a:rPr lang="en-US" sz="1050" b="0" dirty="0" smtClean="0">
                <a:solidFill>
                  <a:srgbClr val="00B050"/>
                </a:solidFill>
                <a:latin typeface="Book Antiqua"/>
                <a:cs typeface="Book Antiqua"/>
              </a:rPr>
              <a:t>398</a:t>
            </a:r>
            <a:r>
              <a:rPr lang="en-US" sz="1050" b="0" dirty="0" smtClean="0">
                <a:latin typeface="Book Antiqua"/>
                <a:cs typeface="Book Antiqua"/>
              </a:rPr>
              <a:t> (above) is </a:t>
            </a:r>
            <a:r>
              <a:rPr lang="en-US" sz="1050" b="0" dirty="0">
                <a:latin typeface="Book Antiqua"/>
                <a:cs typeface="Book Antiqua"/>
              </a:rPr>
              <a:t>a result of </a:t>
            </a:r>
            <a:r>
              <a:rPr lang="en-US" sz="1050" b="0" dirty="0" smtClean="0">
                <a:latin typeface="Book Antiqua"/>
                <a:cs typeface="Book Antiqua"/>
              </a:rPr>
              <a:t>resources </a:t>
            </a:r>
            <a:r>
              <a:rPr lang="en-US" sz="1050" b="0" dirty="0">
                <a:latin typeface="Book Antiqua"/>
                <a:cs typeface="Book Antiqua"/>
              </a:rPr>
              <a:t>starting up, shutting down, still being </a:t>
            </a:r>
            <a:r>
              <a:rPr lang="en-US" sz="1050" b="0" dirty="0" smtClean="0">
                <a:latin typeface="Book Antiqua"/>
                <a:cs typeface="Book Antiqua"/>
              </a:rPr>
              <a:t>off-Line </a:t>
            </a:r>
            <a:r>
              <a:rPr lang="en-US" sz="1050" b="0" dirty="0">
                <a:latin typeface="Book Antiqua"/>
                <a:cs typeface="Book Antiqua"/>
              </a:rPr>
              <a:t>for some portion of the RUC committed hours, or </a:t>
            </a:r>
            <a:r>
              <a:rPr lang="en-US" sz="1050" b="0" dirty="0" smtClean="0">
                <a:latin typeface="Book Antiqua"/>
                <a:cs typeface="Book Antiqua"/>
              </a:rPr>
              <a:t>resources </a:t>
            </a:r>
            <a:r>
              <a:rPr lang="en-US" sz="1050" b="0" dirty="0">
                <a:latin typeface="Book Antiqua"/>
                <a:cs typeface="Book Antiqua"/>
              </a:rPr>
              <a:t>not following RUC instructions</a:t>
            </a:r>
            <a:endParaRPr lang="en-US" sz="2400" b="0" dirty="0">
              <a:latin typeface="Book Antiqua"/>
              <a:cs typeface="Book Antiqua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sz="1800" dirty="0">
              <a:latin typeface="Book Antiqua"/>
              <a:cs typeface="Book Antiqua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Book Antiqua"/>
                <a:cs typeface="Book Antiqua"/>
              </a:rPr>
              <a:t> </a:t>
            </a:r>
          </a:p>
        </p:txBody>
      </p:sp>
      <p:sp>
        <p:nvSpPr>
          <p:cNvPr id="6149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Book Antiqua"/>
                <a:cs typeface="Book Antiqua"/>
              </a:rPr>
              <a:t>Telemetry Issues and Inconsistency with Settlements</a:t>
            </a:r>
            <a:endParaRPr lang="en-US" sz="2400" b="1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320" y="914400"/>
            <a:ext cx="8742680" cy="5105400"/>
          </a:xfrm>
        </p:spPr>
        <p:txBody>
          <a:bodyPr/>
          <a:lstStyle/>
          <a:p>
            <a:pPr marL="342900" lvl="1" indent="-342900"/>
            <a:r>
              <a:rPr lang="en-US" altLang="en-US" sz="2200" dirty="0">
                <a:latin typeface="Book Antiqua"/>
                <a:cs typeface="Book Antiqua"/>
              </a:rPr>
              <a:t>Before NPRR 626, EOC </a:t>
            </a:r>
            <a:r>
              <a:rPr lang="en-US" altLang="en-US" sz="2200" dirty="0" smtClean="0">
                <a:latin typeface="Book Antiqua"/>
                <a:cs typeface="Book Antiqua"/>
              </a:rPr>
              <a:t>non-compliance </a:t>
            </a:r>
            <a:r>
              <a:rPr lang="en-US" altLang="en-US" sz="2200" dirty="0">
                <a:latin typeface="Book Antiqua"/>
                <a:cs typeface="Book Antiqua"/>
              </a:rPr>
              <a:t>when settling as RUC – 43.1 </a:t>
            </a:r>
            <a:r>
              <a:rPr lang="en-US" altLang="en-US" sz="2200" dirty="0" err="1">
                <a:latin typeface="Book Antiqua"/>
                <a:cs typeface="Book Antiqua"/>
              </a:rPr>
              <a:t>hrs</a:t>
            </a:r>
            <a:endParaRPr lang="en-US" altLang="en-US" sz="2200" dirty="0">
              <a:latin typeface="Book Antiqua"/>
              <a:cs typeface="Book Antiqua"/>
            </a:endParaRPr>
          </a:p>
          <a:p>
            <a:pPr marL="0" lvl="1" indent="0">
              <a:buNone/>
            </a:pPr>
            <a:endParaRPr lang="en-US" altLang="en-US" sz="2200" dirty="0">
              <a:solidFill>
                <a:srgbClr val="FF0000"/>
              </a:solidFill>
              <a:latin typeface="Book Antiqua"/>
              <a:cs typeface="Book Antiqua"/>
            </a:endParaRPr>
          </a:p>
          <a:p>
            <a:pPr marL="342900" lvl="1" indent="-342900"/>
            <a:r>
              <a:rPr lang="en-US" altLang="en-US" sz="2200" dirty="0" smtClean="0">
                <a:latin typeface="Book Antiqua"/>
                <a:cs typeface="Book Antiqua"/>
              </a:rPr>
              <a:t>After NPRR626, </a:t>
            </a:r>
          </a:p>
          <a:p>
            <a:pPr marL="742950" lvl="2" indent="-342900"/>
            <a:r>
              <a:rPr lang="en-US" altLang="en-US" sz="1800" dirty="0">
                <a:latin typeface="Book Antiqua"/>
                <a:cs typeface="Book Antiqua"/>
              </a:rPr>
              <a:t>Settling as RUC with telemetry status different from ONRUC </a:t>
            </a:r>
          </a:p>
          <a:p>
            <a:pPr marL="1200150" lvl="3" indent="-342900"/>
            <a:r>
              <a:rPr lang="en-US" altLang="en-US" sz="1600" dirty="0">
                <a:latin typeface="Book Antiqua"/>
                <a:cs typeface="Book Antiqua"/>
              </a:rPr>
              <a:t>Reliability Price Adder should have </a:t>
            </a:r>
            <a:r>
              <a:rPr lang="en-US" altLang="en-US" sz="1600" dirty="0" smtClean="0">
                <a:latin typeface="Book Antiqua"/>
                <a:cs typeface="Book Antiqua"/>
              </a:rPr>
              <a:t>been </a:t>
            </a:r>
            <a:r>
              <a:rPr lang="en-US" altLang="en-US" sz="1600" dirty="0">
                <a:latin typeface="Book Antiqua"/>
                <a:cs typeface="Book Antiqua"/>
              </a:rPr>
              <a:t>created – 25.6 </a:t>
            </a:r>
            <a:r>
              <a:rPr lang="en-US" altLang="en-US" sz="1600" dirty="0" err="1">
                <a:latin typeface="Book Antiqua"/>
                <a:cs typeface="Book Antiqua"/>
              </a:rPr>
              <a:t>hrs</a:t>
            </a:r>
            <a:endParaRPr lang="en-US" altLang="en-US" sz="1600" dirty="0">
              <a:latin typeface="Book Antiqua"/>
              <a:cs typeface="Book Antiqua"/>
            </a:endParaRPr>
          </a:p>
          <a:p>
            <a:pPr marL="1200150" lvl="3" indent="-342900"/>
            <a:r>
              <a:rPr lang="en-US" altLang="en-US" sz="1600" dirty="0">
                <a:latin typeface="Book Antiqua"/>
                <a:cs typeface="Book Antiqua"/>
              </a:rPr>
              <a:t>Issue if submitted offer curve is below RUC floor - 22.9 </a:t>
            </a:r>
            <a:r>
              <a:rPr lang="en-US" altLang="en-US" sz="1600" dirty="0" err="1">
                <a:latin typeface="Book Antiqua"/>
                <a:cs typeface="Book Antiqua"/>
              </a:rPr>
              <a:t>hrs</a:t>
            </a:r>
            <a:endParaRPr lang="en-US" altLang="en-US" sz="1600" dirty="0">
              <a:latin typeface="Book Antiqua"/>
              <a:cs typeface="Book Antiqua"/>
            </a:endParaRPr>
          </a:p>
          <a:p>
            <a:pPr marL="1200150" lvl="3" indent="-342900"/>
            <a:endParaRPr lang="en-US" altLang="en-US" sz="1600" dirty="0">
              <a:solidFill>
                <a:srgbClr val="FF0000"/>
              </a:solidFill>
              <a:latin typeface="Book Antiqua"/>
              <a:cs typeface="Book Antiqua"/>
            </a:endParaRPr>
          </a:p>
          <a:p>
            <a:pPr marL="742950" lvl="2" indent="-342900"/>
            <a:r>
              <a:rPr lang="en-US" altLang="en-US" sz="1800" dirty="0" smtClean="0">
                <a:latin typeface="Book Antiqua"/>
                <a:cs typeface="Book Antiqua"/>
              </a:rPr>
              <a:t>Settling </a:t>
            </a:r>
            <a:r>
              <a:rPr lang="en-US" altLang="en-US" sz="1800" dirty="0">
                <a:latin typeface="Book Antiqua"/>
                <a:cs typeface="Book Antiqua"/>
              </a:rPr>
              <a:t>as OPTOUT with ONRUC telemetry </a:t>
            </a:r>
          </a:p>
          <a:p>
            <a:pPr marL="1200150" lvl="3" indent="-342900"/>
            <a:r>
              <a:rPr lang="en-US" altLang="en-US" sz="1600" dirty="0" smtClean="0">
                <a:latin typeface="Book Antiqua"/>
                <a:cs typeface="Book Antiqua"/>
              </a:rPr>
              <a:t>Reliability Price Adder is created when it should not have been </a:t>
            </a:r>
            <a:r>
              <a:rPr lang="en-US" altLang="en-US" sz="1600" dirty="0">
                <a:latin typeface="Book Antiqua"/>
                <a:cs typeface="Book Antiqua"/>
              </a:rPr>
              <a:t>created – 2.1 </a:t>
            </a:r>
            <a:r>
              <a:rPr lang="en-US" altLang="en-US" sz="1600" dirty="0" err="1">
                <a:latin typeface="Book Antiqua"/>
                <a:cs typeface="Book Antiqua"/>
              </a:rPr>
              <a:t>hrs</a:t>
            </a:r>
            <a:endParaRPr lang="en-US" altLang="en-US" sz="1600" dirty="0">
              <a:latin typeface="Book Antiqua"/>
              <a:cs typeface="Book Antiqua"/>
            </a:endParaRPr>
          </a:p>
          <a:p>
            <a:pPr marL="742950" lvl="2" indent="-342900"/>
            <a:endParaRPr lang="en-US" altLang="en-US" sz="1800" dirty="0">
              <a:latin typeface="Book Antiqua"/>
              <a:cs typeface="Book Antiqua"/>
            </a:endParaRPr>
          </a:p>
          <a:p>
            <a:pPr marL="742950" lvl="2" indent="-342900"/>
            <a:r>
              <a:rPr lang="en-US" altLang="en-US" sz="1800" dirty="0" smtClean="0">
                <a:latin typeface="Book Antiqua"/>
                <a:cs typeface="Book Antiqua"/>
              </a:rPr>
              <a:t>Non-RUC </a:t>
            </a:r>
            <a:r>
              <a:rPr lang="en-US" altLang="en-US" sz="1800" dirty="0">
                <a:latin typeface="Book Antiqua"/>
                <a:cs typeface="Book Antiqua"/>
              </a:rPr>
              <a:t>interval telemetering ONRUC status </a:t>
            </a:r>
          </a:p>
          <a:p>
            <a:pPr marL="1200150" lvl="3" indent="-342900"/>
            <a:r>
              <a:rPr lang="en-US" altLang="en-US" sz="1600" dirty="0">
                <a:latin typeface="Book Antiqua"/>
                <a:cs typeface="Book Antiqua"/>
              </a:rPr>
              <a:t>Reliability Price Adder is created when it should not have been created – 1.6 </a:t>
            </a:r>
            <a:r>
              <a:rPr lang="en-US" altLang="en-US" sz="1600" dirty="0" err="1">
                <a:latin typeface="Book Antiqua"/>
                <a:cs typeface="Book Antiqua"/>
              </a:rPr>
              <a:t>hrs</a:t>
            </a:r>
            <a:endParaRPr lang="en-US" altLang="en-US" sz="1600" dirty="0">
              <a:latin typeface="Book Antiqua"/>
              <a:cs typeface="Book Antiqua"/>
            </a:endParaRPr>
          </a:p>
          <a:p>
            <a:pPr marL="400050" lvl="2" indent="0">
              <a:buNone/>
            </a:pPr>
            <a:endParaRPr lang="en-US" altLang="en-US" sz="1800" dirty="0">
              <a:latin typeface="Book Antiqua"/>
              <a:cs typeface="Book Antiqua"/>
            </a:endParaRPr>
          </a:p>
          <a:p>
            <a:pPr marL="342900" lvl="1" indent="-342900"/>
            <a:endParaRPr lang="en-US" altLang="en-US" sz="2200" dirty="0">
              <a:solidFill>
                <a:srgbClr val="FF0000"/>
              </a:solidFill>
              <a:latin typeface="Book Antiqua"/>
              <a:cs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ook Antiqua"/>
                <a:cs typeface="Book Antiqua"/>
              </a:rPr>
              <a:t> 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</p:spTree>
    <p:extLst>
      <p:ext uri="{BB962C8B-B14F-4D97-AF65-F5344CB8AC3E}">
        <p14:creationId xmlns:p14="http://schemas.microsoft.com/office/powerpoint/2010/main" val="7567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Make-Whole Amount Total and RUC Shortfall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January 28, 2016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495967"/>
              </p:ext>
            </p:extLst>
          </p:nvPr>
        </p:nvGraphicFramePr>
        <p:xfrm>
          <a:off x="457200" y="762000"/>
          <a:ext cx="8229600" cy="543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Make-Whole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Amounts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(RUCMWAMTTOT)</a:t>
                      </a:r>
                      <a:b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(in $)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Shortfall Total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(RUCSFTOT)</a:t>
                      </a:r>
                      <a:b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(in MW-hours)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RUCMWAMTTOT / RUCSFTOT</a:t>
                      </a:r>
                      <a:b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($/MW-hours)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(4,651)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($0.04)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(240,020)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937,609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($0.26)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(16,227)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202,076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(1,849)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($0.05)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(13,079)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321,290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($0.04)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(138,803)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1,680,431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(64,823)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1,103,079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($0.06)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97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Book Antiqua"/>
                <a:cs typeface="Book Antiqua"/>
              </a:rPr>
              <a:t>Conclusion</a:t>
            </a:r>
            <a:endParaRPr lang="en-US" altLang="en-US" b="1" dirty="0" smtClean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0" dirty="0">
                <a:latin typeface="Book Antiqua"/>
                <a:cs typeface="Book Antiqua"/>
              </a:rPr>
              <a:t>411 Instructed RUC Unit </a:t>
            </a:r>
            <a:r>
              <a:rPr lang="en-US" altLang="en-US" b="0" dirty="0" smtClean="0">
                <a:latin typeface="Book Antiqua"/>
                <a:cs typeface="Book Antiqua"/>
              </a:rPr>
              <a:t>Hours resulting in 398 </a:t>
            </a:r>
            <a:r>
              <a:rPr lang="en-US" altLang="en-US" b="0" dirty="0">
                <a:latin typeface="Book Antiqua"/>
                <a:cs typeface="Book Antiqua"/>
              </a:rPr>
              <a:t>Instructed Effective RUC Hours </a:t>
            </a:r>
            <a:r>
              <a:rPr lang="en-US" altLang="en-US" b="0" dirty="0" smtClean="0">
                <a:latin typeface="Book Antiqua"/>
                <a:cs typeface="Book Antiqua"/>
              </a:rPr>
              <a:t>in </a:t>
            </a:r>
            <a:r>
              <a:rPr lang="en-US" altLang="en-US" b="0" dirty="0">
                <a:latin typeface="Book Antiqua"/>
                <a:cs typeface="Book Antiqua"/>
              </a:rPr>
              <a:t>2015</a:t>
            </a:r>
          </a:p>
          <a:p>
            <a:pPr>
              <a:defRPr/>
            </a:pPr>
            <a:endParaRPr lang="en-US" dirty="0" smtClean="0">
              <a:latin typeface="Book Antiqua"/>
              <a:cs typeface="Book Antiqua"/>
            </a:endParaRPr>
          </a:p>
          <a:p>
            <a:pPr marL="457200" lvl="1" indent="0">
              <a:buFontTx/>
              <a:buNone/>
              <a:defRPr/>
            </a:pPr>
            <a:endParaRPr lang="en-US" sz="500" dirty="0" smtClean="0">
              <a:latin typeface="Book Antiqua"/>
              <a:cs typeface="Book Antiqua"/>
            </a:endParaRPr>
          </a:p>
          <a:p>
            <a:pPr>
              <a:defRPr/>
            </a:pPr>
            <a:r>
              <a:rPr lang="en-US" b="0" dirty="0" smtClean="0">
                <a:latin typeface="Book Antiqua"/>
                <a:cs typeface="Book Antiqua"/>
              </a:rPr>
              <a:t>Total RUC Make Whole Payments of ($479,452) for 2015</a:t>
            </a:r>
          </a:p>
          <a:p>
            <a:pPr>
              <a:defRPr/>
            </a:pPr>
            <a:endParaRPr lang="en-US" b="0" dirty="0">
              <a:latin typeface="Book Antiqua"/>
              <a:cs typeface="Book Antiqua"/>
            </a:endParaRPr>
          </a:p>
          <a:p>
            <a:pPr>
              <a:defRPr/>
            </a:pPr>
            <a:r>
              <a:rPr lang="en-US" b="0" dirty="0" smtClean="0">
                <a:latin typeface="Book Antiqua"/>
                <a:cs typeface="Book Antiqua"/>
              </a:rPr>
              <a:t>Total RUC Shortfall Total of 4,393,024 MW-hours resulting in a near zero Make-Whole </a:t>
            </a:r>
            <a:r>
              <a:rPr lang="en-US" b="0" dirty="0">
                <a:latin typeface="Book Antiqua"/>
                <a:cs typeface="Book Antiqua"/>
              </a:rPr>
              <a:t>Uplift </a:t>
            </a:r>
            <a:r>
              <a:rPr lang="en-US" b="0" dirty="0" smtClean="0">
                <a:latin typeface="Book Antiqua"/>
                <a:cs typeface="Book Antiqua"/>
              </a:rPr>
              <a:t>Charge</a:t>
            </a:r>
          </a:p>
          <a:p>
            <a:pPr>
              <a:defRPr/>
            </a:pPr>
            <a:endParaRPr lang="en-US" b="0" dirty="0">
              <a:latin typeface="Book Antiqua"/>
              <a:cs typeface="Book Antiqua"/>
            </a:endParaRPr>
          </a:p>
          <a:p>
            <a:pPr>
              <a:defRPr/>
            </a:pPr>
            <a:r>
              <a:rPr lang="en-US" b="0" dirty="0" smtClean="0">
                <a:latin typeface="Book Antiqua"/>
                <a:cs typeface="Book Antiqua"/>
              </a:rPr>
              <a:t>Even after automating creation/flooring of EOC at RUC floor with NPRR626 implementation, there is still EOC non-compliance and inconsistency with settlement due to error in telemetry and inconsistency of COP and telemetry.</a:t>
            </a:r>
            <a:endParaRPr lang="en-US" b="0" dirty="0">
              <a:latin typeface="Book Antiqua"/>
              <a:cs typeface="Book Antiqua"/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latin typeface="Book Antiqua"/>
              <a:cs typeface="Book Antiqua"/>
            </a:endParaRPr>
          </a:p>
          <a:p>
            <a:pPr>
              <a:defRPr/>
            </a:pPr>
            <a:endParaRPr lang="en-US" dirty="0" smtClean="0">
              <a:latin typeface="Book Antiqua"/>
              <a:cs typeface="Book Antiqua"/>
            </a:endParaRPr>
          </a:p>
          <a:p>
            <a:pPr lvl="1">
              <a:defRPr/>
            </a:pP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latin typeface="Book Antiqua"/>
                <a:cs typeface="Book Antiqua"/>
              </a:rPr>
              <a:t> 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January 28, 2016</a:t>
            </a:r>
          </a:p>
        </p:txBody>
      </p:sp>
    </p:spTree>
    <p:extLst>
      <p:ext uri="{BB962C8B-B14F-4D97-AF65-F5344CB8AC3E}">
        <p14:creationId xmlns:p14="http://schemas.microsoft.com/office/powerpoint/2010/main" val="4287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2971800"/>
            <a:ext cx="8686800" cy="685800"/>
          </a:xfrm>
        </p:spPr>
        <p:txBody>
          <a:bodyPr/>
          <a:lstStyle/>
          <a:p>
            <a:pPr algn="ctr"/>
            <a:r>
              <a:rPr lang="en-US" altLang="en-US" smtClean="0"/>
              <a:t>Appendix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December 3, 2015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65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19953</TotalTime>
  <Words>1005</Words>
  <Application>Microsoft Office PowerPoint</Application>
  <PresentationFormat>On-screen Show (4:3)</PresentationFormat>
  <Paragraphs>171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Book Antiqua</vt:lpstr>
      <vt:lpstr>Calibri</vt:lpstr>
      <vt:lpstr>Custom Design</vt:lpstr>
      <vt:lpstr>Annual TAC Review of the Market Impacts of Reliability Unit Commitments</vt:lpstr>
      <vt:lpstr>Change in Protocol Language</vt:lpstr>
      <vt:lpstr>RUC Commitments Hours</vt:lpstr>
      <vt:lpstr>RUC Type Unit Hours by Month</vt:lpstr>
      <vt:lpstr>RUC Committed Resources Dispatched above LDL</vt:lpstr>
      <vt:lpstr>Telemetry Issues and Inconsistency with Settlements</vt:lpstr>
      <vt:lpstr>RUC Make-Whole Amount Total and RUC Shortfall Total</vt:lpstr>
      <vt:lpstr>Conclusion</vt:lpstr>
      <vt:lpstr>Appendix</vt:lpstr>
      <vt:lpstr>Comparison of 2012, 2013, 2014 and 2015 (1 of 2)</vt:lpstr>
      <vt:lpstr>Comparison of 2012, 2013, 2014 and 2015 (2 of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Lao Shu</dc:creator>
  <cp:lastModifiedBy>Surendran, Resmi</cp:lastModifiedBy>
  <cp:revision>839</cp:revision>
  <cp:lastPrinted>2014-01-13T18:28:26Z</cp:lastPrinted>
  <dcterms:created xsi:type="dcterms:W3CDTF">2005-04-21T14:28:35Z</dcterms:created>
  <dcterms:modified xsi:type="dcterms:W3CDTF">2016-01-21T22:37:45Z</dcterms:modified>
</cp:coreProperties>
</file>