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67" r:id="rId4"/>
    <p:sldMasterId id="2147493494" r:id="rId5"/>
  </p:sldMasterIdLst>
  <p:notesMasterIdLst>
    <p:notesMasterId r:id="rId10"/>
  </p:notesMasterIdLst>
  <p:handoutMasterIdLst>
    <p:handoutMasterId r:id="rId11"/>
  </p:handoutMasterIdLst>
  <p:sldIdLst>
    <p:sldId id="260" r:id="rId6"/>
    <p:sldId id="311" r:id="rId7"/>
    <p:sldId id="312" r:id="rId8"/>
    <p:sldId id="313" r:id="rId9"/>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4032">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80220" autoAdjust="0"/>
  </p:normalViewPr>
  <p:slideViewPr>
    <p:cSldViewPr snapToGrid="0" snapToObjects="1">
      <p:cViewPr varScale="1">
        <p:scale>
          <a:sx n="135" d="100"/>
          <a:sy n="135" d="100"/>
        </p:scale>
        <p:origin x="-872" y="-96"/>
      </p:cViewPr>
      <p:guideLst>
        <p:guide orient="horz" pos="4032"/>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49" d="100"/>
        <a:sy n="149" d="100"/>
      </p:scale>
      <p:origin x="0" y="0"/>
    </p:cViewPr>
  </p:sorterViewPr>
  <p:notesViewPr>
    <p:cSldViewPr snapToGrid="0" snapToObject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607CA14-926D-480A-8E56-368E70F3C234}" type="datetimeFigureOut">
              <a:rPr lang="en-US"/>
              <a:pPr>
                <a:defRPr/>
              </a:pPr>
              <a:t>1/21/16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7DD2CEA-46D8-4286-8411-1FB077BF8C28}" type="slidenum">
              <a:rPr lang="en-US"/>
              <a:pPr>
                <a:defRPr/>
              </a:pPr>
              <a:t>‹#›</a:t>
            </a:fld>
            <a:endParaRPr lang="en-US"/>
          </a:p>
        </p:txBody>
      </p:sp>
    </p:spTree>
    <p:extLst>
      <p:ext uri="{BB962C8B-B14F-4D97-AF65-F5344CB8AC3E}">
        <p14:creationId xmlns:p14="http://schemas.microsoft.com/office/powerpoint/2010/main" val="3675292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A789D5F-5C8A-40B9-A420-AEC7A1291B1A}" type="datetimeFigureOut">
              <a:rPr lang="en-US"/>
              <a:pPr>
                <a:defRPr/>
              </a:pPr>
              <a:t>1/21/16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588139C-3228-46CA-833B-5181E78408F3}" type="slidenum">
              <a:rPr lang="en-US"/>
              <a:pPr>
                <a:defRPr/>
              </a:pPr>
              <a:t>‹#›</a:t>
            </a:fld>
            <a:endParaRPr lang="en-US"/>
          </a:p>
        </p:txBody>
      </p:sp>
    </p:spTree>
    <p:extLst>
      <p:ext uri="{BB962C8B-B14F-4D97-AF65-F5344CB8AC3E}">
        <p14:creationId xmlns:p14="http://schemas.microsoft.com/office/powerpoint/2010/main" val="35967519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3F1CEB34-D0F4-49BF-BFD2-AAD20B186E87}" type="slidenum">
              <a:rPr lang="en-US" altLang="en-US">
                <a:latin typeface="Calibri" pitchFamily="34" charset="0"/>
              </a:rPr>
              <a:pPr fontAlgn="base">
                <a:spcBef>
                  <a:spcPct val="0"/>
                </a:spcBef>
                <a:spcAft>
                  <a:spcPct val="0"/>
                </a:spcAft>
                <a:defRPr/>
              </a:pPr>
              <a:t>1</a:t>
            </a:fld>
            <a:endParaRPr lang="en-US" altLang="en-US">
              <a:latin typeface="Calibri" pitchFamily="34" charset="0"/>
            </a:endParaRPr>
          </a:p>
        </p:txBody>
      </p:sp>
    </p:spTree>
    <p:extLst>
      <p:ext uri="{BB962C8B-B14F-4D97-AF65-F5344CB8AC3E}">
        <p14:creationId xmlns:p14="http://schemas.microsoft.com/office/powerpoint/2010/main" val="416188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pPr>
              <a:defRPr/>
            </a:pPr>
            <a:fld id="{4588139C-3228-46CA-833B-5181E78408F3}"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487363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pPr>
              <a:defRPr/>
            </a:pPr>
            <a:fld id="{4588139C-3228-46CA-833B-5181E78408F3}"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1405389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pPr>
              <a:defRPr/>
            </a:pPr>
            <a:fld id="{4588139C-3228-46CA-833B-5181E78408F3}"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1608703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pPr>
              <a:defRPr/>
            </a:pPr>
            <a:r>
              <a:rPr lang="en-US"/>
              <a:t>Hello I'm a slide</a:t>
            </a:r>
            <a:endParaRPr lang="en-US" dirty="0"/>
          </a:p>
        </p:txBody>
      </p:sp>
    </p:spTree>
    <p:extLst>
      <p:ext uri="{BB962C8B-B14F-4D97-AF65-F5344CB8AC3E}">
        <p14:creationId xmlns:p14="http://schemas.microsoft.com/office/powerpoint/2010/main" val="3989149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defTabSz="457200">
              <a:defRPr/>
            </a:lvl1pPr>
          </a:lstStyle>
          <a:p>
            <a:pPr>
              <a:defRPr/>
            </a:pPr>
            <a:fld id="{E918C757-D638-4F3E-8DE2-272BB572A3F0}" type="slidenum">
              <a:rPr lang="en-US"/>
              <a:pPr>
                <a:defRPr/>
              </a:pPr>
              <a:t>‹#›</a:t>
            </a:fld>
            <a:endParaRPr lang="en-US"/>
          </a:p>
        </p:txBody>
      </p:sp>
      <p:sp>
        <p:nvSpPr>
          <p:cNvPr id="3"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4"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122075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defTabSz="457200">
              <a:defRPr/>
            </a:lvl1pPr>
          </a:lstStyle>
          <a:p>
            <a:pPr>
              <a:defRPr/>
            </a:pPr>
            <a:fld id="{94741825-7EF9-4869-ABD1-B7A21D7EE91E}" type="slidenum">
              <a:rPr lang="en-US"/>
              <a:pPr>
                <a:defRPr/>
              </a:pPr>
              <a:t>‹#›</a:t>
            </a:fld>
            <a:endParaRPr lang="en-US"/>
          </a:p>
        </p:txBody>
      </p:sp>
      <p:sp>
        <p:nvSpPr>
          <p:cNvPr id="6"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7"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3896827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defTabSz="457200">
              <a:defRPr/>
            </a:lvl1pPr>
          </a:lstStyle>
          <a:p>
            <a:pPr>
              <a:defRPr/>
            </a:pPr>
            <a:fld id="{B2003209-B9C0-49CF-B710-EF7AA825A007}" type="slidenum">
              <a:rPr lang="en-US"/>
              <a:pPr>
                <a:defRPr/>
              </a:pPr>
              <a:t>‹#›</a:t>
            </a:fld>
            <a:endParaRPr lang="en-US"/>
          </a:p>
        </p:txBody>
      </p:sp>
      <p:sp>
        <p:nvSpPr>
          <p:cNvPr id="6"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7"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4034316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defTabSz="457200">
              <a:defRPr/>
            </a:lvl1pPr>
          </a:lstStyle>
          <a:p>
            <a:pPr>
              <a:defRPr/>
            </a:pPr>
            <a:fld id="{93B3EBC6-7749-4C8E-BAAF-842341989A21}" type="slidenum">
              <a:rPr lang="en-US"/>
              <a:pPr>
                <a:defRPr/>
              </a:pPr>
              <a:t>‹#›</a:t>
            </a:fld>
            <a:endParaRPr lang="en-US"/>
          </a:p>
        </p:txBody>
      </p:sp>
      <p:sp>
        <p:nvSpPr>
          <p:cNvPr id="5"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6"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3621433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defTabSz="457200">
              <a:defRPr/>
            </a:lvl1pPr>
          </a:lstStyle>
          <a:p>
            <a:pPr>
              <a:defRPr/>
            </a:pPr>
            <a:fld id="{800F0CA8-AD75-431D-908F-8AD9181CB2CD}" type="slidenum">
              <a:rPr lang="en-US"/>
              <a:pPr>
                <a:defRPr/>
              </a:pPr>
              <a:t>‹#›</a:t>
            </a:fld>
            <a:endParaRPr lang="en-US"/>
          </a:p>
        </p:txBody>
      </p:sp>
      <p:sp>
        <p:nvSpPr>
          <p:cNvPr id="5"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6"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3689967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defTabSz="457200">
              <a:defRPr/>
            </a:lvl1pPr>
          </a:lstStyle>
          <a:p>
            <a:pPr>
              <a:defRPr/>
            </a:pPr>
            <a:fld id="{A6DD7149-8398-4794-BDAD-5C3D921C670D}" type="slidenum">
              <a:rPr lang="en-US"/>
              <a:pPr>
                <a:defRPr/>
              </a:pPr>
              <a:t>‹#›</a:t>
            </a:fld>
            <a:endParaRPr lang="en-US"/>
          </a:p>
        </p:txBody>
      </p:sp>
      <p:sp>
        <p:nvSpPr>
          <p:cNvPr id="6"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7"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2222671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AA36F1CF-4D81-4D8A-AD95-2A91230F5407}"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pPr>
              <a:defRPr/>
            </a:pPr>
            <a:r>
              <a:rPr lang="en-US"/>
              <a:t>Hello I'm a slide</a:t>
            </a:r>
            <a:endParaRPr lang="en-US" dirty="0"/>
          </a:p>
        </p:txBody>
      </p:sp>
    </p:spTree>
    <p:extLst>
      <p:ext uri="{BB962C8B-B14F-4D97-AF65-F5344CB8AC3E}">
        <p14:creationId xmlns:p14="http://schemas.microsoft.com/office/powerpoint/2010/main" val="3641994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6"/>
          <p:cNvSpPr txBox="1">
            <a:spLocks/>
          </p:cNvSpPr>
          <p:nvPr userDrawn="1"/>
        </p:nvSpPr>
        <p:spPr>
          <a:xfrm>
            <a:off x="6705600" y="6069015"/>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F28D0172-49B4-4594-B779-F488FE05A288}" type="slidenum">
              <a:rPr lang="en-US" sz="1200" smtClean="0">
                <a:solidFill>
                  <a:prstClr val="black"/>
                </a:solidFill>
              </a:rPr>
              <a:pPr>
                <a:defRPr/>
              </a:pPr>
              <a:t>‹#›</a:t>
            </a:fld>
            <a:endParaRPr lang="en-US" sz="1200" dirty="0">
              <a:solidFill>
                <a:prstClr val="black"/>
              </a:solidFill>
            </a:endParaRPr>
          </a:p>
        </p:txBody>
      </p:sp>
      <p:sp>
        <p:nvSpPr>
          <p:cNvPr id="3" name="Content Placeholder 2"/>
          <p:cNvSpPr>
            <a:spLocks noGrp="1"/>
          </p:cNvSpPr>
          <p:nvPr>
            <p:ph idx="1"/>
          </p:nvPr>
        </p:nvSpPr>
        <p:spPr>
          <a:xfrm>
            <a:off x="379664" y="828676"/>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Placeholder 1"/>
          <p:cNvSpPr>
            <a:spLocks noGrp="1"/>
          </p:cNvSpPr>
          <p:nvPr>
            <p:ph type="title"/>
          </p:nvPr>
        </p:nvSpPr>
        <p:spPr>
          <a:xfrm>
            <a:off x="379665" y="179145"/>
            <a:ext cx="8459536" cy="461665"/>
          </a:xfrm>
          <a:prstGeom prst="rect">
            <a:avLst/>
          </a:prstGeom>
        </p:spPr>
        <p:txBody>
          <a:bodyPr rtlCol="0">
            <a:noAutofit/>
          </a:bodyPr>
          <a:lstStyle>
            <a:lvl1pPr algn="l">
              <a:defRPr sz="2400" b="1"/>
            </a:lvl1pPr>
          </a:lstStyle>
          <a:p>
            <a:r>
              <a:rPr lang="en-US" dirty="0" smtClean="0"/>
              <a:t>Click to edit Master title style</a:t>
            </a:r>
            <a:endParaRPr lang="en-US" dirty="0"/>
          </a:p>
        </p:txBody>
      </p:sp>
      <p:sp>
        <p:nvSpPr>
          <p:cNvPr id="6" name="Footer Placeholder 4"/>
          <p:cNvSpPr>
            <a:spLocks noGrp="1"/>
          </p:cNvSpPr>
          <p:nvPr>
            <p:ph type="ftr" sz="quarter" idx="10"/>
          </p:nvPr>
        </p:nvSpPr>
        <p:spPr>
          <a:xfrm>
            <a:off x="3124200" y="6194427"/>
            <a:ext cx="2895600" cy="2000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457200">
              <a:defRPr/>
            </a:pPr>
            <a:r>
              <a:rPr lang="en-US" smtClean="0">
                <a:solidFill>
                  <a:prstClr val="black">
                    <a:tint val="75000"/>
                  </a:prstClr>
                </a:solidFill>
              </a:rPr>
              <a:t>Hello I'm a slide</a:t>
            </a:r>
            <a:endParaRPr lang="en-US" dirty="0">
              <a:solidFill>
                <a:prstClr val="black">
                  <a:tint val="75000"/>
                </a:prstClr>
              </a:solidFill>
            </a:endParaRPr>
          </a:p>
        </p:txBody>
      </p:sp>
    </p:spTree>
    <p:extLst>
      <p:ext uri="{BB962C8B-B14F-4D97-AF65-F5344CB8AC3E}">
        <p14:creationId xmlns:p14="http://schemas.microsoft.com/office/powerpoint/2010/main" val="145800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914400" eaLnBrk="1" hangingPunct="1">
              <a:defRPr/>
            </a:pPr>
            <a:endParaRPr lang="en-US" altLang="en-US" smtClean="0">
              <a:solidFill>
                <a:srgbClr val="000000"/>
              </a:solidFill>
            </a:endParaRPr>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6276975" cy="476250"/>
          </a:xfrm>
        </p:spPr>
        <p:txBody>
          <a:bodyPr/>
          <a:lstStyle>
            <a:lvl1pPr defTabSz="457200">
              <a:defRPr sz="1800" b="1">
                <a:solidFill>
                  <a:srgbClr val="FFFFFF"/>
                </a:solidFill>
              </a:defRPr>
            </a:lvl1pPr>
          </a:lstStyle>
          <a:p>
            <a:pPr>
              <a:defRPr/>
            </a:pPr>
            <a:r>
              <a:rPr lang="en-US"/>
              <a:t>March 10, 2009</a:t>
            </a:r>
          </a:p>
        </p:txBody>
      </p:sp>
      <p:sp>
        <p:nvSpPr>
          <p:cNvPr id="8" name="Rectangle 15"/>
          <p:cNvSpPr>
            <a:spLocks noGrp="1" noChangeArrowheads="1"/>
          </p:cNvSpPr>
          <p:nvPr>
            <p:ph type="ftr" sz="quarter" idx="11"/>
          </p:nvPr>
        </p:nvSpPr>
        <p:spPr>
          <a:xfrm>
            <a:off x="2333625" y="5067300"/>
            <a:ext cx="6276975" cy="419100"/>
          </a:xfrm>
        </p:spPr>
        <p:txBody>
          <a:bodyPr/>
          <a:lstStyle>
            <a:lvl1pPr algn="l" defTabSz="457200">
              <a:defRPr sz="1800" b="1">
                <a:solidFill>
                  <a:srgbClr val="FFFFFF"/>
                </a:solidFill>
              </a:defRPr>
            </a:lvl1pPr>
          </a:lstStyle>
          <a:p>
            <a:pPr>
              <a:defRPr/>
            </a:pPr>
            <a:r>
              <a:rPr lang="en-US"/>
              <a:t>COPS</a:t>
            </a:r>
          </a:p>
        </p:txBody>
      </p:sp>
    </p:spTree>
    <p:extLst>
      <p:ext uri="{BB962C8B-B14F-4D97-AF65-F5344CB8AC3E}">
        <p14:creationId xmlns:p14="http://schemas.microsoft.com/office/powerpoint/2010/main" val="1711257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defTabSz="457200">
              <a:defRPr/>
            </a:lvl1pPr>
          </a:lstStyle>
          <a:p>
            <a:pPr>
              <a:defRPr/>
            </a:pPr>
            <a:fld id="{A1F74A6F-2985-437A-A579-85E971A14C1E}" type="slidenum">
              <a:rPr lang="en-US"/>
              <a:pPr>
                <a:defRPr/>
              </a:pPr>
              <a:t>‹#›</a:t>
            </a:fld>
            <a:endParaRPr lang="en-US"/>
          </a:p>
        </p:txBody>
      </p:sp>
      <p:sp>
        <p:nvSpPr>
          <p:cNvPr id="5"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6"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829072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defTabSz="457200">
              <a:defRPr/>
            </a:lvl1pPr>
          </a:lstStyle>
          <a:p>
            <a:pPr>
              <a:defRPr/>
            </a:pPr>
            <a:fld id="{693FC545-5734-4014-8452-80989F0C5355}" type="slidenum">
              <a:rPr lang="en-US"/>
              <a:pPr>
                <a:defRPr/>
              </a:pPr>
              <a:t>‹#›</a:t>
            </a:fld>
            <a:endParaRPr lang="en-US"/>
          </a:p>
        </p:txBody>
      </p:sp>
      <p:sp>
        <p:nvSpPr>
          <p:cNvPr id="5"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6"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777383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defTabSz="457200">
              <a:defRPr/>
            </a:lvl1pPr>
          </a:lstStyle>
          <a:p>
            <a:pPr>
              <a:defRPr/>
            </a:pPr>
            <a:fld id="{9E289940-C7C8-4E59-9935-AD7DB64FF0A8}" type="slidenum">
              <a:rPr lang="en-US"/>
              <a:pPr>
                <a:defRPr/>
              </a:pPr>
              <a:t>‹#›</a:t>
            </a:fld>
            <a:endParaRPr lang="en-US"/>
          </a:p>
        </p:txBody>
      </p:sp>
      <p:sp>
        <p:nvSpPr>
          <p:cNvPr id="6"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7"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220360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defTabSz="457200">
              <a:defRPr/>
            </a:lvl1pPr>
          </a:lstStyle>
          <a:p>
            <a:pPr>
              <a:defRPr/>
            </a:pPr>
            <a:fld id="{7C3E5111-D0D9-4671-86FC-0F1667C5C1C6}" type="slidenum">
              <a:rPr lang="en-US"/>
              <a:pPr>
                <a:defRPr/>
              </a:pPr>
              <a:t>‹#›</a:t>
            </a:fld>
            <a:endParaRPr lang="en-US"/>
          </a:p>
        </p:txBody>
      </p:sp>
      <p:sp>
        <p:nvSpPr>
          <p:cNvPr id="8"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9"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2139953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p:txBody>
          <a:bodyPr/>
          <a:lstStyle>
            <a:lvl1pPr defTabSz="457200">
              <a:defRPr/>
            </a:lvl1pPr>
          </a:lstStyle>
          <a:p>
            <a:pPr>
              <a:defRPr/>
            </a:pPr>
            <a:fld id="{E7FADC88-E5CE-4DB9-8B2C-0AFA7B8ED9E5}" type="slidenum">
              <a:rPr lang="en-US"/>
              <a:pPr>
                <a:defRPr/>
              </a:pPr>
              <a:t>‹#›</a:t>
            </a:fld>
            <a:endParaRPr lang="en-US"/>
          </a:p>
        </p:txBody>
      </p:sp>
      <p:sp>
        <p:nvSpPr>
          <p:cNvPr id="4" name="Rectangle 5"/>
          <p:cNvSpPr>
            <a:spLocks noGrp="1" noChangeArrowheads="1"/>
          </p:cNvSpPr>
          <p:nvPr>
            <p:ph type="ftr" sz="quarter" idx="11"/>
          </p:nvPr>
        </p:nvSpPr>
        <p:spPr/>
        <p:txBody>
          <a:bodyPr/>
          <a:lstStyle>
            <a:lvl1pPr defTabSz="457200">
              <a:defRPr/>
            </a:lvl1pPr>
          </a:lstStyle>
          <a:p>
            <a:pPr>
              <a:defRPr/>
            </a:pPr>
            <a:endParaRPr lang="en-US"/>
          </a:p>
        </p:txBody>
      </p:sp>
      <p:sp>
        <p:nvSpPr>
          <p:cNvPr id="5" name="Rectangle 4"/>
          <p:cNvSpPr>
            <a:spLocks noGrp="1" noChangeArrowheads="1"/>
          </p:cNvSpPr>
          <p:nvPr>
            <p:ph type="dt" sz="half" idx="12"/>
          </p:nvPr>
        </p:nvSpPr>
        <p:spPr/>
        <p:txBody>
          <a:bodyPr/>
          <a:lstStyle>
            <a:lvl1pPr defTabSz="457200">
              <a:defRPr/>
            </a:lvl1pPr>
          </a:lstStyle>
          <a:p>
            <a:pPr>
              <a:defRPr/>
            </a:pPr>
            <a:r>
              <a:rPr lang="en-US"/>
              <a:t>February 10, 2009</a:t>
            </a:r>
          </a:p>
        </p:txBody>
      </p:sp>
    </p:spTree>
    <p:extLst>
      <p:ext uri="{BB962C8B-B14F-4D97-AF65-F5344CB8AC3E}">
        <p14:creationId xmlns:p14="http://schemas.microsoft.com/office/powerpoint/2010/main" val="22757316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4.xml"/><Relationship Id="rId12" Type="http://schemas.openxmlformats.org/officeDocument/2006/relationships/slideLayout" Target="../slideLayouts/slideLayout15.xml"/><Relationship Id="rId13" Type="http://schemas.openxmlformats.org/officeDocument/2006/relationships/theme" Target="../theme/theme2.xml"/><Relationship Id="rId14" Type="http://schemas.openxmlformats.org/officeDocument/2006/relationships/image" Target="../media/image2.png"/><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 Id="rId9" Type="http://schemas.openxmlformats.org/officeDocument/2006/relationships/slideLayout" Target="../slideLayouts/slideLayout12.xml"/><Relationship Id="rId10"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2" name="Picture 11"/>
          <p:cNvPicPr>
            <a:picLocks/>
          </p:cNvPicPr>
          <p:nvPr userDrawn="1"/>
        </p:nvPicPr>
        <p:blipFill rotWithShape="1">
          <a:blip r:embed="rId5">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73BA2F3-1CCE-4942-B570-2A33E3EA273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93535" r:id="rId1"/>
    <p:sldLayoutId id="2147493536" r:id="rId2"/>
    <p:sldLayoutId id="2147493549" r:id="rId3"/>
  </p:sldLayoutIdLst>
  <p:timing>
    <p:tnLst>
      <p:par>
        <p:cTn xmlns:p14="http://schemas.microsoft.com/office/powerpoint/2010/main" id="1" dur="indefinite" restart="never" nodeType="tmRoot"/>
      </p:par>
    </p:tnLst>
  </p:timing>
  <p:hf sldNum="0"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defTabSz="914400">
              <a:defRPr sz="1400">
                <a:solidFill>
                  <a:srgbClr val="000000"/>
                </a:solidFill>
                <a:latin typeface="Arial" charset="0"/>
                <a:cs typeface="+mn-cs"/>
              </a:defRPr>
            </a:lvl1pPr>
          </a:lstStyle>
          <a:p>
            <a:pPr>
              <a:defRPr/>
            </a:pPr>
            <a:fld id="{A3401723-4681-4188-AF63-9115646A291D}" type="slidenum">
              <a:rPr lang="en-US"/>
              <a:pPr>
                <a:defRPr/>
              </a:pPr>
              <a:t>‹#›</a:t>
            </a:fld>
            <a:endParaRPr lang="en-US"/>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914400" eaLnBrk="1" hangingPunct="1">
              <a:defRPr/>
            </a:pPr>
            <a:endParaRPr lang="en-US" altLang="en-US" smtClean="0">
              <a:solidFill>
                <a:srgbClr val="000000"/>
              </a:solidFill>
            </a:endParaRPr>
          </a:p>
        </p:txBody>
      </p:sp>
      <p:pic>
        <p:nvPicPr>
          <p:cNvPr id="3077"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914400" eaLnBrk="1" hangingPunct="1">
              <a:defRPr/>
            </a:pPr>
            <a:endParaRPr lang="en-US" altLang="en-US" smtClean="0">
              <a:solidFill>
                <a:srgbClr val="000000"/>
              </a:solidFill>
            </a:endParaRPr>
          </a:p>
        </p:txBody>
      </p:sp>
      <p:sp>
        <p:nvSpPr>
          <p:cNvPr id="3079"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defTabSz="914400">
              <a:defRPr sz="1200">
                <a:solidFill>
                  <a:srgbClr val="000000"/>
                </a:solidFill>
                <a:latin typeface="Arial" charset="0"/>
                <a:cs typeface="+mn-cs"/>
              </a:defRPr>
            </a:lvl1pPr>
          </a:lstStyle>
          <a:p>
            <a:pPr>
              <a:defRPr/>
            </a:pPr>
            <a:endParaRPr lang="en-US"/>
          </a:p>
        </p:txBody>
      </p:sp>
      <p:sp>
        <p:nvSpPr>
          <p:cNvPr id="3081"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defTabSz="914400">
              <a:defRPr sz="1200">
                <a:solidFill>
                  <a:srgbClr val="000000"/>
                </a:solidFill>
                <a:latin typeface="Arial" charset="0"/>
                <a:cs typeface="+mn-cs"/>
              </a:defRPr>
            </a:lvl1pPr>
          </a:lstStyle>
          <a:p>
            <a:pPr>
              <a:defRPr/>
            </a:pPr>
            <a:r>
              <a:rPr lang="en-US"/>
              <a:t>February 10, 2009</a:t>
            </a:r>
          </a:p>
        </p:txBody>
      </p:sp>
      <p:sp>
        <p:nvSpPr>
          <p:cNvPr id="3083"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defTabSz="914400" eaLnBrk="1" hangingPunct="1">
              <a:defRPr/>
            </a:pPr>
            <a:fld id="{B4D33090-08ED-4C50-942B-BDF19BA06F02}" type="slidenum">
              <a:rPr lang="en-US" altLang="en-US" sz="1200" smtClean="0">
                <a:solidFill>
                  <a:srgbClr val="000000"/>
                </a:solidFill>
              </a:rPr>
              <a:pPr algn="ctr" defTabSz="914400" eaLnBrk="1" hangingPunct="1">
                <a:defRPr/>
              </a:pPr>
              <a:t>‹#›</a:t>
            </a:fld>
            <a:endParaRPr lang="en-US" altLang="en-US" sz="1200" smtClean="0">
              <a:solidFill>
                <a:srgbClr val="000000"/>
              </a:solidFill>
            </a:endParaRPr>
          </a:p>
        </p:txBody>
      </p:sp>
    </p:spTree>
  </p:cSld>
  <p:clrMap bg1="lt1" tx1="dk1" bg2="lt2" tx2="dk2" accent1="accent1" accent2="accent2" accent3="accent3" accent4="accent4" accent5="accent5" accent6="accent6" hlink="hlink" folHlink="folHlink"/>
  <p:sldLayoutIdLst>
    <p:sldLayoutId id="2147493537" r:id="rId1"/>
    <p:sldLayoutId id="2147493538" r:id="rId2"/>
    <p:sldLayoutId id="2147493539" r:id="rId3"/>
    <p:sldLayoutId id="2147493540" r:id="rId4"/>
    <p:sldLayoutId id="2147493541" r:id="rId5"/>
    <p:sldLayoutId id="2147493542" r:id="rId6"/>
    <p:sldLayoutId id="2147493543" r:id="rId7"/>
    <p:sldLayoutId id="2147493544" r:id="rId8"/>
    <p:sldLayoutId id="2147493545" r:id="rId9"/>
    <p:sldLayoutId id="2147493546" r:id="rId10"/>
    <p:sldLayoutId id="2147493547" r:id="rId11"/>
    <p:sldLayoutId id="2147493548" r:id="rId12"/>
  </p:sldLayoutIdLst>
  <p:hf sldNum="0" hdr="0" ft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13"/>
          <p:cNvGrpSpPr>
            <a:grpSpLocks/>
          </p:cNvGrpSpPr>
          <p:nvPr/>
        </p:nvGrpSpPr>
        <p:grpSpPr bwMode="auto">
          <a:xfrm>
            <a:off x="603250" y="1498600"/>
            <a:ext cx="7727950" cy="4077145"/>
            <a:chOff x="603250" y="546100"/>
            <a:chExt cx="7727950" cy="4077583"/>
          </a:xfrm>
        </p:grpSpPr>
        <p:pic>
          <p:nvPicPr>
            <p:cNvPr id="25603" name="Picture 8" descr="ERCOT cmyk-01.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3250" y="546100"/>
              <a:ext cx="245770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Box 9"/>
            <p:cNvSpPr txBox="1">
              <a:spLocks noChangeArrowheads="1"/>
            </p:cNvSpPr>
            <p:nvPr/>
          </p:nvSpPr>
          <p:spPr bwMode="auto">
            <a:xfrm>
              <a:off x="787400" y="2130425"/>
              <a:ext cx="7543800" cy="249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en-US" sz="3200" b="1" dirty="0" smtClean="0">
                  <a:latin typeface="Book Antiqua" panose="02040602050305030304" pitchFamily="18" charset="0"/>
                </a:rPr>
                <a:t>Review of August 13, 2015</a:t>
              </a:r>
            </a:p>
            <a:p>
              <a:pPr eaLnBrk="1" hangingPunct="1"/>
              <a:endParaRPr lang="en-US" altLang="en-US" sz="3200" b="1" dirty="0">
                <a:latin typeface="Book Antiqua" panose="02040602050305030304" pitchFamily="18" charset="0"/>
              </a:endParaRPr>
            </a:p>
            <a:p>
              <a:pPr eaLnBrk="1" hangingPunct="1"/>
              <a:endParaRPr lang="en-US" altLang="en-US" sz="3200" b="1" dirty="0" smtClean="0">
                <a:latin typeface="Book Antiqua" panose="02040602050305030304" pitchFamily="18" charset="0"/>
              </a:endParaRPr>
            </a:p>
            <a:p>
              <a:pPr eaLnBrk="1" hangingPunct="1"/>
              <a:r>
                <a:rPr lang="en-US" altLang="en-US" sz="2000" dirty="0" smtClean="0">
                  <a:latin typeface="Book Antiqua" panose="02040602050305030304" pitchFamily="18" charset="0"/>
                </a:rPr>
                <a:t>QMWG 01/22/2016</a:t>
              </a:r>
            </a:p>
            <a:p>
              <a:pPr eaLnBrk="1" hangingPunct="1"/>
              <a:endParaRPr lang="en-US" altLang="en-US" sz="2000" b="1" dirty="0">
                <a:latin typeface="Book Antiqua" panose="02040602050305030304" pitchFamily="18" charset="0"/>
              </a:endParaRPr>
            </a:p>
            <a:p>
              <a:pPr eaLnBrk="1" hangingPunct="1"/>
              <a:r>
                <a:rPr lang="en-US" altLang="en-US" sz="2000" dirty="0" smtClean="0">
                  <a:latin typeface="Book Antiqua" panose="02040602050305030304" pitchFamily="18" charset="0"/>
                </a:rPr>
                <a:t> </a:t>
              </a:r>
              <a:endParaRPr lang="en-US" altLang="en-US" sz="2000" dirty="0">
                <a:latin typeface="Book Antiqua" panose="02040602050305030304" pitchFamily="18" charset="0"/>
              </a:endParaRPr>
            </a:p>
          </p:txBody>
        </p:sp>
        <p:cxnSp>
          <p:nvCxnSpPr>
            <p:cNvPr id="13" name="Straight Connector 12"/>
            <p:cNvCxnSpPr/>
            <p:nvPr/>
          </p:nvCxnSpPr>
          <p:spPr>
            <a:xfrm flipV="1">
              <a:off x="787400" y="1852753"/>
              <a:ext cx="6286500" cy="12701"/>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160" y="79557"/>
            <a:ext cx="8459536" cy="461665"/>
          </a:xfrm>
        </p:spPr>
        <p:txBody>
          <a:bodyPr/>
          <a:lstStyle/>
          <a:p>
            <a:r>
              <a:rPr lang="en-US" sz="3200" dirty="0">
                <a:latin typeface="Book Antiqua" panose="02040602050305030304" pitchFamily="18" charset="0"/>
              </a:rPr>
              <a:t>Observations and </a:t>
            </a:r>
            <a:r>
              <a:rPr lang="en-US" sz="3200" dirty="0" smtClean="0">
                <a:latin typeface="Book Antiqua" panose="02040602050305030304" pitchFamily="18" charset="0"/>
              </a:rPr>
              <a:t>Analysis </a:t>
            </a:r>
            <a:r>
              <a:rPr lang="en-US" sz="3200" dirty="0">
                <a:latin typeface="Book Antiqua" panose="02040602050305030304" pitchFamily="18" charset="0"/>
              </a:rPr>
              <a:t>from Aug 13th</a:t>
            </a:r>
          </a:p>
        </p:txBody>
      </p:sp>
      <p:sp>
        <p:nvSpPr>
          <p:cNvPr id="3" name="TextBox 2"/>
          <p:cNvSpPr txBox="1"/>
          <p:nvPr/>
        </p:nvSpPr>
        <p:spPr>
          <a:xfrm>
            <a:off x="306160" y="791936"/>
            <a:ext cx="8533041" cy="5016758"/>
          </a:xfrm>
          <a:prstGeom prst="rect">
            <a:avLst/>
          </a:prstGeom>
          <a:noFill/>
        </p:spPr>
        <p:txBody>
          <a:bodyPr wrap="square" rtlCol="0">
            <a:spAutoFit/>
          </a:bodyPr>
          <a:lstStyle/>
          <a:p>
            <a:pPr marL="285750" lvl="0" indent="-285750">
              <a:buFont typeface="Arial" panose="020B0604020202020204" pitchFamily="34" charset="0"/>
              <a:buChar char="•"/>
            </a:pPr>
            <a:r>
              <a:rPr lang="en-US" sz="2000" dirty="0">
                <a:latin typeface="Book Antiqua" panose="02040602050305030304" pitchFamily="18" charset="0"/>
              </a:rPr>
              <a:t>PRC went to 2371MW when ORDC was at 3628MW </a:t>
            </a:r>
            <a:endParaRPr lang="en-US" sz="2000" dirty="0" smtClean="0">
              <a:latin typeface="Book Antiqua" panose="02040602050305030304" pitchFamily="18" charset="0"/>
            </a:endParaRPr>
          </a:p>
          <a:p>
            <a:pPr marL="285750" lvl="0" indent="-285750">
              <a:buFont typeface="Arial" panose="020B0604020202020204" pitchFamily="34" charset="0"/>
              <a:buChar char="•"/>
            </a:pPr>
            <a:endParaRPr lang="en-US" sz="2000" dirty="0">
              <a:latin typeface="Book Antiqua" panose="02040602050305030304" pitchFamily="18" charset="0"/>
            </a:endParaRPr>
          </a:p>
          <a:p>
            <a:pPr marL="285750" lvl="0" indent="-285750">
              <a:buFont typeface="Arial" panose="020B0604020202020204" pitchFamily="34" charset="0"/>
              <a:buChar char="•"/>
            </a:pPr>
            <a:r>
              <a:rPr lang="en-US" sz="2000" dirty="0">
                <a:latin typeface="Book Antiqua" panose="02040602050305030304" pitchFamily="18" charset="0"/>
              </a:rPr>
              <a:t>About 1000MWs of QSGRs was offered but still un-deployed by  SCED during the peak time. </a:t>
            </a:r>
          </a:p>
          <a:p>
            <a:pPr marL="742950" lvl="1" indent="-285750">
              <a:buFont typeface="Arial" panose="020B0604020202020204" pitchFamily="34" charset="0"/>
              <a:buChar char="•"/>
            </a:pPr>
            <a:r>
              <a:rPr lang="en-US" sz="2000" dirty="0">
                <a:latin typeface="Book Antiqua" panose="02040602050305030304" pitchFamily="18" charset="0"/>
              </a:rPr>
              <a:t>About 150MWs were given single interval dispatch instructions 2 times by SCED but did not come online</a:t>
            </a:r>
            <a:r>
              <a:rPr lang="en-US" sz="2000" dirty="0" smtClean="0">
                <a:latin typeface="Book Antiqua" panose="02040602050305030304" pitchFamily="18" charset="0"/>
              </a:rPr>
              <a:t>.</a:t>
            </a:r>
          </a:p>
          <a:p>
            <a:pPr marL="742950" lvl="1" indent="-285750">
              <a:buFont typeface="Arial" panose="020B0604020202020204" pitchFamily="34" charset="0"/>
              <a:buChar char="•"/>
            </a:pPr>
            <a:endParaRPr lang="en-US" sz="2000" dirty="0">
              <a:latin typeface="Book Antiqua" panose="02040602050305030304" pitchFamily="18" charset="0"/>
            </a:endParaRPr>
          </a:p>
          <a:p>
            <a:pPr marL="285750" lvl="0" indent="-285750">
              <a:buFont typeface="Arial" panose="020B0604020202020204" pitchFamily="34" charset="0"/>
              <a:buChar char="•"/>
            </a:pPr>
            <a:r>
              <a:rPr lang="en-US" sz="2000" dirty="0">
                <a:latin typeface="Book Antiqua" panose="02040602050305030304" pitchFamily="18" charset="0"/>
              </a:rPr>
              <a:t>Sum of </a:t>
            </a:r>
            <a:r>
              <a:rPr lang="en-US" sz="2000" dirty="0" err="1">
                <a:latin typeface="Book Antiqua" panose="02040602050305030304" pitchFamily="18" charset="0"/>
              </a:rPr>
              <a:t>Reg</a:t>
            </a:r>
            <a:r>
              <a:rPr lang="en-US" sz="2000" dirty="0">
                <a:latin typeface="Book Antiqua" panose="02040602050305030304" pitchFamily="18" charset="0"/>
              </a:rPr>
              <a:t> and RRS was about 2650MW and these reserves were not released to SCED. </a:t>
            </a:r>
            <a:endParaRPr lang="en-US" sz="2000" dirty="0" smtClean="0">
              <a:latin typeface="Book Antiqua" panose="02040602050305030304" pitchFamily="18" charset="0"/>
            </a:endParaRPr>
          </a:p>
          <a:p>
            <a:pPr marL="285750" lvl="0" indent="-285750">
              <a:buFont typeface="Arial" panose="020B0604020202020204" pitchFamily="34" charset="0"/>
              <a:buChar char="•"/>
            </a:pPr>
            <a:endParaRPr lang="en-US" sz="2000" dirty="0">
              <a:latin typeface="Book Antiqua" panose="02040602050305030304" pitchFamily="18" charset="0"/>
            </a:endParaRPr>
          </a:p>
          <a:p>
            <a:pPr marL="285750" lvl="0" indent="-285750">
              <a:buFont typeface="Arial" panose="020B0604020202020204" pitchFamily="34" charset="0"/>
              <a:buChar char="•"/>
            </a:pPr>
            <a:r>
              <a:rPr lang="en-US" sz="2000" dirty="0">
                <a:latin typeface="Book Antiqua" panose="02040602050305030304" pitchFamily="18" charset="0"/>
              </a:rPr>
              <a:t>A large contribution to the difference between the reserves that we procured (2650MW) and the measured PRC (2371) was due to use of RDF of 0.98</a:t>
            </a:r>
            <a:r>
              <a:rPr lang="en-US" sz="2000" dirty="0" smtClean="0">
                <a:latin typeface="Book Antiqua" panose="02040602050305030304" pitchFamily="18" charset="0"/>
              </a:rPr>
              <a:t>.</a:t>
            </a:r>
          </a:p>
          <a:p>
            <a:pPr marL="285750" lvl="0" indent="-285750">
              <a:buFont typeface="Arial" panose="020B0604020202020204" pitchFamily="34" charset="0"/>
              <a:buChar char="•"/>
            </a:pPr>
            <a:endParaRPr lang="en-US" sz="2000" dirty="0">
              <a:latin typeface="Book Antiqua" panose="02040602050305030304" pitchFamily="18" charset="0"/>
            </a:endParaRPr>
          </a:p>
          <a:p>
            <a:pPr marL="285750" indent="-285750">
              <a:buFont typeface="Arial" panose="020B0604020202020204" pitchFamily="34" charset="0"/>
              <a:buChar char="•"/>
            </a:pPr>
            <a:r>
              <a:rPr lang="en-US" sz="2000" dirty="0">
                <a:latin typeface="Book Antiqua" panose="02040602050305030304" pitchFamily="18" charset="0"/>
              </a:rPr>
              <a:t>Using an RDF of 0.98 during the peak intervals reduced the measured PRC by more than 400MW </a:t>
            </a:r>
            <a:r>
              <a:rPr lang="en-US" sz="2000" dirty="0" smtClean="0">
                <a:latin typeface="Book Antiqua" panose="02040602050305030304" pitchFamily="18" charset="0"/>
              </a:rPr>
              <a:t>compared to using an RDF =1 ( no discount)</a:t>
            </a:r>
            <a:endParaRPr lang="en-US" sz="2000" dirty="0">
              <a:latin typeface="Book Antiqua" panose="02040602050305030304" pitchFamily="18" charset="0"/>
            </a:endParaRPr>
          </a:p>
        </p:txBody>
      </p:sp>
    </p:spTree>
    <p:extLst>
      <p:ext uri="{BB962C8B-B14F-4D97-AF65-F5344CB8AC3E}">
        <p14:creationId xmlns:p14="http://schemas.microsoft.com/office/powerpoint/2010/main" val="20254605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12" y="97665"/>
            <a:ext cx="8459536" cy="461665"/>
          </a:xfrm>
        </p:spPr>
        <p:txBody>
          <a:bodyPr/>
          <a:lstStyle/>
          <a:p>
            <a:r>
              <a:rPr lang="en-US" sz="3200" dirty="0" smtClean="0">
                <a:latin typeface="Book Antiqua" panose="02040602050305030304" pitchFamily="18" charset="0"/>
              </a:rPr>
              <a:t>Proposed Solution</a:t>
            </a:r>
            <a:endParaRPr lang="en-US" sz="3200" dirty="0">
              <a:latin typeface="Book Antiqua" panose="02040602050305030304" pitchFamily="18" charset="0"/>
            </a:endParaRPr>
          </a:p>
        </p:txBody>
      </p:sp>
      <p:sp>
        <p:nvSpPr>
          <p:cNvPr id="3" name="TextBox 2"/>
          <p:cNvSpPr txBox="1"/>
          <p:nvPr/>
        </p:nvSpPr>
        <p:spPr>
          <a:xfrm>
            <a:off x="306160" y="791936"/>
            <a:ext cx="8533041" cy="5139869"/>
          </a:xfrm>
          <a:prstGeom prst="rect">
            <a:avLst/>
          </a:prstGeom>
          <a:noFill/>
        </p:spPr>
        <p:txBody>
          <a:bodyPr wrap="square" rtlCol="0">
            <a:spAutoFit/>
          </a:bodyPr>
          <a:lstStyle/>
          <a:p>
            <a:r>
              <a:rPr lang="en-US" sz="2400" b="1" dirty="0">
                <a:latin typeface="Book Antiqua" panose="02040602050305030304" pitchFamily="18" charset="0"/>
              </a:rPr>
              <a:t>Preferred Option: </a:t>
            </a:r>
            <a:endParaRPr lang="en-US" sz="2400" b="1" dirty="0" smtClean="0">
              <a:latin typeface="Book Antiqua" panose="02040602050305030304" pitchFamily="18" charset="0"/>
            </a:endParaRPr>
          </a:p>
          <a:p>
            <a:endParaRPr lang="en-US" sz="2000" dirty="0">
              <a:latin typeface="Book Antiqua" panose="02040602050305030304" pitchFamily="18" charset="0"/>
            </a:endParaRPr>
          </a:p>
          <a:p>
            <a:pPr marL="342900" lvl="0" indent="-342900">
              <a:buFont typeface="Arial" panose="020B0604020202020204" pitchFamily="34" charset="0"/>
              <a:buChar char="•"/>
            </a:pPr>
            <a:r>
              <a:rPr lang="en-US" sz="2000" dirty="0">
                <a:latin typeface="Book Antiqua" panose="02040602050305030304" pitchFamily="18" charset="0"/>
              </a:rPr>
              <a:t>Reduce RDF. The analysis and extent of reduction in RDF percentages will be presented at the February ROS meeting. </a:t>
            </a:r>
            <a:endParaRPr lang="en-US" sz="2000" dirty="0" smtClean="0">
              <a:latin typeface="Book Antiqua" panose="02040602050305030304" pitchFamily="18" charset="0"/>
            </a:endParaRPr>
          </a:p>
          <a:p>
            <a:pPr marL="342900" lvl="0" indent="-342900">
              <a:buFont typeface="Arial" panose="020B0604020202020204" pitchFamily="34" charset="0"/>
              <a:buChar char="•"/>
            </a:pPr>
            <a:endParaRPr lang="en-US" sz="2000" dirty="0">
              <a:latin typeface="Book Antiqua" panose="02040602050305030304" pitchFamily="18" charset="0"/>
            </a:endParaRPr>
          </a:p>
          <a:p>
            <a:pPr marL="342900" lvl="0" indent="-342900">
              <a:buFont typeface="Arial" panose="020B0604020202020204" pitchFamily="34" charset="0"/>
              <a:buChar char="•"/>
            </a:pPr>
            <a:r>
              <a:rPr lang="en-US" sz="2000" dirty="0">
                <a:latin typeface="Book Antiqua" panose="02040602050305030304" pitchFamily="18" charset="0"/>
              </a:rPr>
              <a:t>Increase RRS requirement to reflect the reduction in real-time that is the result of the application of the RDF. </a:t>
            </a:r>
            <a:endParaRPr lang="en-US" sz="2000" dirty="0" smtClean="0">
              <a:latin typeface="Book Antiqua" panose="02040602050305030304" pitchFamily="18" charset="0"/>
            </a:endParaRPr>
          </a:p>
          <a:p>
            <a:pPr marL="342900" lvl="0" indent="-342900">
              <a:buFont typeface="Arial" panose="020B0604020202020204" pitchFamily="34" charset="0"/>
              <a:buChar char="•"/>
            </a:pPr>
            <a:endParaRPr lang="en-US" sz="2000" dirty="0">
              <a:latin typeface="Book Antiqua" panose="02040602050305030304" pitchFamily="18" charset="0"/>
            </a:endParaRPr>
          </a:p>
          <a:p>
            <a:pPr marL="342900" lvl="0" indent="-342900">
              <a:buFont typeface="Arial" panose="020B0604020202020204" pitchFamily="34" charset="0"/>
              <a:buChar char="•"/>
            </a:pPr>
            <a:r>
              <a:rPr lang="en-US" sz="2000" dirty="0">
                <a:latin typeface="Book Antiqua" panose="02040602050305030304" pitchFamily="18" charset="0"/>
              </a:rPr>
              <a:t>Update 8.1.1.2, General Capacity Testing Requirements, to consider QSGR as failed to start if it doesn’t come online in 10 minutes after a single interval commitment if PRC is at or below 2500MW</a:t>
            </a:r>
          </a:p>
          <a:p>
            <a:r>
              <a:rPr lang="en-US" sz="2000" dirty="0">
                <a:latin typeface="Book Antiqua" panose="02040602050305030304" pitchFamily="18" charset="0"/>
              </a:rPr>
              <a:t> </a:t>
            </a:r>
            <a:endParaRPr lang="en-US" sz="2000" dirty="0" smtClean="0">
              <a:latin typeface="Book Antiqua" panose="02040602050305030304" pitchFamily="18" charset="0"/>
            </a:endParaRPr>
          </a:p>
          <a:p>
            <a:endParaRPr lang="en-US" sz="2000" dirty="0" smtClean="0">
              <a:latin typeface="Book Antiqua" panose="02040602050305030304" pitchFamily="18" charset="0"/>
            </a:endParaRPr>
          </a:p>
          <a:p>
            <a:r>
              <a:rPr lang="en-US" sz="2400" b="1" dirty="0">
                <a:latin typeface="Book Antiqua" panose="02040602050305030304" pitchFamily="18" charset="0"/>
              </a:rPr>
              <a:t>N</a:t>
            </a:r>
            <a:r>
              <a:rPr lang="en-US" sz="2400" b="1" dirty="0" smtClean="0">
                <a:latin typeface="Book Antiqua" panose="02040602050305030304" pitchFamily="18" charset="0"/>
              </a:rPr>
              <a:t>ot Preferred </a:t>
            </a:r>
            <a:r>
              <a:rPr lang="en-US" sz="2400" b="1" dirty="0">
                <a:latin typeface="Book Antiqua" panose="02040602050305030304" pitchFamily="18" charset="0"/>
              </a:rPr>
              <a:t>O</a:t>
            </a:r>
            <a:r>
              <a:rPr lang="en-US" sz="2400" b="1" dirty="0" smtClean="0">
                <a:latin typeface="Book Antiqua" panose="02040602050305030304" pitchFamily="18" charset="0"/>
              </a:rPr>
              <a:t>ption</a:t>
            </a:r>
            <a:r>
              <a:rPr lang="en-US" sz="2400" b="1" dirty="0">
                <a:latin typeface="Book Antiqua" panose="02040602050305030304" pitchFamily="18" charset="0"/>
              </a:rPr>
              <a:t>: </a:t>
            </a:r>
            <a:endParaRPr lang="en-US" sz="2400" b="1" dirty="0" smtClean="0">
              <a:latin typeface="Book Antiqua" panose="02040602050305030304" pitchFamily="18" charset="0"/>
            </a:endParaRPr>
          </a:p>
          <a:p>
            <a:pPr marL="342900" lvl="0" indent="-342900">
              <a:buFont typeface="Arial" panose="020B0604020202020204" pitchFamily="34" charset="0"/>
              <a:buChar char="•"/>
            </a:pPr>
            <a:r>
              <a:rPr lang="en-US" sz="2000" dirty="0" smtClean="0">
                <a:latin typeface="Book Antiqua" panose="02040602050305030304" pitchFamily="18" charset="0"/>
              </a:rPr>
              <a:t>Require </a:t>
            </a:r>
            <a:r>
              <a:rPr lang="en-US" sz="2000" dirty="0">
                <a:latin typeface="Book Antiqua" panose="02040602050305030304" pitchFamily="18" charset="0"/>
              </a:rPr>
              <a:t>QSGRs carrying NSRS to be physically on when offline NSRS is deployed</a:t>
            </a:r>
          </a:p>
        </p:txBody>
      </p:sp>
    </p:spTree>
    <p:extLst>
      <p:ext uri="{BB962C8B-B14F-4D97-AF65-F5344CB8AC3E}">
        <p14:creationId xmlns:p14="http://schemas.microsoft.com/office/powerpoint/2010/main" val="30976138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12" y="97665"/>
            <a:ext cx="8459536" cy="461665"/>
          </a:xfrm>
        </p:spPr>
        <p:txBody>
          <a:bodyPr/>
          <a:lstStyle/>
          <a:p>
            <a:r>
              <a:rPr lang="en-US" sz="3200" dirty="0" smtClean="0">
                <a:latin typeface="Book Antiqua" panose="02040602050305030304" pitchFamily="18" charset="0"/>
              </a:rPr>
              <a:t>Conclusion</a:t>
            </a:r>
            <a:endParaRPr lang="en-US" sz="3200" dirty="0">
              <a:latin typeface="Book Antiqua" panose="02040602050305030304" pitchFamily="18" charset="0"/>
            </a:endParaRPr>
          </a:p>
        </p:txBody>
      </p:sp>
      <p:sp>
        <p:nvSpPr>
          <p:cNvPr id="3" name="TextBox 2"/>
          <p:cNvSpPr txBox="1"/>
          <p:nvPr/>
        </p:nvSpPr>
        <p:spPr>
          <a:xfrm>
            <a:off x="306159" y="1271770"/>
            <a:ext cx="8533041" cy="3046988"/>
          </a:xfrm>
          <a:prstGeom prst="rect">
            <a:avLst/>
          </a:prstGeom>
          <a:noFill/>
        </p:spPr>
        <p:txBody>
          <a:bodyPr wrap="square" rtlCol="0">
            <a:spAutoFit/>
          </a:bodyPr>
          <a:lstStyle/>
          <a:p>
            <a:pPr lvl="1"/>
            <a:r>
              <a:rPr lang="en-US" sz="2400" dirty="0" smtClean="0">
                <a:latin typeface="Book Antiqua" panose="02040602050305030304" pitchFamily="18" charset="0"/>
              </a:rPr>
              <a:t>With (1) reduced RDF, (2) increased RRS requirement and </a:t>
            </a:r>
          </a:p>
          <a:p>
            <a:pPr lvl="1"/>
            <a:r>
              <a:rPr lang="en-US" sz="2400" dirty="0" smtClean="0">
                <a:latin typeface="Book Antiqua" panose="02040602050305030304" pitchFamily="18" charset="0"/>
              </a:rPr>
              <a:t>(3) requirement for QSGRs follow single interval commitments during scarcity, Aug </a:t>
            </a:r>
            <a:r>
              <a:rPr lang="en-US" sz="2400" dirty="0">
                <a:latin typeface="Book Antiqua" panose="02040602050305030304" pitchFamily="18" charset="0"/>
              </a:rPr>
              <a:t>13th would have had the correct market mechanism and operating condition for SCED to economically commit QSGRs and continue to arrest the decay of PRC well above the EEA1 level of 2,300 MW and there by setting prices which reflect the need to go to EEA as we approach EEA Level 1.</a:t>
            </a:r>
          </a:p>
        </p:txBody>
      </p:sp>
    </p:spTree>
    <p:extLst>
      <p:ext uri="{BB962C8B-B14F-4D97-AF65-F5344CB8AC3E}">
        <p14:creationId xmlns:p14="http://schemas.microsoft.com/office/powerpoint/2010/main" val="400308047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7614EF-563A-48B6-BF8B-37C930049395}">
  <ds:schemaRefs>
    <ds:schemaRef ds:uri="http://purl.org/dc/elements/1.1/"/>
    <ds:schemaRef ds:uri="http://schemas.microsoft.com/office/2006/documentManagement/types"/>
    <ds:schemaRef ds:uri="http://schemas.microsoft.com/office/infopath/2007/PartnerControls"/>
    <ds:schemaRef ds:uri="http://purl.org/dc/dcmitype/"/>
    <ds:schemaRef ds:uri="http://purl.org/dc/terms/"/>
    <ds:schemaRef ds:uri="http://schemas.microsoft.com/office/2006/metadata/properties"/>
    <ds:schemaRef ds:uri="http://www.w3.org/XML/1998/namespace"/>
    <ds:schemaRef ds:uri="http://schemas.openxmlformats.org/package/2006/metadata/core-properties"/>
    <ds:schemaRef ds:uri="c34af464-7aa1-4edd-9be4-83dffc1cb926"/>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12448</TotalTime>
  <Words>274</Words>
  <Application>Microsoft Macintosh PowerPoint</Application>
  <PresentationFormat>On-screen Show (4:3)</PresentationFormat>
  <Paragraphs>36</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Custom Design</vt:lpstr>
      <vt:lpstr>1_Custom Design</vt:lpstr>
      <vt:lpstr>PowerPoint Presentation</vt:lpstr>
      <vt:lpstr>Observations and Analysis from Aug 13th</vt:lpstr>
      <vt:lpstr>Proposed Solution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Resmi Surendran</cp:lastModifiedBy>
  <cp:revision>401</cp:revision>
  <cp:lastPrinted>2013-01-30T23:16:36Z</cp:lastPrinted>
  <dcterms:created xsi:type="dcterms:W3CDTF">2010-04-12T23:12:02Z</dcterms:created>
  <dcterms:modified xsi:type="dcterms:W3CDTF">2016-01-21T14:41:19Z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