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67" r:id="rId5"/>
  </p:sldMasterIdLst>
  <p:notesMasterIdLst>
    <p:notesMasterId r:id="rId12"/>
  </p:notesMasterIdLst>
  <p:sldIdLst>
    <p:sldId id="287" r:id="rId6"/>
    <p:sldId id="290" r:id="rId7"/>
    <p:sldId id="282" r:id="rId8"/>
    <p:sldId id="283" r:id="rId9"/>
    <p:sldId id="289" r:id="rId10"/>
    <p:sldId id="288" r:id="rId11"/>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544">
          <p15:clr>
            <a:srgbClr val="A4A3A4"/>
          </p15:clr>
        </p15:guide>
        <p15:guide id="2" orient="horz" pos="90">
          <p15:clr>
            <a:srgbClr val="A4A3A4"/>
          </p15:clr>
        </p15:guide>
        <p15:guide id="3" orient="horz" pos="493">
          <p15:clr>
            <a:srgbClr val="A4A3A4"/>
          </p15:clr>
        </p15:guide>
        <p15:guide id="4" pos="5057">
          <p15:clr>
            <a:srgbClr val="A4A3A4"/>
          </p15:clr>
        </p15:guide>
        <p15:guide id="5" pos="696">
          <p15:clr>
            <a:srgbClr val="A4A3A4"/>
          </p15:clr>
        </p15:guide>
        <p15:guide id="6" pos="2873">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resh B Pabbisetty" initials="SP"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BAB7"/>
    <a:srgbClr val="005386"/>
    <a:srgbClr val="00385E"/>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1" autoAdjust="0"/>
    <p:restoredTop sz="94595" autoAdjust="0"/>
  </p:normalViewPr>
  <p:slideViewPr>
    <p:cSldViewPr snapToGrid="0" snapToObjects="1" showGuides="1">
      <p:cViewPr varScale="1">
        <p:scale>
          <a:sx n="125" d="100"/>
          <a:sy n="125" d="100"/>
        </p:scale>
        <p:origin x="1230" y="108"/>
      </p:cViewPr>
      <p:guideLst>
        <p:guide orient="horz" pos="2544"/>
        <p:guide orient="horz" pos="90"/>
        <p:guide orient="horz" pos="493"/>
        <p:guide pos="5057"/>
        <p:guide pos="696"/>
        <p:guide pos="28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6" d="100"/>
        <a:sy n="11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7EF2D3FD-F87D-44AB-9E5E-7F599AFFE9CF}" type="datetimeFigureOut">
              <a:rPr lang="en-US" smtClean="0"/>
              <a:t>1/20/2016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B6603AEE-FCA4-4244-8FB9-6828475B6E20}" type="slidenum">
              <a:rPr lang="en-US" smtClean="0"/>
              <a:t>‹#›</a:t>
            </a:fld>
            <a:endParaRPr lang="en-US"/>
          </a:p>
        </p:txBody>
      </p:sp>
    </p:spTree>
    <p:extLst>
      <p:ext uri="{BB962C8B-B14F-4D97-AF65-F5344CB8AC3E}">
        <p14:creationId xmlns:p14="http://schemas.microsoft.com/office/powerpoint/2010/main" val="2559290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603AEE-FCA4-4244-8FB9-6828475B6E20}" type="slidenum">
              <a:rPr lang="en-US" smtClean="0"/>
              <a:t>5</a:t>
            </a:fld>
            <a:endParaRPr lang="en-US"/>
          </a:p>
        </p:txBody>
      </p:sp>
    </p:spTree>
    <p:extLst>
      <p:ext uri="{BB962C8B-B14F-4D97-AF65-F5344CB8AC3E}">
        <p14:creationId xmlns:p14="http://schemas.microsoft.com/office/powerpoint/2010/main" val="610620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A331610-3CDA-4053-9E78-2278BDE1581A}" type="datetimeFigureOut">
              <a:rPr lang="en-US"/>
              <a:pPr>
                <a:defRPr/>
              </a:pPr>
              <a:t>1/20/2016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D2F89F-7DB9-4057-821C-D95B069AD379}" type="slidenum">
              <a:rPr lang="en-US"/>
              <a:pPr>
                <a:defRPr/>
              </a:pPr>
              <a:t>‹#›</a:t>
            </a:fld>
            <a:endParaRPr lang="en-US" dirty="0"/>
          </a:p>
        </p:txBody>
      </p:sp>
    </p:spTree>
    <p:extLst>
      <p:ext uri="{BB962C8B-B14F-4D97-AF65-F5344CB8AC3E}">
        <p14:creationId xmlns:p14="http://schemas.microsoft.com/office/powerpoint/2010/main" val="2633138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2B5F3F-484D-4769-84F8-89CD00954802}" type="datetimeFigureOut">
              <a:rPr lang="en-US"/>
              <a:pPr>
                <a:defRPr/>
              </a:pPr>
              <a:t>1/20/2016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49EDA0-AEA6-43D0-A938-7A35B0BD349C}" type="slidenum">
              <a:rPr lang="en-US"/>
              <a:pPr>
                <a:defRPr/>
              </a:pPr>
              <a:t>‹#›</a:t>
            </a:fld>
            <a:endParaRPr lang="en-US" dirty="0"/>
          </a:p>
        </p:txBody>
      </p:sp>
    </p:spTree>
    <p:extLst>
      <p:ext uri="{BB962C8B-B14F-4D97-AF65-F5344CB8AC3E}">
        <p14:creationId xmlns:p14="http://schemas.microsoft.com/office/powerpoint/2010/main" val="3402789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302258E-3CB9-4F1E-B86F-4F05C20AC96C}" type="datetimeFigureOut">
              <a:rPr lang="en-US"/>
              <a:pPr>
                <a:defRPr/>
              </a:pPr>
              <a:t>1/20/2016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BA7068-11C8-4020-A340-73BA64380D81}" type="slidenum">
              <a:rPr lang="en-US"/>
              <a:pPr>
                <a:defRPr/>
              </a:pPr>
              <a:t>‹#›</a:t>
            </a:fld>
            <a:endParaRPr lang="en-US" dirty="0"/>
          </a:p>
        </p:txBody>
      </p:sp>
    </p:spTree>
    <p:extLst>
      <p:ext uri="{BB962C8B-B14F-4D97-AF65-F5344CB8AC3E}">
        <p14:creationId xmlns:p14="http://schemas.microsoft.com/office/powerpoint/2010/main" val="2165889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E36A1DE-E77E-46D0-8215-F795D827A4AB}" type="datetimeFigureOut">
              <a:rPr lang="en-US"/>
              <a:pPr>
                <a:defRPr/>
              </a:pPr>
              <a:t>1/20/2016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EDE9FCB-C54D-4ADA-9F12-493D8F05A248}" type="slidenum">
              <a:rPr lang="en-US"/>
              <a:pPr>
                <a:defRPr/>
              </a:pPr>
              <a:t>‹#›</a:t>
            </a:fld>
            <a:endParaRPr lang="en-US" dirty="0"/>
          </a:p>
        </p:txBody>
      </p:sp>
    </p:spTree>
    <p:extLst>
      <p:ext uri="{BB962C8B-B14F-4D97-AF65-F5344CB8AC3E}">
        <p14:creationId xmlns:p14="http://schemas.microsoft.com/office/powerpoint/2010/main" val="3581119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2300F9-C65E-4571-8FC2-735C36BF7020}" type="datetimeFigureOut">
              <a:rPr lang="en-US"/>
              <a:pPr>
                <a:defRPr/>
              </a:pPr>
              <a:t>1/20/2016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CC83E6-4885-48C2-B15B-1A032C667C34}" type="slidenum">
              <a:rPr lang="en-US"/>
              <a:pPr>
                <a:defRPr/>
              </a:pPr>
              <a:t>‹#›</a:t>
            </a:fld>
            <a:endParaRPr lang="en-US" dirty="0"/>
          </a:p>
        </p:txBody>
      </p:sp>
    </p:spTree>
    <p:extLst>
      <p:ext uri="{BB962C8B-B14F-4D97-AF65-F5344CB8AC3E}">
        <p14:creationId xmlns:p14="http://schemas.microsoft.com/office/powerpoint/2010/main" val="3701177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DDCBC90-9828-42A3-892A-F6299CC2D2E7}" type="datetimeFigureOut">
              <a:rPr lang="en-US"/>
              <a:pPr>
                <a:defRPr/>
              </a:pPr>
              <a:t>1/20/2016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37BDBD-FF9C-4424-B22A-86EABFA56251}" type="slidenum">
              <a:rPr lang="en-US"/>
              <a:pPr>
                <a:defRPr/>
              </a:pPr>
              <a:t>‹#›</a:t>
            </a:fld>
            <a:endParaRPr lang="en-US" dirty="0"/>
          </a:p>
        </p:txBody>
      </p:sp>
    </p:spTree>
    <p:extLst>
      <p:ext uri="{BB962C8B-B14F-4D97-AF65-F5344CB8AC3E}">
        <p14:creationId xmlns:p14="http://schemas.microsoft.com/office/powerpoint/2010/main" val="4270937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838057F-DE4E-4EC5-ADC1-719CFB8B9DB2}" type="datetimeFigureOut">
              <a:rPr lang="en-US"/>
              <a:pPr>
                <a:defRPr/>
              </a:pPr>
              <a:t>1/20/2016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1026EF-74D5-44F7-9F70-502D70A3D3E3}" type="slidenum">
              <a:rPr lang="en-US"/>
              <a:pPr>
                <a:defRPr/>
              </a:pPr>
              <a:t>‹#›</a:t>
            </a:fld>
            <a:endParaRPr lang="en-US" dirty="0"/>
          </a:p>
        </p:txBody>
      </p:sp>
    </p:spTree>
    <p:extLst>
      <p:ext uri="{BB962C8B-B14F-4D97-AF65-F5344CB8AC3E}">
        <p14:creationId xmlns:p14="http://schemas.microsoft.com/office/powerpoint/2010/main" val="3374852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DD8C203-7679-4BCC-8513-8AD89D1D01C9}" type="datetimeFigureOut">
              <a:rPr lang="en-US"/>
              <a:pPr>
                <a:defRPr/>
              </a:pPr>
              <a:t>1/20/2016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C3A62EC-33A0-40E7-81C1-B899FFF159DA}" type="slidenum">
              <a:rPr lang="en-US"/>
              <a:pPr>
                <a:defRPr/>
              </a:pPr>
              <a:t>‹#›</a:t>
            </a:fld>
            <a:endParaRPr lang="en-US" dirty="0"/>
          </a:p>
        </p:txBody>
      </p:sp>
    </p:spTree>
    <p:extLst>
      <p:ext uri="{BB962C8B-B14F-4D97-AF65-F5344CB8AC3E}">
        <p14:creationId xmlns:p14="http://schemas.microsoft.com/office/powerpoint/2010/main" val="824666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514730D-E181-40E4-82D5-934153C56745}" type="datetimeFigureOut">
              <a:rPr lang="en-US"/>
              <a:pPr>
                <a:defRPr/>
              </a:pPr>
              <a:t>1/20/2016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DE989B4-0893-47F8-9187-BC595DB32393}" type="slidenum">
              <a:rPr lang="en-US"/>
              <a:pPr>
                <a:defRPr/>
              </a:pPr>
              <a:t>‹#›</a:t>
            </a:fld>
            <a:endParaRPr lang="en-US" dirty="0"/>
          </a:p>
        </p:txBody>
      </p:sp>
    </p:spTree>
    <p:extLst>
      <p:ext uri="{BB962C8B-B14F-4D97-AF65-F5344CB8AC3E}">
        <p14:creationId xmlns:p14="http://schemas.microsoft.com/office/powerpoint/2010/main" val="3976602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98D5868-FBF5-4F18-9360-14F6D265F20C}" type="datetimeFigureOut">
              <a:rPr lang="en-US"/>
              <a:pPr>
                <a:defRPr/>
              </a:pPr>
              <a:t>1/20/2016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4697023-9D89-4BAF-8831-7CB829B91CAB}" type="slidenum">
              <a:rPr lang="en-US"/>
              <a:pPr>
                <a:defRPr/>
              </a:pPr>
              <a:t>‹#›</a:t>
            </a:fld>
            <a:endParaRPr lang="en-US" dirty="0"/>
          </a:p>
        </p:txBody>
      </p:sp>
    </p:spTree>
    <p:extLst>
      <p:ext uri="{BB962C8B-B14F-4D97-AF65-F5344CB8AC3E}">
        <p14:creationId xmlns:p14="http://schemas.microsoft.com/office/powerpoint/2010/main" val="2548713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6353EA59-4324-4DFC-8019-0A1129451610}" type="datetimeFigureOut">
              <a:rPr lang="en-US"/>
              <a:pPr>
                <a:defRPr/>
              </a:pPr>
              <a:t>1/20/2016</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E624106-EA22-4D92-B74F-C1380AB1D928}" type="slidenum">
              <a:rPr lang="en-US"/>
              <a:pPr>
                <a:defRPr/>
              </a:pPr>
              <a:t>‹#›</a:t>
            </a:fld>
            <a:endParaRPr lang="en-US" dirty="0">
              <a:solidFill>
                <a:schemeClr val="accent3">
                  <a:shade val="75000"/>
                </a:schemeClr>
              </a:solidFill>
            </a:endParaRPr>
          </a:p>
        </p:txBody>
      </p:sp>
    </p:spTree>
    <p:extLst>
      <p:ext uri="{BB962C8B-B14F-4D97-AF65-F5344CB8AC3E}">
        <p14:creationId xmlns:p14="http://schemas.microsoft.com/office/powerpoint/2010/main" val="3895692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2EF38C9-829E-4C98-ADF6-05A82EA33039}" type="datetimeFigureOut">
              <a:rPr lang="en-US"/>
              <a:pPr>
                <a:defRPr/>
              </a:pPr>
              <a:t>1/20/2016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6E6069-05F1-4D0D-969C-BEC90E3F0ABF}" type="slidenum">
              <a:rPr lang="en-US"/>
              <a:pPr>
                <a:defRPr/>
              </a:pPr>
              <a:t>‹#›</a:t>
            </a:fld>
            <a:endParaRPr lang="en-US" dirty="0"/>
          </a:p>
        </p:txBody>
      </p:sp>
    </p:spTree>
    <p:extLst>
      <p:ext uri="{BB962C8B-B14F-4D97-AF65-F5344CB8AC3E}">
        <p14:creationId xmlns:p14="http://schemas.microsoft.com/office/powerpoint/2010/main" val="369036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6BE0705-9C42-4E0C-A959-064328F6FC99}" type="datetimeFigureOut">
              <a:rPr lang="en-US"/>
              <a:pPr>
                <a:defRPr/>
              </a:pPr>
              <a:t>1/20/2016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34D5C50-EAB5-4562-9FF6-5FE30770E517}" type="slidenum">
              <a:rPr lang="en-US"/>
              <a:pPr>
                <a:defRPr/>
              </a:pPr>
              <a:t>‹#›</a:t>
            </a:fld>
            <a:endParaRPr lang="en-US" dirty="0"/>
          </a:p>
        </p:txBody>
      </p:sp>
      <p:sp>
        <p:nvSpPr>
          <p:cNvPr id="7" name="Rectangle 6"/>
          <p:cNvSpPr/>
          <p:nvPr userDrawn="1"/>
        </p:nvSpPr>
        <p:spPr>
          <a:xfrm>
            <a:off x="0" y="-168275"/>
            <a:ext cx="9144000" cy="72167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8" name="Picture 7"/>
          <p:cNvPicPr>
            <a:picLocks noChangeAspect="1"/>
          </p:cNvPicPr>
          <p:nvPr userDrawn="1"/>
        </p:nvPicPr>
        <p:blipFill rotWithShape="1">
          <a:blip r:embed="rId13"/>
          <a:srcRect t="9220"/>
          <a:stretch/>
        </p:blipFill>
        <p:spPr>
          <a:xfrm>
            <a:off x="214993" y="-168453"/>
            <a:ext cx="8714015" cy="6634475"/>
          </a:xfrm>
          <a:prstGeom prst="rect">
            <a:avLst/>
          </a:prstGeom>
          <a:effectLst>
            <a:reflection stA="58000" endPos="7000" dir="5400000" sy="-100000" algn="bl" rotWithShape="0"/>
          </a:effectLst>
        </p:spPr>
      </p:pic>
      <p:pic>
        <p:nvPicPr>
          <p:cNvPr id="1033" name="Picture 8" descr="ERCOT cmyk-01.pn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47650" y="6024563"/>
            <a:ext cx="81756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p:nvPr userDrawn="1"/>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93645" r:id="rId1"/>
    <p:sldLayoutId id="2147493646" r:id="rId2"/>
    <p:sldLayoutId id="2147493647" r:id="rId3"/>
    <p:sldLayoutId id="2147493648" r:id="rId4"/>
    <p:sldLayoutId id="2147493649" r:id="rId5"/>
    <p:sldLayoutId id="2147493650" r:id="rId6"/>
    <p:sldLayoutId id="2147493651" r:id="rId7"/>
    <p:sldLayoutId id="2147493656" r:id="rId8"/>
    <p:sldLayoutId id="2147493652" r:id="rId9"/>
    <p:sldLayoutId id="2147493653" r:id="rId10"/>
    <p:sldLayoutId id="2147493654"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charset="0"/>
        </a:defRPr>
      </a:lvl2pPr>
      <a:lvl3pPr algn="ctr" defTabSz="457200" rtl="0" eaLnBrk="0" fontAlgn="base" hangingPunct="0">
        <a:spcBef>
          <a:spcPct val="0"/>
        </a:spcBef>
        <a:spcAft>
          <a:spcPct val="0"/>
        </a:spcAft>
        <a:defRPr sz="4400">
          <a:solidFill>
            <a:schemeClr val="tx1"/>
          </a:solidFill>
          <a:latin typeface="Arial" charset="0"/>
        </a:defRPr>
      </a:lvl3pPr>
      <a:lvl4pPr algn="ctr" defTabSz="457200" rtl="0" eaLnBrk="0" fontAlgn="base" hangingPunct="0">
        <a:spcBef>
          <a:spcPct val="0"/>
        </a:spcBef>
        <a:spcAft>
          <a:spcPct val="0"/>
        </a:spcAft>
        <a:defRPr sz="4400">
          <a:solidFill>
            <a:schemeClr val="tx1"/>
          </a:solidFill>
          <a:latin typeface="Arial" charset="0"/>
        </a:defRPr>
      </a:lvl4pPr>
      <a:lvl5pPr algn="ctr" defTabSz="457200" rtl="0" eaLnBrk="0" fontAlgn="base" hangingPunct="0">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BE45466-1DB6-4ABD-9526-7A382919762B}" type="datetimeFigureOut">
              <a:rPr lang="en-US"/>
              <a:pPr>
                <a:defRPr/>
              </a:pPr>
              <a:t>1/20/2016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7FA8472-F0AE-44DC-8DC4-3CB81519A406}" type="slidenum">
              <a:rPr lang="en-US"/>
              <a:pPr>
                <a:defRPr/>
              </a:pPr>
              <a:t>‹#›</a:t>
            </a:fld>
            <a:endParaRPr lang="en-US" dirty="0"/>
          </a:p>
        </p:txBody>
      </p:sp>
      <p:sp>
        <p:nvSpPr>
          <p:cNvPr id="9" name="Rectangle 8"/>
          <p:cNvSpPr/>
          <p:nvPr userDrawn="1"/>
        </p:nvSpPr>
        <p:spPr>
          <a:xfrm>
            <a:off x="0" y="-168275"/>
            <a:ext cx="9144000" cy="72167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 name="Picture 9"/>
          <p:cNvPicPr>
            <a:picLocks noChangeAspect="1"/>
          </p:cNvPicPr>
          <p:nvPr userDrawn="1"/>
        </p:nvPicPr>
        <p:blipFill rotWithShape="1">
          <a:blip r:embed="rId3"/>
          <a:srcRect t="9220"/>
          <a:stretch/>
        </p:blipFill>
        <p:spPr>
          <a:xfrm>
            <a:off x="214993" y="-168453"/>
            <a:ext cx="8714015" cy="6634475"/>
          </a:xfrm>
          <a:prstGeom prst="rect">
            <a:avLst/>
          </a:prstGeom>
          <a:effectLst>
            <a:reflection stA="58000" endPos="7000" dir="5400000" sy="-100000" algn="bl" rotWithShape="0"/>
          </a:effectLst>
        </p:spPr>
      </p:pic>
    </p:spTree>
  </p:cSld>
  <p:clrMap bg1="lt1" tx1="dk1" bg2="lt2" tx2="dk2" accent1="accent1" accent2="accent2" accent3="accent3" accent4="accent4" accent5="accent5" accent6="accent6" hlink="hlink" folHlink="folHlink"/>
  <p:sldLayoutIdLst>
    <p:sldLayoutId id="2147493655" r:id="rId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charset="0"/>
        </a:defRPr>
      </a:lvl2pPr>
      <a:lvl3pPr algn="ctr" defTabSz="457200" rtl="0" eaLnBrk="0" fontAlgn="base" hangingPunct="0">
        <a:spcBef>
          <a:spcPct val="0"/>
        </a:spcBef>
        <a:spcAft>
          <a:spcPct val="0"/>
        </a:spcAft>
        <a:defRPr sz="4400">
          <a:solidFill>
            <a:schemeClr val="tx1"/>
          </a:solidFill>
          <a:latin typeface="Arial" charset="0"/>
        </a:defRPr>
      </a:lvl3pPr>
      <a:lvl4pPr algn="ctr" defTabSz="457200" rtl="0" eaLnBrk="0" fontAlgn="base" hangingPunct="0">
        <a:spcBef>
          <a:spcPct val="0"/>
        </a:spcBef>
        <a:spcAft>
          <a:spcPct val="0"/>
        </a:spcAft>
        <a:defRPr sz="4400">
          <a:solidFill>
            <a:schemeClr val="tx1"/>
          </a:solidFill>
          <a:latin typeface="Arial" charset="0"/>
        </a:defRPr>
      </a:lvl4pPr>
      <a:lvl5pPr algn="ctr" defTabSz="457200" rtl="0" eaLnBrk="0" fontAlgn="base" hangingPunct="0">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13"/>
          <p:cNvGrpSpPr>
            <a:grpSpLocks/>
          </p:cNvGrpSpPr>
          <p:nvPr/>
        </p:nvGrpSpPr>
        <p:grpSpPr bwMode="auto">
          <a:xfrm>
            <a:off x="603250" y="1498600"/>
            <a:ext cx="7727950" cy="3585007"/>
            <a:chOff x="603250" y="546100"/>
            <a:chExt cx="7727950" cy="3584703"/>
          </a:xfrm>
        </p:grpSpPr>
        <p:pic>
          <p:nvPicPr>
            <p:cNvPr id="4099" name="Picture 8" descr="ERCOT cmyk-0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3250" y="546100"/>
              <a:ext cx="2457704"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Box 9"/>
            <p:cNvSpPr txBox="1">
              <a:spLocks noChangeArrowheads="1"/>
            </p:cNvSpPr>
            <p:nvPr/>
          </p:nvSpPr>
          <p:spPr bwMode="auto">
            <a:xfrm>
              <a:off x="787400" y="2130425"/>
              <a:ext cx="7543800" cy="2000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b="1" dirty="0" smtClean="0"/>
                <a:t>Credit Updates</a:t>
              </a:r>
              <a:endParaRPr lang="en-US" altLang="en-US" sz="1800" b="1" dirty="0"/>
            </a:p>
            <a:p>
              <a:pPr eaLnBrk="1" hangingPunct="1">
                <a:spcBef>
                  <a:spcPct val="0"/>
                </a:spcBef>
                <a:buFontTx/>
                <a:buNone/>
              </a:pPr>
              <a:r>
                <a:rPr lang="en-US" altLang="en-US" sz="2000" dirty="0" smtClean="0"/>
                <a:t>Vanessa Spells</a:t>
              </a:r>
              <a:endParaRPr lang="en-US" altLang="en-US" sz="2000" dirty="0"/>
            </a:p>
            <a:p>
              <a:pPr eaLnBrk="1" hangingPunct="1">
                <a:spcBef>
                  <a:spcPct val="0"/>
                </a:spcBef>
                <a:buFontTx/>
                <a:buNone/>
              </a:pPr>
              <a:r>
                <a:rPr lang="en-US" altLang="en-US" sz="1800" dirty="0"/>
                <a:t> </a:t>
              </a:r>
            </a:p>
            <a:p>
              <a:pPr eaLnBrk="1" hangingPunct="1">
                <a:spcBef>
                  <a:spcPct val="0"/>
                </a:spcBef>
                <a:buFontTx/>
                <a:buNone/>
              </a:pPr>
              <a:r>
                <a:rPr lang="en-US" altLang="en-US" sz="1800" dirty="0" smtClean="0"/>
                <a:t>Credit Work Group</a:t>
              </a:r>
              <a:endParaRPr lang="en-US" altLang="en-US" sz="1800" dirty="0"/>
            </a:p>
            <a:p>
              <a:pPr eaLnBrk="1" hangingPunct="1">
                <a:spcBef>
                  <a:spcPct val="0"/>
                </a:spcBef>
                <a:buFontTx/>
                <a:buNone/>
              </a:pPr>
              <a:r>
                <a:rPr lang="en-US" altLang="en-US" sz="1800" dirty="0"/>
                <a:t>ERCOT Public</a:t>
              </a:r>
            </a:p>
            <a:p>
              <a:pPr eaLnBrk="1" hangingPunct="1">
                <a:spcBef>
                  <a:spcPct val="0"/>
                </a:spcBef>
                <a:buFontTx/>
                <a:buNone/>
              </a:pPr>
              <a:r>
                <a:rPr lang="en-US" altLang="en-US" sz="1800" dirty="0" smtClean="0"/>
                <a:t>January 20, 2015</a:t>
              </a:r>
              <a:endParaRPr lang="en-US" altLang="en-US" sz="1800" dirty="0"/>
            </a:p>
          </p:txBody>
        </p:sp>
        <p:cxnSp>
          <p:nvCxnSpPr>
            <p:cNvPr id="13" name="Straight Connector 12"/>
            <p:cNvCxnSpPr/>
            <p:nvPr/>
          </p:nvCxnSpPr>
          <p:spPr>
            <a:xfrm flipV="1">
              <a:off x="787400" y="1852502"/>
              <a:ext cx="6286500" cy="12699"/>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571500" y="12700"/>
            <a:ext cx="7627991"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a:lstStyle>
          <a:p>
            <a:r>
              <a:rPr lang="en-US" dirty="0" smtClean="0"/>
              <a:t>Credit Updates</a:t>
            </a:r>
          </a:p>
        </p:txBody>
      </p:sp>
      <p:sp>
        <p:nvSpPr>
          <p:cNvPr id="5" name="TextBox 4"/>
          <p:cNvSpPr txBox="1"/>
          <p:nvPr/>
        </p:nvSpPr>
        <p:spPr>
          <a:xfrm>
            <a:off x="1065213" y="6024563"/>
            <a:ext cx="6867525" cy="415925"/>
          </a:xfrm>
          <a:prstGeom prst="rect">
            <a:avLst/>
          </a:prstGeom>
          <a:noFill/>
        </p:spPr>
        <p:txBody>
          <a:bodyPr>
            <a:spAutoFit/>
          </a:bodyPr>
          <a:lstStyle/>
          <a:p>
            <a:pPr>
              <a:defRPr/>
            </a:pPr>
            <a:endParaRPr lang="en-US" sz="1050" b="1" dirty="0"/>
          </a:p>
          <a:p>
            <a:pPr>
              <a:defRPr/>
            </a:pPr>
            <a:r>
              <a:rPr lang="en-US" sz="1050" dirty="0"/>
              <a:t>ERCOT Public</a:t>
            </a:r>
          </a:p>
        </p:txBody>
      </p:sp>
      <p:sp>
        <p:nvSpPr>
          <p:cNvPr id="8" name="Content Placeholder 2"/>
          <p:cNvSpPr>
            <a:spLocks noGrp="1"/>
          </p:cNvSpPr>
          <p:nvPr>
            <p:ph idx="1"/>
          </p:nvPr>
        </p:nvSpPr>
        <p:spPr>
          <a:xfrm>
            <a:off x="457200" y="685800"/>
            <a:ext cx="8229600" cy="4827896"/>
          </a:xfrm>
        </p:spPr>
        <p:txBody>
          <a:bodyPr>
            <a:normAutofit/>
          </a:bodyPr>
          <a:lstStyle/>
          <a:p>
            <a:pPr marL="0" indent="0">
              <a:buNone/>
            </a:pPr>
            <a:r>
              <a:rPr lang="en-US" sz="1600" dirty="0" smtClean="0"/>
              <a:t>Approved Revision / Change Requests</a:t>
            </a:r>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r>
              <a:rPr lang="en-US" sz="1600" i="1" dirty="0" smtClean="0"/>
              <a:t>* Target Release Date is not firmed up until the project moves to Execution (E) phase</a:t>
            </a:r>
            <a:r>
              <a:rPr lang="en-US" sz="1600" dirty="0" smtClean="0"/>
              <a:t>  </a:t>
            </a:r>
            <a:endParaRPr lang="en-US" sz="1600" dirty="0"/>
          </a:p>
          <a:p>
            <a:pPr marL="0" indent="0">
              <a:buNone/>
            </a:pPr>
            <a:endParaRPr lang="en-US" sz="1600" dirty="0"/>
          </a:p>
          <a:p>
            <a:pPr marL="0" indent="0">
              <a:buNone/>
            </a:pPr>
            <a:endParaRPr lang="en-US" sz="1600" dirty="0" smtClean="0"/>
          </a:p>
          <a:p>
            <a:endParaRPr lang="en-US" sz="1600" dirty="0" smtClean="0"/>
          </a:p>
          <a:p>
            <a:endParaRPr lang="en-US" sz="1200" dirty="0" smtClean="0"/>
          </a:p>
          <a:p>
            <a:pPr lvl="1"/>
            <a:endParaRPr lang="en-US" sz="1200" dirty="0"/>
          </a:p>
          <a:p>
            <a:pPr lvl="1"/>
            <a:endParaRPr lang="en-US" sz="1200" dirty="0" smtClean="0"/>
          </a:p>
          <a:p>
            <a:pPr lvl="1"/>
            <a:endParaRPr lang="en-US" sz="1200" dirty="0"/>
          </a:p>
        </p:txBody>
      </p:sp>
      <p:graphicFrame>
        <p:nvGraphicFramePr>
          <p:cNvPr id="2" name="Table 1"/>
          <p:cNvGraphicFramePr>
            <a:graphicFrameLocks noGrp="1"/>
          </p:cNvGraphicFramePr>
          <p:nvPr>
            <p:extLst>
              <p:ext uri="{D42A27DB-BD31-4B8C-83A1-F6EECF244321}">
                <p14:modId xmlns:p14="http://schemas.microsoft.com/office/powerpoint/2010/main" val="2697088881"/>
              </p:ext>
            </p:extLst>
          </p:nvPr>
        </p:nvGraphicFramePr>
        <p:xfrm>
          <a:off x="756132" y="1133421"/>
          <a:ext cx="7640521" cy="3046861"/>
        </p:xfrm>
        <a:graphic>
          <a:graphicData uri="http://schemas.openxmlformats.org/drawingml/2006/table">
            <a:tbl>
              <a:tblPr firstRow="1" bandRow="1">
                <a:tableStyleId>{5C22544A-7EE6-4342-B048-85BDC9FD1C3A}</a:tableStyleId>
              </a:tblPr>
              <a:tblGrid>
                <a:gridCol w="5248883"/>
                <a:gridCol w="828352"/>
                <a:gridCol w="1563286"/>
              </a:tblGrid>
              <a:tr h="473605">
                <a:tc>
                  <a:txBody>
                    <a:bodyPr/>
                    <a:lstStyle/>
                    <a:p>
                      <a:r>
                        <a:rPr lang="en-US" sz="1200" dirty="0" smtClean="0"/>
                        <a:t>Revision / Change Request</a:t>
                      </a:r>
                      <a:endParaRPr lang="en-US" sz="1200" dirty="0"/>
                    </a:p>
                  </a:txBody>
                  <a:tcPr/>
                </a:tc>
                <a:tc>
                  <a:txBody>
                    <a:bodyPr/>
                    <a:lstStyle/>
                    <a:p>
                      <a:r>
                        <a:rPr lang="en-US" sz="1200" dirty="0" smtClean="0"/>
                        <a:t>Project Status</a:t>
                      </a:r>
                      <a:endParaRPr lang="en-US" sz="1200" dirty="0"/>
                    </a:p>
                  </a:txBody>
                  <a:tcPr/>
                </a:tc>
                <a:tc>
                  <a:txBody>
                    <a:bodyPr/>
                    <a:lstStyle/>
                    <a:p>
                      <a:r>
                        <a:rPr lang="en-US" sz="1200" dirty="0" smtClean="0"/>
                        <a:t>Target</a:t>
                      </a:r>
                      <a:r>
                        <a:rPr lang="en-US" sz="1200" baseline="0" dirty="0" smtClean="0"/>
                        <a:t> Release Date*</a:t>
                      </a:r>
                      <a:endParaRPr lang="en-US" sz="1200" dirty="0"/>
                    </a:p>
                  </a:txBody>
                  <a:tcPr/>
                </a:tc>
              </a:tr>
              <a:tr h="473605">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NPRR 620 – Collateral Requirements for Counter-Parties with No Load or Generation</a:t>
                      </a:r>
                    </a:p>
                  </a:txBody>
                  <a:tcPr/>
                </a:tc>
                <a:tc>
                  <a:txBody>
                    <a:bodyPr/>
                    <a:lstStyle/>
                    <a:p>
                      <a:r>
                        <a:rPr lang="en-US" sz="1200" kern="1200" dirty="0" smtClean="0">
                          <a:solidFill>
                            <a:schemeClr val="dk1"/>
                          </a:solidFill>
                          <a:latin typeface="+mn-lt"/>
                          <a:ea typeface="+mn-ea"/>
                          <a:cs typeface="+mn-cs"/>
                        </a:rPr>
                        <a:t>NS</a:t>
                      </a:r>
                      <a:endParaRPr lang="en-US" sz="1200" kern="1200" dirty="0">
                        <a:solidFill>
                          <a:schemeClr val="dk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September 2017</a:t>
                      </a:r>
                    </a:p>
                  </a:txBody>
                  <a:tcPr/>
                </a:tc>
              </a:tr>
              <a:tr h="384147">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NPRR 683 -  Revision to Available Credit Limit Calculation</a:t>
                      </a:r>
                    </a:p>
                  </a:txBody>
                  <a:tcPr/>
                </a:tc>
                <a:tc>
                  <a:txBody>
                    <a:bodyPr/>
                    <a:lstStyle/>
                    <a:p>
                      <a:r>
                        <a:rPr lang="en-US" sz="1200" kern="1200" dirty="0" smtClean="0">
                          <a:solidFill>
                            <a:schemeClr val="dk1"/>
                          </a:solidFill>
                          <a:latin typeface="+mn-lt"/>
                          <a:ea typeface="+mn-ea"/>
                          <a:cs typeface="+mn-cs"/>
                        </a:rPr>
                        <a:t>NS</a:t>
                      </a:r>
                      <a:endParaRPr lang="en-US" sz="1200" kern="1200" dirty="0">
                        <a:solidFill>
                          <a:schemeClr val="dk1"/>
                        </a:solidFill>
                        <a:latin typeface="+mn-lt"/>
                        <a:ea typeface="+mn-ea"/>
                        <a:cs typeface="+mn-cs"/>
                      </a:endParaRPr>
                    </a:p>
                  </a:txBody>
                  <a:tcPr/>
                </a:tc>
                <a:tc>
                  <a:txBody>
                    <a:bodyPr/>
                    <a:lstStyle/>
                    <a:p>
                      <a:r>
                        <a:rPr lang="en-US" sz="1200" kern="1200" dirty="0" smtClean="0">
                          <a:solidFill>
                            <a:schemeClr val="dk1"/>
                          </a:solidFill>
                          <a:latin typeface="+mn-lt"/>
                          <a:ea typeface="+mn-ea"/>
                          <a:cs typeface="+mn-cs"/>
                        </a:rPr>
                        <a:t>September 2017</a:t>
                      </a:r>
                      <a:endParaRPr lang="en-US" sz="1200" kern="1200" dirty="0">
                        <a:solidFill>
                          <a:schemeClr val="dk1"/>
                        </a:solidFill>
                        <a:latin typeface="+mn-lt"/>
                        <a:ea typeface="+mn-ea"/>
                        <a:cs typeface="+mn-cs"/>
                      </a:endParaRPr>
                    </a:p>
                  </a:txBody>
                  <a:tcPr/>
                </a:tc>
              </a:tr>
              <a:tr h="384147">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NPRR 484 – Phase 1b</a:t>
                      </a:r>
                    </a:p>
                  </a:txBody>
                  <a:tcPr/>
                </a:tc>
                <a:tc>
                  <a:txBody>
                    <a:bodyPr/>
                    <a:lstStyle/>
                    <a:p>
                      <a:r>
                        <a:rPr lang="en-US" sz="1200" kern="1200" dirty="0" smtClean="0">
                          <a:solidFill>
                            <a:schemeClr val="dk1"/>
                          </a:solidFill>
                          <a:latin typeface="+mn-lt"/>
                          <a:ea typeface="+mn-ea"/>
                          <a:cs typeface="+mn-cs"/>
                        </a:rPr>
                        <a:t>NS</a:t>
                      </a:r>
                      <a:endParaRPr lang="en-US" sz="1200" kern="1200" dirty="0">
                        <a:solidFill>
                          <a:schemeClr val="dk1"/>
                        </a:solidFill>
                        <a:latin typeface="+mn-lt"/>
                        <a:ea typeface="+mn-ea"/>
                        <a:cs typeface="+mn-cs"/>
                      </a:endParaRPr>
                    </a:p>
                  </a:txBody>
                  <a:tcPr/>
                </a:tc>
                <a:tc>
                  <a:txBody>
                    <a:bodyPr/>
                    <a:lstStyle/>
                    <a:p>
                      <a:r>
                        <a:rPr lang="en-US" sz="1200" kern="1200" dirty="0" smtClean="0">
                          <a:solidFill>
                            <a:schemeClr val="dk1"/>
                          </a:solidFill>
                          <a:latin typeface="+mn-lt"/>
                          <a:ea typeface="+mn-ea"/>
                          <a:cs typeface="+mn-cs"/>
                        </a:rPr>
                        <a:t>September</a:t>
                      </a:r>
                      <a:r>
                        <a:rPr lang="en-US" sz="1200" kern="1200" baseline="0" dirty="0" smtClean="0">
                          <a:solidFill>
                            <a:schemeClr val="dk1"/>
                          </a:solidFill>
                          <a:latin typeface="+mn-lt"/>
                          <a:ea typeface="+mn-ea"/>
                          <a:cs typeface="+mn-cs"/>
                        </a:rPr>
                        <a:t> 2017</a:t>
                      </a:r>
                      <a:endParaRPr lang="en-US" sz="1200" kern="1200" dirty="0">
                        <a:solidFill>
                          <a:schemeClr val="dk1"/>
                        </a:solidFill>
                        <a:latin typeface="+mn-lt"/>
                        <a:ea typeface="+mn-ea"/>
                        <a:cs typeface="+mn-cs"/>
                      </a:endParaRPr>
                    </a:p>
                  </a:txBody>
                  <a:tcPr/>
                </a:tc>
              </a:tr>
              <a:tr h="473605">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NPRR 519 – Exemption of ERS-Only QSEs from Collateral and Capitalization Requirements</a:t>
                      </a:r>
                    </a:p>
                  </a:txBody>
                  <a:tcPr/>
                </a:tc>
                <a:tc>
                  <a:txBody>
                    <a:bodyPr/>
                    <a:lstStyle/>
                    <a:p>
                      <a:r>
                        <a:rPr lang="en-US" sz="1200" kern="1200" dirty="0" smtClean="0">
                          <a:solidFill>
                            <a:schemeClr val="dk1"/>
                          </a:solidFill>
                          <a:latin typeface="+mn-lt"/>
                          <a:ea typeface="+mn-ea"/>
                          <a:cs typeface="+mn-cs"/>
                        </a:rPr>
                        <a:t>NS</a:t>
                      </a:r>
                      <a:endParaRPr lang="en-US" sz="1200" kern="1200" dirty="0">
                        <a:solidFill>
                          <a:schemeClr val="dk1"/>
                        </a:solidFill>
                        <a:latin typeface="+mn-lt"/>
                        <a:ea typeface="+mn-ea"/>
                        <a:cs typeface="+mn-cs"/>
                      </a:endParaRPr>
                    </a:p>
                  </a:txBody>
                  <a:tcPr/>
                </a:tc>
                <a:tc>
                  <a:txBody>
                    <a:bodyPr/>
                    <a:lstStyle/>
                    <a:p>
                      <a:r>
                        <a:rPr lang="en-US" sz="1200" kern="1200" dirty="0" smtClean="0">
                          <a:solidFill>
                            <a:schemeClr val="dk1"/>
                          </a:solidFill>
                          <a:latin typeface="+mn-lt"/>
                          <a:ea typeface="+mn-ea"/>
                          <a:cs typeface="+mn-cs"/>
                        </a:rPr>
                        <a:t>September 2017</a:t>
                      </a:r>
                      <a:endParaRPr lang="en-US" sz="1200" kern="1200" dirty="0">
                        <a:solidFill>
                          <a:schemeClr val="dk1"/>
                        </a:solidFill>
                        <a:latin typeface="+mn-lt"/>
                        <a:ea typeface="+mn-ea"/>
                        <a:cs typeface="+mn-cs"/>
                      </a:endParaRPr>
                    </a:p>
                  </a:txBody>
                  <a:tcPr/>
                </a:tc>
              </a:tr>
              <a:tr h="384147">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NPRR 439 – Updated to Available Credit Limit for DAM</a:t>
                      </a:r>
                    </a:p>
                  </a:txBody>
                  <a:tcPr/>
                </a:tc>
                <a:tc>
                  <a:txBody>
                    <a:bodyPr/>
                    <a:lstStyle/>
                    <a:p>
                      <a:r>
                        <a:rPr lang="en-US" sz="1200" kern="1200" dirty="0" smtClean="0">
                          <a:solidFill>
                            <a:schemeClr val="dk1"/>
                          </a:solidFill>
                          <a:latin typeface="+mn-lt"/>
                          <a:ea typeface="+mn-ea"/>
                          <a:cs typeface="+mn-cs"/>
                        </a:rPr>
                        <a:t>NS</a:t>
                      </a:r>
                      <a:endParaRPr lang="en-US" sz="1200" kern="1200" dirty="0">
                        <a:solidFill>
                          <a:schemeClr val="dk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September 2017</a:t>
                      </a:r>
                    </a:p>
                  </a:txBody>
                  <a:tcPr/>
                </a:tc>
              </a:tr>
              <a:tr h="473605">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NPRR 702 – Flexible Accounts, Payment of invoices, and Disposition of Interest on Cash Collateral</a:t>
                      </a:r>
                    </a:p>
                  </a:txBody>
                  <a:tcPr/>
                </a:tc>
                <a:tc>
                  <a:txBody>
                    <a:bodyPr/>
                    <a:lstStyle/>
                    <a:p>
                      <a:r>
                        <a:rPr lang="en-US" sz="1200" kern="1200" dirty="0" smtClean="0">
                          <a:solidFill>
                            <a:schemeClr val="dk1"/>
                          </a:solidFill>
                          <a:latin typeface="+mn-lt"/>
                          <a:ea typeface="+mn-ea"/>
                          <a:cs typeface="+mn-cs"/>
                        </a:rPr>
                        <a:t>NS</a:t>
                      </a:r>
                      <a:endParaRPr lang="en-US" sz="1200" kern="1200" dirty="0">
                        <a:solidFill>
                          <a:schemeClr val="dk1"/>
                        </a:solidFill>
                        <a:latin typeface="+mn-lt"/>
                        <a:ea typeface="+mn-ea"/>
                        <a:cs typeface="+mn-cs"/>
                      </a:endParaRPr>
                    </a:p>
                  </a:txBody>
                  <a:tcPr/>
                </a:tc>
                <a:tc>
                  <a:txBody>
                    <a:bodyPr/>
                    <a:lstStyle/>
                    <a:p>
                      <a:r>
                        <a:rPr lang="en-US" sz="1200" kern="1200" dirty="0" smtClean="0">
                          <a:solidFill>
                            <a:schemeClr val="dk1"/>
                          </a:solidFill>
                          <a:latin typeface="+mn-lt"/>
                          <a:ea typeface="+mn-ea"/>
                          <a:cs typeface="+mn-cs"/>
                        </a:rPr>
                        <a:t>September 2017</a:t>
                      </a:r>
                      <a:endParaRPr lang="en-US" sz="1200" kern="1200" dirty="0">
                        <a:solidFill>
                          <a:schemeClr val="dk1"/>
                        </a:solidFill>
                        <a:latin typeface="+mn-lt"/>
                        <a:ea typeface="+mn-ea"/>
                        <a:cs typeface="+mn-cs"/>
                      </a:endParaRPr>
                    </a:p>
                  </a:txBody>
                  <a:tcPr/>
                </a:tc>
              </a:tr>
            </a:tbl>
          </a:graphicData>
        </a:graphic>
      </p:graphicFrame>
      <p:sp>
        <p:nvSpPr>
          <p:cNvPr id="7" name="TextBox 21"/>
          <p:cNvSpPr txBox="1">
            <a:spLocks noChangeArrowheads="1"/>
          </p:cNvSpPr>
          <p:nvPr/>
        </p:nvSpPr>
        <p:spPr bwMode="auto">
          <a:xfrm>
            <a:off x="756132" y="5629686"/>
            <a:ext cx="7640522" cy="2769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r>
              <a:rPr lang="en-US" sz="1200" b="0" dirty="0" smtClean="0"/>
              <a:t>Project Status Codes: NS = Not Started, I = Initiation, P = Planning, E = Execution, H = On Hold</a:t>
            </a:r>
          </a:p>
        </p:txBody>
      </p:sp>
    </p:spTree>
    <p:extLst>
      <p:ext uri="{BB962C8B-B14F-4D97-AF65-F5344CB8AC3E}">
        <p14:creationId xmlns:p14="http://schemas.microsoft.com/office/powerpoint/2010/main" val="20201633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571500" y="12700"/>
            <a:ext cx="7627991"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a:lstStyle>
          <a:p>
            <a:r>
              <a:rPr lang="en-US" dirty="0" smtClean="0"/>
              <a:t>Credit Updates</a:t>
            </a:r>
          </a:p>
        </p:txBody>
      </p:sp>
      <p:sp>
        <p:nvSpPr>
          <p:cNvPr id="5" name="TextBox 4"/>
          <p:cNvSpPr txBox="1"/>
          <p:nvPr/>
        </p:nvSpPr>
        <p:spPr>
          <a:xfrm>
            <a:off x="1065213" y="6024563"/>
            <a:ext cx="6867525" cy="415925"/>
          </a:xfrm>
          <a:prstGeom prst="rect">
            <a:avLst/>
          </a:prstGeom>
          <a:noFill/>
        </p:spPr>
        <p:txBody>
          <a:bodyPr>
            <a:spAutoFit/>
          </a:bodyPr>
          <a:lstStyle/>
          <a:p>
            <a:pPr>
              <a:defRPr/>
            </a:pPr>
            <a:endParaRPr lang="en-US" sz="1050" b="1" dirty="0"/>
          </a:p>
          <a:p>
            <a:pPr>
              <a:defRPr/>
            </a:pPr>
            <a:r>
              <a:rPr lang="en-US" sz="1050" dirty="0"/>
              <a:t>ERCOT Public</a:t>
            </a:r>
          </a:p>
        </p:txBody>
      </p:sp>
      <p:sp>
        <p:nvSpPr>
          <p:cNvPr id="8" name="Content Placeholder 2"/>
          <p:cNvSpPr>
            <a:spLocks noGrp="1"/>
          </p:cNvSpPr>
          <p:nvPr>
            <p:ph idx="1"/>
          </p:nvPr>
        </p:nvSpPr>
        <p:spPr>
          <a:xfrm>
            <a:off x="457200" y="685800"/>
            <a:ext cx="8229600" cy="5440363"/>
          </a:xfrm>
        </p:spPr>
        <p:txBody>
          <a:bodyPr>
            <a:normAutofit/>
          </a:bodyPr>
          <a:lstStyle/>
          <a:p>
            <a:pPr marL="0" indent="0">
              <a:buNone/>
            </a:pPr>
            <a:r>
              <a:rPr lang="en-US" sz="1600" dirty="0" smtClean="0"/>
              <a:t>Outstanding Revision / Change Requests </a:t>
            </a:r>
          </a:p>
          <a:p>
            <a:endParaRPr lang="en-US" sz="1700" dirty="0" smtClean="0"/>
          </a:p>
          <a:p>
            <a:r>
              <a:rPr lang="en-US" sz="1700" dirty="0" smtClean="0"/>
              <a:t>NPRR638 – Revisions to Certain Price Components of EAL</a:t>
            </a:r>
          </a:p>
          <a:p>
            <a:pPr lvl="1"/>
            <a:r>
              <a:rPr lang="en-US" sz="1200" dirty="0" smtClean="0"/>
              <a:t>Tabled at PRS</a:t>
            </a:r>
          </a:p>
          <a:p>
            <a:pPr marL="457200" lvl="1" indent="0">
              <a:buNone/>
            </a:pPr>
            <a:endParaRPr lang="en-US" sz="1200" dirty="0" smtClean="0"/>
          </a:p>
          <a:p>
            <a:r>
              <a:rPr lang="en-US" sz="1800" dirty="0" smtClean="0"/>
              <a:t>NPRR 741 – Clarification to TPE and EAL Credit Exposure Calculations</a:t>
            </a:r>
          </a:p>
          <a:p>
            <a:pPr lvl="1"/>
            <a:r>
              <a:rPr lang="en-US" sz="1400" dirty="0" smtClean="0"/>
              <a:t>Tabled at PRS</a:t>
            </a:r>
          </a:p>
          <a:p>
            <a:pPr lvl="1"/>
            <a:endParaRPr lang="en-US" sz="1400" dirty="0" smtClean="0"/>
          </a:p>
          <a:p>
            <a:r>
              <a:rPr lang="en-US" sz="1800" dirty="0"/>
              <a:t>NPRR </a:t>
            </a:r>
            <a:r>
              <a:rPr lang="en-US" sz="1800" dirty="0" smtClean="0"/>
              <a:t>743 </a:t>
            </a:r>
            <a:r>
              <a:rPr lang="en-US" sz="1800" dirty="0"/>
              <a:t>– </a:t>
            </a:r>
            <a:r>
              <a:rPr lang="en-US" sz="1800" dirty="0" smtClean="0"/>
              <a:t>Revision to MCE to Have a Floor For Load Exposure</a:t>
            </a:r>
            <a:endParaRPr lang="en-US" sz="1800" dirty="0"/>
          </a:p>
          <a:p>
            <a:pPr lvl="1"/>
            <a:endParaRPr lang="en-US" sz="1400" dirty="0" smtClean="0"/>
          </a:p>
          <a:p>
            <a:r>
              <a:rPr lang="en-US" sz="1700" dirty="0"/>
              <a:t>SCR 785 – Update RTL calculation to include Real-Time Reserve Price Adder-based components </a:t>
            </a:r>
          </a:p>
          <a:p>
            <a:pPr lvl="1"/>
            <a:r>
              <a:rPr lang="en-US" sz="1200" dirty="0"/>
              <a:t>WMS recommended that PRS table SCR785, including three billing determinants defined in SCR785, and an additional three determinants included in NPRR626 which are dependent on SCR785, until such time that this SCR and the related NPRR626 credit components can be implemented with reduced cost by combining with other projects.  </a:t>
            </a:r>
          </a:p>
        </p:txBody>
      </p:sp>
    </p:spTree>
    <p:extLst>
      <p:ext uri="{BB962C8B-B14F-4D97-AF65-F5344CB8AC3E}">
        <p14:creationId xmlns:p14="http://schemas.microsoft.com/office/powerpoint/2010/main" val="644279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571500" y="12700"/>
            <a:ext cx="7627991"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a:lstStyle>
          <a:p>
            <a:r>
              <a:rPr lang="en-US" dirty="0"/>
              <a:t>Credit Updates</a:t>
            </a:r>
          </a:p>
        </p:txBody>
      </p:sp>
      <p:sp>
        <p:nvSpPr>
          <p:cNvPr id="5" name="TextBox 4"/>
          <p:cNvSpPr txBox="1"/>
          <p:nvPr/>
        </p:nvSpPr>
        <p:spPr>
          <a:xfrm>
            <a:off x="1065213" y="6024563"/>
            <a:ext cx="6867525" cy="415925"/>
          </a:xfrm>
          <a:prstGeom prst="rect">
            <a:avLst/>
          </a:prstGeom>
          <a:noFill/>
        </p:spPr>
        <p:txBody>
          <a:bodyPr>
            <a:spAutoFit/>
          </a:bodyPr>
          <a:lstStyle/>
          <a:p>
            <a:pPr>
              <a:defRPr/>
            </a:pPr>
            <a:endParaRPr lang="en-US" sz="1050" b="1" dirty="0"/>
          </a:p>
          <a:p>
            <a:pPr>
              <a:defRPr/>
            </a:pPr>
            <a:r>
              <a:rPr lang="en-US" sz="1050" dirty="0"/>
              <a:t>ERCOT Public</a:t>
            </a:r>
          </a:p>
        </p:txBody>
      </p:sp>
      <p:sp>
        <p:nvSpPr>
          <p:cNvPr id="8" name="Content Placeholder 2"/>
          <p:cNvSpPr>
            <a:spLocks noGrp="1"/>
          </p:cNvSpPr>
          <p:nvPr>
            <p:ph idx="1"/>
          </p:nvPr>
        </p:nvSpPr>
        <p:spPr>
          <a:xfrm>
            <a:off x="457200" y="685800"/>
            <a:ext cx="8229600" cy="5440363"/>
          </a:xfrm>
        </p:spPr>
        <p:txBody>
          <a:bodyPr>
            <a:normAutofit/>
          </a:bodyPr>
          <a:lstStyle/>
          <a:p>
            <a:pPr marL="0" indent="0">
              <a:buNone/>
            </a:pPr>
            <a:r>
              <a:rPr lang="en-US" sz="2000" dirty="0" smtClean="0"/>
              <a:t>Requests </a:t>
            </a:r>
            <a:r>
              <a:rPr lang="en-US" sz="2000" dirty="0"/>
              <a:t>or Assignments to </a:t>
            </a:r>
            <a:r>
              <a:rPr lang="en-US" sz="2000" dirty="0" smtClean="0"/>
              <a:t>CWG/MCWG</a:t>
            </a:r>
          </a:p>
          <a:p>
            <a:pPr marL="0" indent="0">
              <a:buNone/>
            </a:pPr>
            <a:endParaRPr lang="en-US" sz="2000" dirty="0"/>
          </a:p>
          <a:p>
            <a:r>
              <a:rPr lang="en-US" sz="2000" dirty="0" smtClean="0"/>
              <a:t>Development of Risk Appetite Goal</a:t>
            </a:r>
          </a:p>
          <a:p>
            <a:pPr marL="0" indent="0">
              <a:buNone/>
            </a:pPr>
            <a:endParaRPr lang="en-US" sz="2000" dirty="0" smtClean="0"/>
          </a:p>
          <a:p>
            <a:pPr marL="0" indent="0">
              <a:buNone/>
            </a:pPr>
            <a:r>
              <a:rPr lang="en-US" sz="2000" dirty="0" smtClean="0"/>
              <a:t>	</a:t>
            </a:r>
            <a:endParaRPr lang="en-US" sz="2000" dirty="0"/>
          </a:p>
          <a:p>
            <a:pPr marL="0" indent="0">
              <a:buNone/>
            </a:pPr>
            <a:r>
              <a:rPr lang="en-US" sz="2000" dirty="0" smtClean="0"/>
              <a:t>Other</a:t>
            </a:r>
          </a:p>
          <a:p>
            <a:pPr marL="457200" lvl="1" indent="0">
              <a:buNone/>
            </a:pPr>
            <a:endParaRPr lang="en-US" sz="1600" dirty="0" smtClean="0"/>
          </a:p>
          <a:p>
            <a:r>
              <a:rPr lang="en-US" sz="2000" dirty="0" smtClean="0"/>
              <a:t>CMM Tech Refresh concept  </a:t>
            </a:r>
          </a:p>
          <a:p>
            <a:pPr lvl="1"/>
            <a:r>
              <a:rPr lang="en-US" sz="1600" dirty="0" smtClean="0"/>
              <a:t>Concept and IA approved</a:t>
            </a:r>
          </a:p>
          <a:p>
            <a:pPr lvl="1"/>
            <a:r>
              <a:rPr lang="en-US" sz="1600" dirty="0" smtClean="0"/>
              <a:t>ERCOT staff evaluation in progress to combine with NPRRs project</a:t>
            </a:r>
          </a:p>
          <a:p>
            <a:pPr lvl="1"/>
            <a:endParaRPr lang="en-US" sz="1200" dirty="0"/>
          </a:p>
        </p:txBody>
      </p:sp>
    </p:spTree>
    <p:extLst>
      <p:ext uri="{BB962C8B-B14F-4D97-AF65-F5344CB8AC3E}">
        <p14:creationId xmlns:p14="http://schemas.microsoft.com/office/powerpoint/2010/main" val="1645593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14447"/>
          </a:xfrm>
        </p:spPr>
        <p:txBody>
          <a:bodyPr/>
          <a:lstStyle/>
          <a:p>
            <a:pPr algn="l"/>
            <a:r>
              <a:rPr lang="en-US" sz="2000" dirty="0" smtClean="0"/>
              <a:t>Credit Updates</a:t>
            </a:r>
            <a:endParaRPr lang="en-US" sz="2000" dirty="0"/>
          </a:p>
        </p:txBody>
      </p:sp>
      <p:sp>
        <p:nvSpPr>
          <p:cNvPr id="3" name="Content Placeholder 2"/>
          <p:cNvSpPr>
            <a:spLocks noGrp="1"/>
          </p:cNvSpPr>
          <p:nvPr>
            <p:ph idx="1"/>
          </p:nvPr>
        </p:nvSpPr>
        <p:spPr>
          <a:xfrm>
            <a:off x="457200" y="589085"/>
            <a:ext cx="8229600" cy="5531797"/>
          </a:xfrm>
        </p:spPr>
        <p:txBody>
          <a:bodyPr/>
          <a:lstStyle/>
          <a:p>
            <a:pPr marL="0" indent="0">
              <a:buNone/>
            </a:pPr>
            <a:r>
              <a:rPr lang="en-US" sz="1600" dirty="0" smtClean="0"/>
              <a:t>Implemented Change Requests</a:t>
            </a:r>
          </a:p>
          <a:p>
            <a:r>
              <a:rPr lang="en-US" sz="1600" dirty="0"/>
              <a:t>NPRR 673 - Correction to Estimated Aggregate Liability (EAL) for a QSE that </a:t>
            </a:r>
            <a:r>
              <a:rPr lang="en-US" sz="1600" dirty="0" smtClean="0"/>
              <a:t>			                  Represents </a:t>
            </a:r>
            <a:r>
              <a:rPr lang="en-US" sz="1600" dirty="0"/>
              <a:t>Neither Load nor Generation </a:t>
            </a:r>
            <a:endParaRPr lang="en-US" sz="1600" dirty="0" smtClean="0"/>
          </a:p>
          <a:p>
            <a:r>
              <a:rPr lang="en-US" sz="1600" dirty="0"/>
              <a:t>NPRR 671 – Incorporation of DAM Credit Parameters into </a:t>
            </a:r>
            <a:r>
              <a:rPr lang="en-US" sz="1600" dirty="0" smtClean="0"/>
              <a:t>Protocols</a:t>
            </a:r>
          </a:p>
          <a:p>
            <a:r>
              <a:rPr lang="en-US" sz="1600" dirty="0"/>
              <a:t>NPRR 670 – Clarification of Portfolio-Weighted Auction Clearing Price (PWACP</a:t>
            </a:r>
            <a:r>
              <a:rPr lang="en-US" sz="1600" dirty="0" smtClean="0"/>
              <a:t>)</a:t>
            </a:r>
          </a:p>
          <a:p>
            <a:r>
              <a:rPr lang="en-US" sz="1600" dirty="0"/>
              <a:t>NPRR 612 – Reduction of Cure Period Subsequent to Event of Default</a:t>
            </a:r>
            <a:r>
              <a:rPr lang="en-US" sz="1600" b="1" dirty="0"/>
              <a:t> </a:t>
            </a:r>
            <a:r>
              <a:rPr lang="en-US" sz="1600" dirty="0"/>
              <a:t> </a:t>
            </a:r>
            <a:endParaRPr lang="en-US" sz="1600" dirty="0" smtClean="0"/>
          </a:p>
          <a:p>
            <a:r>
              <a:rPr lang="en-US" sz="1600" dirty="0" smtClean="0"/>
              <a:t>SCR   778 </a:t>
            </a:r>
            <a:r>
              <a:rPr lang="en-US" sz="1600" dirty="0"/>
              <a:t>– Credit Exposure Calculations for NOIE Options Linked to RTM PTP </a:t>
            </a:r>
            <a:r>
              <a:rPr lang="en-US" sz="1600" dirty="0" smtClean="0"/>
              <a:t>				  Obligations</a:t>
            </a:r>
          </a:p>
          <a:p>
            <a:r>
              <a:rPr lang="en-US" sz="1600" dirty="0" smtClean="0"/>
              <a:t>NPRR 559 – Revisions to MCE Calculation</a:t>
            </a:r>
          </a:p>
          <a:p>
            <a:pPr marL="342900" lvl="1" indent="-342900">
              <a:buFont typeface="Arial" charset="0"/>
              <a:buChar char="•"/>
            </a:pPr>
            <a:r>
              <a:rPr lang="en-US" sz="1600" dirty="0" smtClean="0"/>
              <a:t>NPRR 597 - </a:t>
            </a:r>
            <a:r>
              <a:rPr lang="en-US" sz="1600" dirty="0"/>
              <a:t>Utilize Initial Estimated Liability (IEL) Only During Initial Market Activity</a:t>
            </a:r>
          </a:p>
          <a:p>
            <a:r>
              <a:rPr lang="en-US" sz="1600" dirty="0" smtClean="0"/>
              <a:t>NPRR 601 </a:t>
            </a:r>
            <a:r>
              <a:rPr lang="en-US" sz="1600" dirty="0"/>
              <a:t>- Inclusion of Incremental Exposure in Mass Transitions to </a:t>
            </a:r>
            <a:r>
              <a:rPr lang="en-US" sz="1600" dirty="0" smtClean="0"/>
              <a:t>Counter-				  Parties </a:t>
            </a:r>
            <a:r>
              <a:rPr lang="en-US" sz="1600" dirty="0"/>
              <a:t>that are Registered as QSEs and LSEs and Provide POLR </a:t>
            </a:r>
            <a:r>
              <a:rPr lang="en-US" sz="1600" dirty="0" smtClean="0"/>
              <a:t>             			  Service</a:t>
            </a:r>
          </a:p>
          <a:p>
            <a:pPr marL="342900" lvl="1" indent="-342900">
              <a:buFont typeface="Arial" charset="0"/>
              <a:buChar char="•"/>
            </a:pPr>
            <a:r>
              <a:rPr lang="en-US" sz="1600" dirty="0" smtClean="0"/>
              <a:t>NPRR 639 - </a:t>
            </a:r>
            <a:r>
              <a:rPr lang="en-US" sz="1600" dirty="0"/>
              <a:t>Correction to Minimum Current </a:t>
            </a:r>
            <a:r>
              <a:rPr lang="en-US" sz="1600" dirty="0" smtClean="0"/>
              <a:t>Exposure</a:t>
            </a:r>
          </a:p>
          <a:p>
            <a:pPr marL="342900" lvl="1" indent="-342900">
              <a:buFont typeface="Arial" charset="0"/>
              <a:buChar char="•"/>
            </a:pPr>
            <a:r>
              <a:rPr lang="en-US" sz="1600" dirty="0" smtClean="0"/>
              <a:t>NPRR 690 – Incorporation of Creditworthiness Standards in Protocols</a:t>
            </a:r>
            <a:endParaRPr lang="en-US" sz="1200" dirty="0" smtClean="0"/>
          </a:p>
          <a:p>
            <a:pPr marL="342900" lvl="1" indent="-342900">
              <a:buFont typeface="Arial" charset="0"/>
              <a:buChar char="•"/>
            </a:pPr>
            <a:r>
              <a:rPr lang="en-US" sz="1600" dirty="0" smtClean="0"/>
              <a:t>NPRR </a:t>
            </a:r>
            <a:r>
              <a:rPr lang="en-US" sz="1600" dirty="0"/>
              <a:t>692 – Removal of MIS Posting Requirement of DAM Credit </a:t>
            </a:r>
            <a:r>
              <a:rPr lang="en-US" sz="1600" dirty="0" smtClean="0"/>
              <a:t>Parameters</a:t>
            </a:r>
          </a:p>
          <a:p>
            <a:pPr marL="342900" lvl="1" indent="-342900">
              <a:buFont typeface="Arial" charset="0"/>
              <a:buChar char="•"/>
            </a:pPr>
            <a:r>
              <a:rPr lang="en-US" sz="1600" dirty="0" smtClean="0"/>
              <a:t>NPRR 728  </a:t>
            </a:r>
            <a:r>
              <a:rPr lang="en-US" sz="1600" dirty="0"/>
              <a:t>- Removal of Language Related to NPRR484, Revisions to Congestion </a:t>
            </a:r>
            <a:r>
              <a:rPr lang="en-US" sz="1600" dirty="0" smtClean="0"/>
              <a:t>			  Revenue </a:t>
            </a:r>
            <a:r>
              <a:rPr lang="en-US" sz="1600" dirty="0"/>
              <a:t>Rights Credit Calculations and Payments, and NPRR554, </a:t>
            </a:r>
            <a:r>
              <a:rPr lang="en-US" sz="1600" dirty="0" smtClean="0"/>
              <a:t> 				  Clarification </a:t>
            </a:r>
            <a:r>
              <a:rPr lang="en-US" sz="1600" dirty="0"/>
              <a:t>of Future Credit Exposure Calculation</a:t>
            </a:r>
          </a:p>
          <a:p>
            <a:pPr marL="342900" lvl="1" indent="-342900">
              <a:buFont typeface="Arial" charset="0"/>
              <a:buChar char="•"/>
            </a:pPr>
            <a:endParaRPr lang="en-US" sz="1600" dirty="0"/>
          </a:p>
          <a:p>
            <a:endParaRPr lang="en-US" sz="1600" dirty="0"/>
          </a:p>
          <a:p>
            <a:pPr marL="0" indent="0">
              <a:buNone/>
            </a:pPr>
            <a:endParaRPr lang="en-US" sz="1600" dirty="0"/>
          </a:p>
          <a:p>
            <a:endParaRPr lang="en-US" sz="1600" dirty="0"/>
          </a:p>
          <a:p>
            <a:r>
              <a:rPr lang="en-US" sz="1600" dirty="0" smtClean="0"/>
              <a:t>      </a:t>
            </a:r>
            <a:r>
              <a:rPr lang="en-US" sz="1050" dirty="0" smtClean="0"/>
              <a:t>ERCOT Public</a:t>
            </a:r>
            <a:endParaRPr lang="en-US" sz="1050" dirty="0"/>
          </a:p>
        </p:txBody>
      </p:sp>
      <p:sp>
        <p:nvSpPr>
          <p:cNvPr id="4" name="Footer Placeholder 3"/>
          <p:cNvSpPr>
            <a:spLocks noGrp="1"/>
          </p:cNvSpPr>
          <p:nvPr>
            <p:ph type="ftr" sz="quarter" idx="11"/>
          </p:nvPr>
        </p:nvSpPr>
        <p:spPr/>
        <p:txBody>
          <a:bodyPr/>
          <a:lstStyle/>
          <a:p>
            <a:pPr>
              <a:defRPr/>
            </a:pPr>
            <a:r>
              <a:rPr lang="en-US" smtClean="0"/>
              <a:t>ERCOT Public</a:t>
            </a:r>
            <a:endParaRPr lang="en-US"/>
          </a:p>
        </p:txBody>
      </p:sp>
    </p:spTree>
    <p:extLst>
      <p:ext uri="{BB962C8B-B14F-4D97-AF65-F5344CB8AC3E}">
        <p14:creationId xmlns:p14="http://schemas.microsoft.com/office/powerpoint/2010/main" val="40877592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2661711" y="2708275"/>
            <a:ext cx="3820577" cy="719241"/>
          </a:xfrm>
        </p:spPr>
        <p:txBody>
          <a:bodyPr/>
          <a:lstStyle/>
          <a:p>
            <a:pPr marL="0" indent="0" algn="ctr" eaLnBrk="1" hangingPunct="1">
              <a:buFont typeface="Arial" charset="0"/>
              <a:buNone/>
              <a:defRPr/>
            </a:pPr>
            <a:r>
              <a:rPr lang="en-US" altLang="en-US" sz="2000" dirty="0" smtClean="0"/>
              <a:t>Questions</a:t>
            </a:r>
          </a:p>
        </p:txBody>
      </p:sp>
      <p:sp>
        <p:nvSpPr>
          <p:cNvPr id="4" name="TextBox 3"/>
          <p:cNvSpPr txBox="1"/>
          <p:nvPr/>
        </p:nvSpPr>
        <p:spPr>
          <a:xfrm>
            <a:off x="1065213" y="6024563"/>
            <a:ext cx="6867525" cy="415925"/>
          </a:xfrm>
          <a:prstGeom prst="rect">
            <a:avLst/>
          </a:prstGeom>
          <a:noFill/>
        </p:spPr>
        <p:txBody>
          <a:bodyPr>
            <a:spAutoFit/>
          </a:bodyPr>
          <a:lstStyle/>
          <a:p>
            <a:pPr>
              <a:defRPr/>
            </a:pPr>
            <a:endParaRPr lang="en-US" sz="1050" b="1" dirty="0"/>
          </a:p>
          <a:p>
            <a:pPr>
              <a:defRPr/>
            </a:pPr>
            <a:r>
              <a:rPr lang="en-US" sz="1050" dirty="0"/>
              <a:t>ERCOT Public</a:t>
            </a:r>
          </a:p>
        </p:txBody>
      </p:sp>
      <p:sp>
        <p:nvSpPr>
          <p:cNvPr id="6" name="Title 1"/>
          <p:cNvSpPr>
            <a:spLocks noGrp="1"/>
          </p:cNvSpPr>
          <p:nvPr>
            <p:ph type="title"/>
          </p:nvPr>
        </p:nvSpPr>
        <p:spPr>
          <a:xfrm>
            <a:off x="457200" y="0"/>
            <a:ext cx="8229600" cy="542925"/>
          </a:xfrm>
        </p:spPr>
        <p:txBody>
          <a:bodyPr/>
          <a:lstStyle/>
          <a:p>
            <a:pPr algn="l"/>
            <a:r>
              <a:rPr lang="en-US" sz="2000" dirty="0"/>
              <a:t>Credit Updates</a:t>
            </a:r>
          </a:p>
        </p:txBody>
      </p:sp>
    </p:spTree>
    <p:extLst>
      <p:ext uri="{BB962C8B-B14F-4D97-AF65-F5344CB8AC3E}">
        <p14:creationId xmlns:p14="http://schemas.microsoft.com/office/powerpoint/2010/main" val="527940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B35CFF-028E-42FA-B883-6D3B52DC7A0C}">
  <ds:schemaRefs>
    <ds:schemaRef ds:uri="http://schemas.microsoft.com/office/2006/documentManagement/types"/>
    <ds:schemaRef ds:uri="http://www.w3.org/XML/1998/namespace"/>
    <ds:schemaRef ds:uri="http://purl.org/dc/terms/"/>
    <ds:schemaRef ds:uri="http://purl.org/dc/elements/1.1/"/>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4932</TotalTime>
  <Words>315</Words>
  <Application>Microsoft Office PowerPoint</Application>
  <PresentationFormat>On-screen Show (4:3)</PresentationFormat>
  <Paragraphs>105</Paragraphs>
  <Slides>6</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Calibri</vt:lpstr>
      <vt:lpstr>Office Theme</vt:lpstr>
      <vt:lpstr>Custom Design</vt:lpstr>
      <vt:lpstr>PowerPoint Presentation</vt:lpstr>
      <vt:lpstr>PowerPoint Presentation</vt:lpstr>
      <vt:lpstr>PowerPoint Presentation</vt:lpstr>
      <vt:lpstr>PowerPoint Presentation</vt:lpstr>
      <vt:lpstr>Credit Updates</vt:lpstr>
      <vt:lpstr>Credit Updates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Papudesi, Spoorthy</cp:lastModifiedBy>
  <cp:revision>332</cp:revision>
  <cp:lastPrinted>2013-04-05T20:39:02Z</cp:lastPrinted>
  <dcterms:created xsi:type="dcterms:W3CDTF">2010-04-12T23:12:02Z</dcterms:created>
  <dcterms:modified xsi:type="dcterms:W3CDTF">2016-01-20T14:10:21Z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