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1"/>
  </p:notesMasterIdLst>
  <p:handoutMasterIdLst>
    <p:handoutMasterId r:id="rId12"/>
  </p:handoutMasterIdLst>
  <p:sldIdLst>
    <p:sldId id="258" r:id="rId5"/>
    <p:sldId id="282" r:id="rId6"/>
    <p:sldId id="283" r:id="rId7"/>
    <p:sldId id="284" r:id="rId8"/>
    <p:sldId id="285" r:id="rId9"/>
    <p:sldId id="273" r:id="rId10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CC0"/>
    <a:srgbClr val="B6CEEA"/>
    <a:srgbClr val="D3DFBD"/>
    <a:srgbClr val="5469A2"/>
    <a:srgbClr val="40949A"/>
    <a:srgbClr val="0000CC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3375" autoAdjust="0"/>
  </p:normalViewPr>
  <p:slideViewPr>
    <p:cSldViewPr>
      <p:cViewPr>
        <p:scale>
          <a:sx n="90" d="100"/>
          <a:sy n="90" d="100"/>
        </p:scale>
        <p:origin x="-438" y="-468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76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6895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40AB873-8418-4FF9-B0E9-7EEE62B7D353}" type="datetimeFigureOut">
              <a:rPr lang="en-US"/>
              <a:pPr>
                <a:defRPr/>
              </a:pPr>
              <a:t>1/12/2016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6895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2BE994-B40A-42B7-A99C-1CC25E30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69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6895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90563"/>
            <a:ext cx="4613275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353" y="4380371"/>
            <a:ext cx="5545496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6895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1E30D-9A37-4BCB-AD80-742C44C0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31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</p:spTree>
    <p:extLst>
      <p:ext uri="{BB962C8B-B14F-4D97-AF65-F5344CB8AC3E}">
        <p14:creationId xmlns:p14="http://schemas.microsoft.com/office/powerpoint/2010/main" val="277463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57950"/>
            <a:ext cx="2514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143000" y="645795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890DD-8BB0-466C-ABE3-744940DF90D5}" type="datetime1">
              <a:rPr lang="en-US" smtClean="0"/>
              <a:t>1/12/2016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95-74DC-4513-A0C6-741B56F2C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703522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7DEF-85A0-4C73-A6ED-9422E9681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9619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FD1-B434-402C-A8B9-A4C57B57E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41722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626E-994C-4043-99F8-E38CDDD6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2089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7EF7-275A-4CBB-9ED3-3C812C3F6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36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B353-2F96-4FCA-B929-B852567D6D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47324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08E-C36B-45E0-B8A3-8A51423F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1345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886128-D83E-425A-9A97-C8B7B0119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4BCA8036-EEAC-4AF0-BC5E-EE390FA20DE7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72980/Disclosure_Reports_draft_082615.xls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January 13, 2016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MISUG Update to COPS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 –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Reports to be automated</a:t>
            </a:r>
          </a:p>
          <a:p>
            <a:pPr lvl="1"/>
            <a:r>
              <a:rPr lang="en-US" dirty="0" smtClean="0"/>
              <a:t>Continued efforts based on instructions from TAC to streamline Market Reports</a:t>
            </a:r>
          </a:p>
          <a:p>
            <a:pPr lvl="1"/>
            <a:r>
              <a:rPr lang="en-US" dirty="0" smtClean="0"/>
              <a:t>Eliminate unnecessary labor</a:t>
            </a:r>
          </a:p>
          <a:p>
            <a:pPr lvl="1"/>
            <a:r>
              <a:rPr lang="en-US" dirty="0" smtClean="0"/>
              <a:t>Decommissioned unused reports in 2014</a:t>
            </a:r>
          </a:p>
          <a:p>
            <a:pPr lvl="1"/>
            <a:r>
              <a:rPr lang="en-US" dirty="0" smtClean="0"/>
              <a:t>Identified reports to be automated in 2015</a:t>
            </a:r>
          </a:p>
          <a:p>
            <a:r>
              <a:rPr lang="en-US" dirty="0"/>
              <a:t>SCR </a:t>
            </a:r>
            <a:r>
              <a:rPr lang="en-US" dirty="0" smtClean="0"/>
              <a:t>775</a:t>
            </a:r>
          </a:p>
          <a:p>
            <a:pPr lvl="1"/>
            <a:r>
              <a:rPr lang="en-US" dirty="0" smtClean="0"/>
              <a:t>Worked with DSWG and ERCOT to deliver dashboards for indicative LMP data (Look-Ahead SCED)</a:t>
            </a:r>
            <a:endParaRPr lang="en-US" dirty="0"/>
          </a:p>
          <a:p>
            <a:r>
              <a:rPr lang="en-US" dirty="0"/>
              <a:t>NOGRR </a:t>
            </a:r>
            <a:r>
              <a:rPr lang="en-US" dirty="0" smtClean="0"/>
              <a:t>084</a:t>
            </a:r>
          </a:p>
          <a:p>
            <a:pPr lvl="1"/>
            <a:r>
              <a:rPr lang="en-US" dirty="0" smtClean="0"/>
              <a:t>Continuing effort to deliver data contained in the Daily Grid Operations Report (pre-Nodal)</a:t>
            </a:r>
          </a:p>
          <a:p>
            <a:r>
              <a:rPr lang="en-US" dirty="0"/>
              <a:t>Disclosure Data User Guide</a:t>
            </a:r>
          </a:p>
          <a:p>
            <a:pPr lvl="1"/>
            <a:r>
              <a:rPr lang="en-US" dirty="0"/>
              <a:t>Worked with ERCOT to develop a user guide for the 60-day and 48-hr Disclosure Data</a:t>
            </a:r>
          </a:p>
          <a:p>
            <a:pPr lvl="1"/>
            <a:r>
              <a:rPr lang="en-US" dirty="0"/>
              <a:t>Draft is available for review:</a:t>
            </a:r>
          </a:p>
          <a:p>
            <a:pPr lvl="2"/>
            <a:r>
              <a:rPr lang="en-US" dirty="0">
                <a:hlinkClick r:id="rId2"/>
              </a:rPr>
              <a:t>http://www.ercot.com/content/wcm/key_documents_lists/72980/Disclosure_Reports_draft_082615.xlsx</a:t>
            </a:r>
            <a:endParaRPr lang="en-US" dirty="0"/>
          </a:p>
          <a:p>
            <a:pPr lvl="2"/>
            <a:r>
              <a:rPr lang="en-US" dirty="0"/>
              <a:t>Report names and numbers</a:t>
            </a:r>
          </a:p>
          <a:p>
            <a:pPr lvl="2"/>
            <a:r>
              <a:rPr lang="en-US" dirty="0"/>
              <a:t>Files contained in reports</a:t>
            </a:r>
          </a:p>
          <a:p>
            <a:pPr lvl="2"/>
            <a:r>
              <a:rPr lang="en-US" dirty="0"/>
              <a:t>Column definitions</a:t>
            </a:r>
          </a:p>
          <a:p>
            <a:pPr lvl="2"/>
            <a:r>
              <a:rPr lang="en-US" dirty="0"/>
              <a:t>Brief description of data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1/12/2016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47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 – 2015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EWS Modification Workshops</a:t>
            </a:r>
          </a:p>
          <a:p>
            <a:pPr lvl="1"/>
            <a:r>
              <a:rPr lang="en-US" dirty="0"/>
              <a:t>Workshop I (2014)</a:t>
            </a:r>
          </a:p>
          <a:p>
            <a:pPr lvl="2"/>
            <a:r>
              <a:rPr lang="en-US" dirty="0"/>
              <a:t>Reviewed current practice</a:t>
            </a:r>
          </a:p>
          <a:p>
            <a:pPr lvl="2"/>
            <a:r>
              <a:rPr lang="en-US" dirty="0"/>
              <a:t>Identified pain points</a:t>
            </a:r>
          </a:p>
          <a:p>
            <a:pPr lvl="2"/>
            <a:r>
              <a:rPr lang="en-US" dirty="0"/>
              <a:t>Discussed possible options</a:t>
            </a:r>
          </a:p>
          <a:p>
            <a:pPr lvl="1"/>
            <a:r>
              <a:rPr lang="en-US" dirty="0"/>
              <a:t>Workshop II (2015)</a:t>
            </a:r>
          </a:p>
          <a:p>
            <a:pPr lvl="2"/>
            <a:r>
              <a:rPr lang="en-US" dirty="0"/>
              <a:t>Reviewed proposed solutions and demos</a:t>
            </a:r>
          </a:p>
          <a:p>
            <a:pPr lvl="1"/>
            <a:r>
              <a:rPr lang="en-US" dirty="0"/>
              <a:t>Workshop III  (2015)</a:t>
            </a:r>
          </a:p>
          <a:p>
            <a:pPr lvl="2"/>
            <a:r>
              <a:rPr lang="en-US" dirty="0"/>
              <a:t>Reviewed survey results</a:t>
            </a:r>
          </a:p>
          <a:p>
            <a:pPr lvl="2"/>
            <a:r>
              <a:rPr lang="en-US" dirty="0"/>
              <a:t>Discussed high interest solutions</a:t>
            </a:r>
          </a:p>
          <a:p>
            <a:pPr lvl="3"/>
            <a:r>
              <a:rPr lang="en-US" dirty="0"/>
              <a:t>Subscriptions service</a:t>
            </a:r>
          </a:p>
          <a:p>
            <a:pPr lvl="3"/>
            <a:r>
              <a:rPr lang="en-US" dirty="0"/>
              <a:t>Notifications of report availability</a:t>
            </a:r>
          </a:p>
          <a:p>
            <a:pPr lvl="3"/>
            <a:r>
              <a:rPr lang="en-US" dirty="0"/>
              <a:t>Improved API</a:t>
            </a:r>
          </a:p>
          <a:p>
            <a:pPr lvl="2"/>
            <a:r>
              <a:rPr lang="en-US" dirty="0"/>
              <a:t>Demo of web-sockets</a:t>
            </a:r>
            <a:endParaRPr lang="en-US" b="1" dirty="0"/>
          </a:p>
          <a:p>
            <a:pPr lvl="1"/>
            <a:r>
              <a:rPr lang="en-US" dirty="0"/>
              <a:t>Next steps (2016)</a:t>
            </a:r>
          </a:p>
          <a:p>
            <a:pPr lvl="2"/>
            <a:r>
              <a:rPr lang="en-US" dirty="0"/>
              <a:t>Identify process to make EWS Modification a “real” project</a:t>
            </a:r>
          </a:p>
          <a:p>
            <a:pPr lvl="2"/>
            <a:r>
              <a:rPr lang="en-US" dirty="0"/>
              <a:t>Socialize with Market </a:t>
            </a:r>
            <a:r>
              <a:rPr lang="en-US" dirty="0" smtClean="0"/>
              <a:t>Participants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1/12/2016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205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 – 2015 (</a:t>
            </a:r>
            <a:r>
              <a:rPr lang="en-US" dirty="0" err="1"/>
              <a:t>con’t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Open Items List</a:t>
            </a:r>
          </a:p>
          <a:p>
            <a:pPr lvl="1"/>
            <a:r>
              <a:rPr lang="en-US" dirty="0" smtClean="0"/>
              <a:t>Reassessed items left parked on the old Open Items List</a:t>
            </a:r>
          </a:p>
          <a:p>
            <a:pPr lvl="1"/>
            <a:r>
              <a:rPr lang="en-US" dirty="0" smtClean="0"/>
              <a:t>Items to be brought forward by Active Power</a:t>
            </a:r>
          </a:p>
          <a:p>
            <a:pPr lvl="2"/>
            <a:r>
              <a:rPr lang="en-US" dirty="0" smtClean="0"/>
              <a:t>List of Marginal Units</a:t>
            </a:r>
          </a:p>
          <a:p>
            <a:pPr lvl="2"/>
            <a:r>
              <a:rPr lang="en-US" dirty="0" smtClean="0"/>
              <a:t>Historical data from AS Capacity Monitor</a:t>
            </a:r>
          </a:p>
          <a:p>
            <a:pPr lvl="2"/>
            <a:r>
              <a:rPr lang="en-US" dirty="0" smtClean="0"/>
              <a:t>Historical DC Tie schedules</a:t>
            </a:r>
          </a:p>
          <a:p>
            <a:pPr lvl="1"/>
            <a:r>
              <a:rPr lang="en-US" dirty="0"/>
              <a:t>Zero-Null in 60-day SCED GRD data</a:t>
            </a:r>
          </a:p>
          <a:p>
            <a:pPr lvl="2"/>
            <a:r>
              <a:rPr lang="en-US" dirty="0"/>
              <a:t>Requested change to this report to more accurately represent nulls in the Energy Offer Curve Data </a:t>
            </a:r>
            <a:endParaRPr lang="en-US" dirty="0" smtClean="0"/>
          </a:p>
          <a:p>
            <a:pPr lvl="1"/>
            <a:r>
              <a:rPr lang="en-US" dirty="0" smtClean="0"/>
              <a:t>Load Forecast Distribution Factors report </a:t>
            </a:r>
            <a:r>
              <a:rPr lang="en-US" dirty="0"/>
              <a:t>publishing frequency</a:t>
            </a:r>
            <a:endParaRPr lang="en-US" dirty="0" smtClean="0"/>
          </a:p>
          <a:p>
            <a:pPr lvl="2"/>
            <a:r>
              <a:rPr lang="en-US" dirty="0" smtClean="0"/>
              <a:t>Provided input to reduce the unnecessary publishing of 1MM+ lines of data every hour</a:t>
            </a:r>
          </a:p>
          <a:p>
            <a:pPr lvl="1"/>
            <a:r>
              <a:rPr lang="en-US" dirty="0" smtClean="0"/>
              <a:t>PRDE report publishing frequency</a:t>
            </a:r>
          </a:p>
          <a:p>
            <a:pPr lvl="2"/>
            <a:r>
              <a:rPr lang="en-US" dirty="0" smtClean="0"/>
              <a:t>Provided input in support of no change to the publication schedule for the PRDE reports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1/12/2016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92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 – 2015 (</a:t>
            </a:r>
            <a:r>
              <a:rPr lang="en-US" dirty="0" err="1"/>
              <a:t>con’t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MISUG </a:t>
            </a:r>
            <a:r>
              <a:rPr lang="en-US" dirty="0"/>
              <a:t>name </a:t>
            </a:r>
            <a:r>
              <a:rPr lang="en-US" dirty="0" smtClean="0"/>
              <a:t>change</a:t>
            </a:r>
          </a:p>
          <a:p>
            <a:pPr lvl="1"/>
            <a:r>
              <a:rPr lang="en-US" dirty="0" smtClean="0"/>
              <a:t>Requested that MIS User Group be reformed as Market Data Working Group (MDWG)</a:t>
            </a:r>
          </a:p>
          <a:p>
            <a:pPr lvl="1"/>
            <a:r>
              <a:rPr lang="en-US" sz="2100" dirty="0"/>
              <a:t>Proposed scope</a:t>
            </a:r>
          </a:p>
          <a:p>
            <a:pPr lvl="2"/>
            <a:r>
              <a:rPr lang="en-US" sz="1900" dirty="0"/>
              <a:t>The Market Data Working Group (MDWG) reporting to Commercial Operating Subcommittee (COPS) provides a forum for discussion, input and comment on issues related to ERCOT market data, including data output, data access, data accuracy, and data classification.</a:t>
            </a:r>
          </a:p>
          <a:p>
            <a:pPr lvl="1"/>
            <a:r>
              <a:rPr lang="en-US" altLang="en-US" sz="2100" dirty="0"/>
              <a:t>Scope</a:t>
            </a:r>
          </a:p>
          <a:p>
            <a:pPr lvl="2">
              <a:buFont typeface="Arial" pitchFamily="34" charset="0"/>
              <a:buChar char="–"/>
              <a:defRPr/>
            </a:pPr>
            <a:r>
              <a:rPr lang="en-US" sz="1900" dirty="0"/>
              <a:t>Data Output</a:t>
            </a:r>
          </a:p>
          <a:p>
            <a:pPr lvl="2">
              <a:buFont typeface="Arial" pitchFamily="34" charset="0"/>
              <a:buChar char="–"/>
              <a:defRPr/>
            </a:pPr>
            <a:r>
              <a:rPr lang="en-US" sz="1900" dirty="0"/>
              <a:t>Data Access</a:t>
            </a:r>
          </a:p>
          <a:p>
            <a:pPr lvl="2">
              <a:buFont typeface="Arial" pitchFamily="34" charset="0"/>
              <a:buChar char="–"/>
              <a:defRPr/>
            </a:pPr>
            <a:r>
              <a:rPr lang="en-US" sz="1900" dirty="0"/>
              <a:t>Data Accuracy</a:t>
            </a:r>
          </a:p>
          <a:p>
            <a:pPr lvl="2">
              <a:buFont typeface="Arial" pitchFamily="34" charset="0"/>
              <a:buChar char="–"/>
              <a:defRPr/>
            </a:pPr>
            <a:r>
              <a:rPr lang="en-US" sz="1900" dirty="0"/>
              <a:t>Data Classification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sz="2100" dirty="0"/>
              <a:t>Audience: </a:t>
            </a:r>
            <a:r>
              <a:rPr lang="en-US" altLang="en-US" sz="2100" dirty="0"/>
              <a:t>All Market Participants who would access ERCOT market </a:t>
            </a:r>
            <a:r>
              <a:rPr lang="en-US" altLang="en-US" sz="2100" dirty="0" smtClean="0"/>
              <a:t>data.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1/12/2016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635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MISUG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2016 Proposed schedule</a:t>
            </a:r>
          </a:p>
          <a:p>
            <a:pPr lvl="1"/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Tuesdays</a:t>
            </a:r>
          </a:p>
          <a:p>
            <a:pPr lvl="1"/>
            <a:r>
              <a:rPr lang="en-US" dirty="0" smtClean="0"/>
              <a:t>Nov/Dec meeting: Monday, 12/12/2016</a:t>
            </a:r>
          </a:p>
          <a:p>
            <a:r>
              <a:rPr lang="en-US" dirty="0" smtClean="0"/>
              <a:t>9:30 AM – Noon</a:t>
            </a:r>
          </a:p>
          <a:p>
            <a:r>
              <a:rPr lang="en-US" dirty="0" smtClean="0"/>
              <a:t>Quarterly On-Site</a:t>
            </a:r>
          </a:p>
          <a:p>
            <a:pPr lvl="1"/>
            <a:r>
              <a:rPr lang="en-US" dirty="0" smtClean="0"/>
              <a:t>Jan, Apr, Jul, Oct and Dec</a:t>
            </a:r>
          </a:p>
          <a:p>
            <a:r>
              <a:rPr lang="en-US" dirty="0" smtClean="0"/>
              <a:t>WebEx Only</a:t>
            </a:r>
          </a:p>
          <a:p>
            <a:pPr lvl="1"/>
            <a:r>
              <a:rPr lang="en-US" dirty="0" smtClean="0"/>
              <a:t>Feb, Mar, May, Jun, Aug, Sept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E0AB946-8795-420C-AED1-0465333D42BF}" type="datetime1">
              <a:rPr lang="en-US" smtClean="0"/>
              <a:t>1/12/2016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29869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06FDB-A00F-4E50-B10F-7F91EE97870B}">
  <ds:schemaRefs>
    <ds:schemaRef ds:uri="c34af464-7aa1-4edd-9be4-83dffc1cb926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14344</TotalTime>
  <Words>440</Words>
  <Application>Microsoft Office PowerPoint</Application>
  <PresentationFormat>On-screen Show (4:3)</PresentationFormat>
  <Paragraphs>77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 Design</vt:lpstr>
      <vt:lpstr>MISUG Update to COPS</vt:lpstr>
      <vt:lpstr>Accomplishments – 2015</vt:lpstr>
      <vt:lpstr>Accomplishments – 2015 (con’t)</vt:lpstr>
      <vt:lpstr>Accomplishments – 2015 (con’t)</vt:lpstr>
      <vt:lpstr>Accomplishments – 2015 (con’t)</vt:lpstr>
      <vt:lpstr>Next MISUG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Apodaca, Amy</dc:creator>
  <cp:lastModifiedBy>Jacobs, Kaci</cp:lastModifiedBy>
  <cp:revision>875</cp:revision>
  <cp:lastPrinted>2015-04-13T14:50:48Z</cp:lastPrinted>
  <dcterms:created xsi:type="dcterms:W3CDTF">2005-04-21T14:28:35Z</dcterms:created>
  <dcterms:modified xsi:type="dcterms:W3CDTF">2016-01-12T17:48:31Z</dcterms:modified>
</cp:coreProperties>
</file>