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1"/>
  </p:notesMasterIdLst>
  <p:handoutMasterIdLst>
    <p:handoutMasterId r:id="rId12"/>
  </p:handoutMasterIdLst>
  <p:sldIdLst>
    <p:sldId id="258" r:id="rId5"/>
    <p:sldId id="261" r:id="rId6"/>
    <p:sldId id="277" r:id="rId7"/>
    <p:sldId id="281" r:id="rId8"/>
    <p:sldId id="282" r:id="rId9"/>
    <p:sldId id="28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9A2"/>
    <a:srgbClr val="40949A"/>
    <a:srgbClr val="0000CC"/>
    <a:srgbClr val="FF3300"/>
    <a:srgbClr val="FF9900"/>
    <a:srgbClr val="294171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34" autoAdjust="0"/>
  </p:normalViewPr>
  <p:slideViewPr>
    <p:cSldViewPr>
      <p:cViewPr>
        <p:scale>
          <a:sx n="94" d="100"/>
          <a:sy n="94" d="100"/>
        </p:scale>
        <p:origin x="-1128" y="-7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ECF0B181-D0E7-4643-8D96-C86FA746ECC2}" type="datetimeFigureOut">
              <a:rPr lang="en-US"/>
              <a:pPr>
                <a:defRPr/>
              </a:pPr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B147134E-5D60-49EC-958A-C1754A0E9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90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0AF632-A6B7-4DC3-8001-5F2EF22C5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41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2A565E-ABDC-458C-889C-E7AF2E2D6C6C}" type="datetime1">
              <a:rPr lang="en-US" smtClean="0"/>
              <a:t>1/18/2016</a:t>
            </a:fld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Market Information System User Group (MISUG)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74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BCC4A-A239-4C7D-A8C6-35322F72CA0D}" type="datetime1">
              <a:rPr lang="en-US" smtClean="0"/>
              <a:t>1/18/2016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6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4ECE1-EAB8-475D-B01B-92EB94BAA961}" type="datetime1">
              <a:rPr lang="en-US" smtClean="0"/>
              <a:t>1/18/2016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511BD4-927F-4136-A75B-DC9A3441F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3" name="Picture 8" descr="logo_C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1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MISUG</a:t>
            </a:r>
            <a:endParaRPr lang="en-US" dirty="0"/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C9953608-F7B8-4275-ADA4-890D352E5273}" type="datetime1">
              <a:rPr lang="en-US" smtClean="0"/>
              <a:t>1/18/2016</a:t>
            </a:fld>
            <a:endParaRPr lang="en-US" dirty="0"/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28600002-84A9-427E-8552-9EFE4F73BD1E}" type="slidenum">
              <a:rPr lang="en-US" sz="1200"/>
              <a:pPr algn="ctr">
                <a:defRPr/>
              </a:pPr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12" r:id="rId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143000" y="1905000"/>
            <a:ext cx="7210425" cy="1238250"/>
          </a:xfrm>
        </p:spPr>
        <p:txBody>
          <a:bodyPr/>
          <a:lstStyle/>
          <a:p>
            <a:pPr algn="ctr" eaLnBrk="1" hangingPunct="1"/>
            <a:r>
              <a:rPr lang="en-US" altLang="en-US" dirty="0" smtClean="0"/>
              <a:t>Market </a:t>
            </a:r>
            <a:r>
              <a:rPr lang="en-US" altLang="en-US" dirty="0" smtClean="0"/>
              <a:t>Data Working Group</a:t>
            </a:r>
            <a:br>
              <a:rPr lang="en-US" altLang="en-US" dirty="0" smtClean="0"/>
            </a:br>
            <a:r>
              <a:rPr lang="en-US" altLang="en-US" dirty="0" smtClean="0"/>
              <a:t>(MDWG</a:t>
            </a:r>
            <a:r>
              <a:rPr lang="en-US" altLang="en-US" dirty="0" smtClean="0"/>
              <a:t>) Scope and Goals</a:t>
            </a:r>
            <a:br>
              <a:rPr lang="en-US" altLang="en-US" dirty="0" smtClean="0"/>
            </a:br>
            <a:r>
              <a:rPr lang="en-US" altLang="en-US" dirty="0" smtClean="0"/>
              <a:t>2016</a:t>
            </a:r>
            <a:endParaRPr lang="en-US" altLang="en-US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MISUG</a:t>
            </a:r>
          </a:p>
          <a:p>
            <a:r>
              <a:rPr lang="en-US" dirty="0" smtClean="0"/>
              <a:t>January 26, 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/>
              <a:t>MISUG</a:t>
            </a:r>
          </a:p>
        </p:txBody>
      </p:sp>
      <p:sp>
        <p:nvSpPr>
          <p:cNvPr id="8195" name="Date Placeholder 5"/>
          <p:cNvSpPr>
            <a:spLocks noGrp="1"/>
          </p:cNvSpPr>
          <p:nvPr>
            <p:ph type="dt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0EBB38-1BCE-4C18-8CF6-D5CC9C446661}" type="datetime1">
              <a:rPr lang="en-US" altLang="en-US" smtClean="0"/>
              <a:t>1/18/2016</a:t>
            </a:fld>
            <a:endParaRPr lang="en-US" altLang="en-US" dirty="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Market Data Working Group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MISUG has evolved since its inception in 2011</a:t>
            </a:r>
          </a:p>
          <a:p>
            <a:r>
              <a:rPr lang="en-US" altLang="en-US" dirty="0" smtClean="0"/>
              <a:t>MISUG encompasses all data-related issues</a:t>
            </a:r>
          </a:p>
          <a:p>
            <a:r>
              <a:rPr lang="en-US" altLang="en-US" dirty="0" smtClean="0"/>
              <a:t>Proposed name change: Market Data Working Group (MDWG)</a:t>
            </a:r>
          </a:p>
          <a:p>
            <a:r>
              <a:rPr lang="en-US" altLang="en-US" dirty="0" smtClean="0"/>
              <a:t>MDWG will be a new group</a:t>
            </a:r>
          </a:p>
          <a:p>
            <a:r>
              <a:rPr lang="en-US" altLang="en-US" dirty="0" smtClean="0"/>
              <a:t>Still under COPS</a:t>
            </a:r>
          </a:p>
          <a:p>
            <a:endParaRPr lang="en-US" altLang="en-US" dirty="0"/>
          </a:p>
          <a:p>
            <a:pPr marL="0" indent="0">
              <a:buNone/>
            </a:pPr>
            <a:r>
              <a:rPr lang="en-US" b="0" dirty="0"/>
              <a:t>The Market </a:t>
            </a:r>
            <a:r>
              <a:rPr lang="en-US" b="0" dirty="0" smtClean="0"/>
              <a:t>Data Working </a:t>
            </a:r>
            <a:r>
              <a:rPr lang="en-US" b="0" dirty="0"/>
              <a:t>Group (</a:t>
            </a:r>
            <a:r>
              <a:rPr lang="en-US" b="0" dirty="0" smtClean="0"/>
              <a:t>MDWG</a:t>
            </a:r>
            <a:r>
              <a:rPr lang="en-US" b="0" dirty="0"/>
              <a:t>) reporting to Commercial Operating Subcommittee (COPS) provides a forum </a:t>
            </a:r>
            <a:r>
              <a:rPr lang="en-US" b="0" dirty="0" smtClean="0"/>
              <a:t>for discussion</a:t>
            </a:r>
            <a:r>
              <a:rPr lang="en-US" b="0" dirty="0"/>
              <a:t>, input and comment on issues related to </a:t>
            </a:r>
            <a:r>
              <a:rPr lang="en-US" b="0" dirty="0" smtClean="0"/>
              <a:t>ERCOT market data, including data output, data access, data accuracy, and data classification.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6248400" y="6457950"/>
            <a:ext cx="2514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/>
              <a:t>MISUG</a:t>
            </a:r>
          </a:p>
        </p:txBody>
      </p:sp>
      <p:sp>
        <p:nvSpPr>
          <p:cNvPr id="9219" name="Date Placeholder 3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C5FCE98-B7BA-43EE-B383-D8052C3AE0DF}" type="datetime1">
              <a:rPr lang="en-US" altLang="en-US" smtClean="0"/>
              <a:t>1/18/2016</a:t>
            </a:fld>
            <a:endParaRPr lang="en-US" altLang="en-US" dirty="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Scope of MDWG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066800"/>
            <a:ext cx="67056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Data Output</a:t>
            </a:r>
          </a:p>
          <a:p>
            <a:pPr marL="461963" indent="-46196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Data Access</a:t>
            </a:r>
          </a:p>
          <a:p>
            <a:pPr marL="461963" indent="-46196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Data </a:t>
            </a:r>
            <a:r>
              <a:rPr lang="en-US" sz="2000" b="1" dirty="0"/>
              <a:t>Accuracy</a:t>
            </a:r>
          </a:p>
          <a:p>
            <a:pPr marL="461963" indent="-461963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Data Classification</a:t>
            </a:r>
            <a:endParaRPr lang="en-US" sz="2000" b="1" dirty="0"/>
          </a:p>
          <a:p>
            <a:pPr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US" sz="2000" b="1" dirty="0"/>
          </a:p>
          <a:p>
            <a:pPr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US" sz="2000" b="1" dirty="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41960" y="3048000"/>
            <a:ext cx="79248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 smtClean="0"/>
              <a:t>Target Audience:</a:t>
            </a:r>
          </a:p>
          <a:p>
            <a:pPr eaLnBrk="1" hangingPunct="1"/>
            <a:endParaRPr lang="en-US" altLang="en-US" b="1" dirty="0"/>
          </a:p>
          <a:p>
            <a:pPr eaLnBrk="1" hangingPunct="1"/>
            <a:r>
              <a:rPr lang="en-US" altLang="en-US" b="1" dirty="0" smtClean="0"/>
              <a:t>All Market Participants who would access ERCOT market data.</a:t>
            </a:r>
            <a:endParaRPr lang="en-US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/>
              <a:t>MISUG</a:t>
            </a:r>
          </a:p>
        </p:txBody>
      </p:sp>
      <p:sp>
        <p:nvSpPr>
          <p:cNvPr id="11267" name="Date Placeholder 5"/>
          <p:cNvSpPr>
            <a:spLocks noGrp="1"/>
          </p:cNvSpPr>
          <p:nvPr>
            <p:ph type="dt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9C5006-5CA4-48FF-A298-5CE210B4AAAF}" type="datetime1">
              <a:rPr lang="en-US" altLang="en-US" smtClean="0"/>
              <a:t>1/18/2016</a:t>
            </a:fld>
            <a:endParaRPr lang="en-US" altLang="en-US" dirty="0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Topics for Consideration</a:t>
            </a:r>
          </a:p>
        </p:txBody>
      </p:sp>
      <p:sp>
        <p:nvSpPr>
          <p:cNvPr id="1126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816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Data Output</a:t>
            </a:r>
          </a:p>
          <a:p>
            <a:pPr lvl="1"/>
            <a:r>
              <a:rPr lang="en-US" altLang="en-US" sz="1600" dirty="0" smtClean="0"/>
              <a:t>Report formats</a:t>
            </a:r>
          </a:p>
          <a:p>
            <a:pPr lvl="1"/>
            <a:r>
              <a:rPr lang="en-US" altLang="en-US" sz="1600" dirty="0" smtClean="0"/>
              <a:t>Performance/SLA</a:t>
            </a:r>
          </a:p>
          <a:p>
            <a:pPr lvl="1"/>
            <a:r>
              <a:rPr lang="en-US" altLang="en-US" sz="1600" dirty="0" smtClean="0"/>
              <a:t>Documentation</a:t>
            </a:r>
          </a:p>
          <a:p>
            <a:pPr lvl="1"/>
            <a:r>
              <a:rPr lang="en-US" altLang="en-US" sz="1600" dirty="0" smtClean="0"/>
              <a:t>Training</a:t>
            </a:r>
          </a:p>
          <a:p>
            <a:r>
              <a:rPr lang="en-US" altLang="en-US" sz="1600" dirty="0" smtClean="0"/>
              <a:t>Data Access</a:t>
            </a:r>
          </a:p>
          <a:p>
            <a:pPr lvl="1"/>
            <a:r>
              <a:rPr lang="en-US" altLang="en-US" sz="1600" dirty="0" smtClean="0"/>
              <a:t>Public website – </a:t>
            </a:r>
            <a:r>
              <a:rPr lang="en-US" altLang="en-US" sz="1600" dirty="0" smtClean="0">
                <a:hlinkClick r:id="rId2"/>
              </a:rPr>
              <a:t>www.ERCOT.com</a:t>
            </a:r>
            <a:endParaRPr lang="en-US" altLang="en-US" sz="1600" dirty="0" smtClean="0"/>
          </a:p>
          <a:p>
            <a:pPr lvl="2"/>
            <a:r>
              <a:rPr lang="en-US" altLang="en-US" sz="1400" dirty="0" smtClean="0"/>
              <a:t>Dashboards</a:t>
            </a:r>
          </a:p>
          <a:p>
            <a:pPr lvl="2"/>
            <a:r>
              <a:rPr lang="en-US" altLang="en-US" sz="1400" dirty="0" smtClean="0"/>
              <a:t>Public reports</a:t>
            </a:r>
          </a:p>
          <a:p>
            <a:pPr lvl="1"/>
            <a:r>
              <a:rPr lang="en-US" altLang="en-US" sz="1600" dirty="0" smtClean="0"/>
              <a:t>Alerts and Notifications</a:t>
            </a:r>
          </a:p>
          <a:p>
            <a:pPr lvl="1"/>
            <a:r>
              <a:rPr lang="en-US" altLang="en-US" sz="1600" dirty="0" smtClean="0"/>
              <a:t>MIS – used by all Market Participants</a:t>
            </a:r>
          </a:p>
          <a:p>
            <a:pPr lvl="2"/>
            <a:r>
              <a:rPr lang="en-US" altLang="en-US" sz="1400" dirty="0" smtClean="0"/>
              <a:t>Data downloads</a:t>
            </a:r>
          </a:p>
          <a:p>
            <a:pPr lvl="2"/>
            <a:r>
              <a:rPr lang="en-US" altLang="en-US" sz="1400" dirty="0" smtClean="0"/>
              <a:t>User interface applications</a:t>
            </a:r>
          </a:p>
          <a:p>
            <a:pPr lvl="1"/>
            <a:r>
              <a:rPr lang="en-US" altLang="en-US" sz="1600" dirty="0" smtClean="0"/>
              <a:t>External Web Services (EWS) – automated access point (API) used by all Market Participants</a:t>
            </a:r>
          </a:p>
          <a:p>
            <a:pPr lvl="1"/>
            <a:r>
              <a:rPr lang="en-US" altLang="en-US" sz="1600" dirty="0" smtClean="0"/>
              <a:t>Proposed for modification</a:t>
            </a:r>
          </a:p>
          <a:p>
            <a:pPr lvl="2"/>
            <a:r>
              <a:rPr lang="en-US" altLang="en-US" sz="1400" dirty="0" smtClean="0"/>
              <a:t>FTP – limited legacy use for Retail transaction submissions and LRS data transfers</a:t>
            </a:r>
          </a:p>
          <a:p>
            <a:pPr lvl="2"/>
            <a:r>
              <a:rPr lang="en-US" altLang="en-US" sz="1400" dirty="0" smtClean="0"/>
              <a:t>Commercial API – used by Retail Market for Find ESIID/Find Transaction</a:t>
            </a:r>
            <a:endParaRPr lang="en-US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Consideration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105400"/>
          </a:xfrm>
        </p:spPr>
        <p:txBody>
          <a:bodyPr/>
          <a:lstStyle/>
          <a:p>
            <a:r>
              <a:rPr lang="en-US" sz="2400" dirty="0"/>
              <a:t>Data Accuracy</a:t>
            </a:r>
          </a:p>
          <a:p>
            <a:pPr lvl="1"/>
            <a:r>
              <a:rPr lang="en-US" sz="2400" dirty="0">
                <a:ea typeface="+mn-ea"/>
                <a:cs typeface="+mn-cs"/>
              </a:rPr>
              <a:t>Report corrections</a:t>
            </a:r>
          </a:p>
          <a:p>
            <a:pPr lvl="1"/>
            <a:r>
              <a:rPr lang="en-US" sz="2400" dirty="0">
                <a:ea typeface="+mn-ea"/>
                <a:cs typeface="+mn-cs"/>
              </a:rPr>
              <a:t>Report enhancements</a:t>
            </a:r>
          </a:p>
          <a:p>
            <a:r>
              <a:rPr lang="en-US" altLang="en-US" sz="2400" dirty="0" smtClean="0"/>
              <a:t>Data Classification</a:t>
            </a:r>
          </a:p>
          <a:p>
            <a:pPr lvl="1"/>
            <a:r>
              <a:rPr lang="en-US" altLang="en-US" sz="2400" dirty="0" smtClean="0"/>
              <a:t>Public</a:t>
            </a:r>
          </a:p>
          <a:p>
            <a:pPr lvl="1"/>
            <a:r>
              <a:rPr lang="en-US" altLang="en-US" sz="2400" dirty="0" smtClean="0"/>
              <a:t>Secure</a:t>
            </a:r>
          </a:p>
          <a:p>
            <a:pPr lvl="1"/>
            <a:r>
              <a:rPr lang="en-US" altLang="en-US" sz="2400" dirty="0" smtClean="0"/>
              <a:t>Certified</a:t>
            </a:r>
          </a:p>
          <a:p>
            <a:pPr lvl="1"/>
            <a:r>
              <a:rPr lang="en-US" altLang="en-US" sz="2400" dirty="0" smtClean="0"/>
              <a:t>Digital certificates</a:t>
            </a:r>
            <a:endParaRPr lang="en-US" sz="32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MISUG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7725EAA8-A777-4EED-BD40-6182AE5C9B5E}" type="datetime1">
              <a:rPr lang="en-US" smtClean="0"/>
              <a:t>1/18/2016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2016 </a:t>
            </a:r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Continue </a:t>
            </a:r>
            <a:r>
              <a:rPr lang="en-US" dirty="0"/>
              <a:t>TAC-directed review of reports for usefulness and accuracy</a:t>
            </a:r>
          </a:p>
          <a:p>
            <a:pPr lvl="1"/>
            <a:r>
              <a:rPr lang="en-US" dirty="0"/>
              <a:t>Identify reports for automation with appropriate NPRRs</a:t>
            </a:r>
          </a:p>
          <a:p>
            <a:pPr lvl="1"/>
            <a:r>
              <a:rPr lang="en-US" dirty="0"/>
              <a:t>Review existing reports on MIS for </a:t>
            </a:r>
            <a:r>
              <a:rPr lang="en-US" dirty="0" smtClean="0"/>
              <a:t>SCRs</a:t>
            </a:r>
            <a:endParaRPr lang="en-US" dirty="0"/>
          </a:p>
          <a:p>
            <a:pPr lvl="0"/>
            <a:r>
              <a:rPr lang="en-US" dirty="0"/>
              <a:t>Advance NOGRR084 Daily Operations Report project,</a:t>
            </a:r>
          </a:p>
          <a:p>
            <a:pPr lvl="0"/>
            <a:r>
              <a:rPr lang="en-US" dirty="0"/>
              <a:t>Advance EWS Modification </a:t>
            </a:r>
            <a:r>
              <a:rPr lang="en-US" dirty="0" smtClean="0"/>
              <a:t>initiative</a:t>
            </a:r>
            <a:endParaRPr lang="en-US" dirty="0"/>
          </a:p>
          <a:p>
            <a:pPr lvl="0"/>
            <a:r>
              <a:rPr lang="en-US" dirty="0"/>
              <a:t>Maintain Open Items List to reflect status of active issues and smaller efforts</a:t>
            </a:r>
          </a:p>
          <a:p>
            <a:pPr lvl="0"/>
            <a:r>
              <a:rPr lang="en-US" dirty="0"/>
              <a:t>Other items as directed by </a:t>
            </a:r>
            <a:r>
              <a:rPr lang="en-US" dirty="0" smtClean="0"/>
              <a:t>COPS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MISUG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340F769-885B-4AEA-AB57-24B876188CB7}" type="datetime1">
              <a:rPr lang="en-US" smtClean="0"/>
              <a:t>1/18/2016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201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EA79FE-4E79-4842-AEB4-3EE2E1DD7496}">
  <ds:schemaRefs>
    <ds:schemaRef ds:uri="http://purl.org/dc/dcmitype/"/>
    <ds:schemaRef ds:uri="c34af464-7aa1-4edd-9be4-83dffc1cb926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3331</TotalTime>
  <Words>280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 Design</vt:lpstr>
      <vt:lpstr>Market Data Working Group (MDWG) Scope and Goals 2016</vt:lpstr>
      <vt:lpstr>Market Data Working Group</vt:lpstr>
      <vt:lpstr>Scope of MDWG</vt:lpstr>
      <vt:lpstr>Topics for Consideration</vt:lpstr>
      <vt:lpstr>Topics for Consideration (con’t)</vt:lpstr>
      <vt:lpstr>2016 Goals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Thomas, Julie</dc:creator>
  <cp:lastModifiedBy>Jacobs, Kaci</cp:lastModifiedBy>
  <cp:revision>380</cp:revision>
  <dcterms:created xsi:type="dcterms:W3CDTF">2005-04-21T14:28:35Z</dcterms:created>
  <dcterms:modified xsi:type="dcterms:W3CDTF">2016-01-18T19:45:33Z</dcterms:modified>
</cp:coreProperties>
</file>