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2" r:id="rId6"/>
    <p:sldId id="264" r:id="rId7"/>
    <p:sldId id="263"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0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6530A61F-52A4-48E5-822A-0AEC8AADE85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43594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32BFB305-B636-4650-822A-CC6D78E9E64D}"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88333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0"/>
            <a:ext cx="2247900" cy="5554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591300" cy="5554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752B6271-4C51-4939-A1DF-4F0D1E8E1165}"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885088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5286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028700"/>
            <a:ext cx="41973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8350" y="1028700"/>
            <a:ext cx="41973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D10BC16E-F8EF-43E4-A066-554A773E459E}"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88302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5286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028700"/>
            <a:ext cx="8547100" cy="452596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C78113AC-42AA-4A7F-AB7E-99BDCEB5AE14}"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307932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1155700" y="6661150"/>
            <a:ext cx="7835900" cy="425450"/>
          </a:xfrm>
        </p:spPr>
        <p:txBody>
          <a:bodyPr/>
          <a:lstStyle>
            <a:lvl1pPr>
              <a:defRPr/>
            </a:lvl1pPr>
          </a:lstStyle>
          <a:p>
            <a:pPr>
              <a:defRPr/>
            </a:pPr>
            <a:r>
              <a:rPr lang="en-US" dirty="0">
                <a:solidFill>
                  <a:srgbClr val="000000"/>
                </a:solidFill>
              </a:rPr>
              <a:t>http://nodal.ercot.com 			</a:t>
            </a:r>
            <a:fld id="{4C2083E9-0DA5-4A4F-A593-A1FA2913FA6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07055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A98A7240-3A76-4E3E-8E1B-6220BFBF8B9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67017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028700"/>
            <a:ext cx="41973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8350" y="1028700"/>
            <a:ext cx="41973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2F76A155-E307-45F4-B815-650E0066F02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094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AA8942B4-F79B-49E0-8A08-BD4BD492BA27}"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424448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12030777-69EC-49B4-9B39-84B7E7136A94}"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672860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551CFC41-ADBA-4D36-AC4C-27DCE93D3B2B}"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26052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F9582C41-DA6B-4221-A8DA-53D273F0F1C9}"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95049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http://nodal.ercot.com 			</a:t>
            </a:r>
            <a:fld id="{34930FED-8528-455A-BA4A-3AD30EC7CD8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7999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685800"/>
          </a:xfrm>
          <a:prstGeom prst="rect">
            <a:avLst/>
          </a:prstGeom>
          <a:solidFill>
            <a:srgbClr val="5469A2"/>
          </a:solidFill>
          <a:ln w="9525">
            <a:noFill/>
            <a:miter lim="800000"/>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buFont typeface="Wingdings" pitchFamily="2" charset="2"/>
              <a:defRPr>
                <a:solidFill>
                  <a:schemeClr val="tx1"/>
                </a:solidFill>
                <a:latin typeface="Arial" charset="0"/>
              </a:defRPr>
            </a:lvl6pPr>
            <a:lvl7pPr marL="2971800" indent="-228600" eaLnBrk="0" fontAlgn="base" hangingPunct="0">
              <a:spcBef>
                <a:spcPct val="0"/>
              </a:spcBef>
              <a:spcAft>
                <a:spcPct val="0"/>
              </a:spcAft>
              <a:buFont typeface="Wingdings" pitchFamily="2" charset="2"/>
              <a:defRPr>
                <a:solidFill>
                  <a:schemeClr val="tx1"/>
                </a:solidFill>
                <a:latin typeface="Arial" charset="0"/>
              </a:defRPr>
            </a:lvl7pPr>
            <a:lvl8pPr marL="3429000" indent="-228600" eaLnBrk="0" fontAlgn="base" hangingPunct="0">
              <a:spcBef>
                <a:spcPct val="0"/>
              </a:spcBef>
              <a:spcAft>
                <a:spcPct val="0"/>
              </a:spcAft>
              <a:buFont typeface="Wingdings" pitchFamily="2" charset="2"/>
              <a:defRPr>
                <a:solidFill>
                  <a:schemeClr val="tx1"/>
                </a:solidFill>
                <a:latin typeface="Arial" charset="0"/>
              </a:defRPr>
            </a:lvl8pPr>
            <a:lvl9pPr marL="3886200" indent="-228600" eaLnBrk="0" fontAlgn="base" hangingPunct="0">
              <a:spcBef>
                <a:spcPct val="0"/>
              </a:spcBef>
              <a:spcAft>
                <a:spcPct val="0"/>
              </a:spcAft>
              <a:buFont typeface="Wingdings" pitchFamily="2" charset="2"/>
              <a:defRPr>
                <a:solidFill>
                  <a:schemeClr val="tx1"/>
                </a:solidFill>
                <a:latin typeface="Arial" charset="0"/>
              </a:defRPr>
            </a:lvl9pPr>
          </a:lstStyle>
          <a:p>
            <a:pPr eaLnBrk="0" fontAlgn="base" hangingPunct="0">
              <a:spcBef>
                <a:spcPct val="0"/>
              </a:spcBef>
              <a:spcAft>
                <a:spcPct val="0"/>
              </a:spcAft>
              <a:buFont typeface="Wingdings" pitchFamily="2" charset="2"/>
              <a:buNone/>
            </a:pPr>
            <a:endParaRPr lang="en-US" altLang="en-US" dirty="0">
              <a:solidFill>
                <a:srgbClr val="000000"/>
              </a:solidFill>
            </a:endParaRPr>
          </a:p>
        </p:txBody>
      </p:sp>
      <p:sp>
        <p:nvSpPr>
          <p:cNvPr id="1027" name="Rectangle 4"/>
          <p:cNvSpPr>
            <a:spLocks noGrp="1" noChangeArrowheads="1"/>
          </p:cNvSpPr>
          <p:nvPr>
            <p:ph type="body" idx="1"/>
          </p:nvPr>
        </p:nvSpPr>
        <p:spPr bwMode="auto">
          <a:xfrm>
            <a:off x="228600" y="1028700"/>
            <a:ext cx="85471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3" name="Rectangle 5"/>
          <p:cNvSpPr>
            <a:spLocks noGrp="1" noChangeArrowheads="1"/>
          </p:cNvSpPr>
          <p:nvPr>
            <p:ph type="ftr" sz="quarter" idx="3"/>
          </p:nvPr>
        </p:nvSpPr>
        <p:spPr bwMode="auto">
          <a:xfrm>
            <a:off x="1155700" y="6432550"/>
            <a:ext cx="7835900" cy="425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buFontTx/>
              <a:buNone/>
              <a:defRPr sz="1200">
                <a:latin typeface="Arial" charset="0"/>
              </a:defRPr>
            </a:lvl1pPr>
          </a:lstStyle>
          <a:p>
            <a:pPr fontAlgn="base">
              <a:spcBef>
                <a:spcPct val="0"/>
              </a:spcBef>
              <a:spcAft>
                <a:spcPct val="0"/>
              </a:spcAft>
              <a:defRPr/>
            </a:pPr>
            <a:r>
              <a:rPr lang="en-US" dirty="0">
                <a:solidFill>
                  <a:srgbClr val="000000"/>
                </a:solidFill>
              </a:rPr>
              <a:t>http://nodal.ercot.com 			</a:t>
            </a:r>
            <a:fld id="{511A2DC2-B5CA-4EE3-9B10-27E8B8EA0BED}" type="slidenum">
              <a:rPr lang="en-US">
                <a:solidFill>
                  <a:srgbClr val="000000"/>
                </a:solidFill>
              </a:rPr>
              <a:pPr fontAlgn="base">
                <a:spcBef>
                  <a:spcPct val="0"/>
                </a:spcBef>
                <a:spcAft>
                  <a:spcPct val="0"/>
                </a:spcAft>
                <a:defRPr/>
              </a:pPr>
              <a:t>‹#›</a:t>
            </a:fld>
            <a:r>
              <a:rPr lang="en-US" dirty="0">
                <a:solidFill>
                  <a:srgbClr val="000000"/>
                </a:solidFill>
              </a:rPr>
              <a:t>			</a:t>
            </a:r>
          </a:p>
        </p:txBody>
      </p:sp>
      <p:sp>
        <p:nvSpPr>
          <p:cNvPr id="1029" name="Rectangle 6"/>
          <p:cNvSpPr>
            <a:spLocks noGrp="1" noChangeArrowheads="1"/>
          </p:cNvSpPr>
          <p:nvPr>
            <p:ph type="title"/>
          </p:nvPr>
        </p:nvSpPr>
        <p:spPr bwMode="auto">
          <a:xfrm>
            <a:off x="152400" y="0"/>
            <a:ext cx="89916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Line 7"/>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Wingdings" pitchFamily="2" charset="2"/>
              <a:buNone/>
            </a:pPr>
            <a:endParaRPr lang="en-US" dirty="0">
              <a:solidFill>
                <a:srgbClr val="000000"/>
              </a:solidFill>
            </a:endParaRPr>
          </a:p>
        </p:txBody>
      </p:sp>
      <p:pic>
        <p:nvPicPr>
          <p:cNvPr id="1031" name="Picture 8" descr="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2400" y="6351588"/>
            <a:ext cx="727075"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7" name="Rectangle 9"/>
          <p:cNvSpPr>
            <a:spLocks noChangeArrowheads="1"/>
          </p:cNvSpPr>
          <p:nvPr/>
        </p:nvSpPr>
        <p:spPr bwMode="auto">
          <a:xfrm>
            <a:off x="0" y="698500"/>
            <a:ext cx="9144000" cy="5549900"/>
          </a:xfrm>
          <a:prstGeom prst="rect">
            <a:avLst/>
          </a:prstGeom>
          <a:noFill/>
          <a:ln w="9525">
            <a:noFill/>
            <a:miter lim="800000"/>
            <a:headEnd/>
            <a:tailEnd/>
          </a:ln>
          <a:effec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buFont typeface="Wingdings" pitchFamily="2" charset="2"/>
              <a:defRPr>
                <a:solidFill>
                  <a:schemeClr val="tx1"/>
                </a:solidFill>
                <a:latin typeface="Arial" charset="0"/>
              </a:defRPr>
            </a:lvl6pPr>
            <a:lvl7pPr marL="2971800" indent="-228600" eaLnBrk="0" fontAlgn="base" hangingPunct="0">
              <a:spcBef>
                <a:spcPct val="0"/>
              </a:spcBef>
              <a:spcAft>
                <a:spcPct val="0"/>
              </a:spcAft>
              <a:buFont typeface="Wingdings" pitchFamily="2" charset="2"/>
              <a:defRPr>
                <a:solidFill>
                  <a:schemeClr val="tx1"/>
                </a:solidFill>
                <a:latin typeface="Arial" charset="0"/>
              </a:defRPr>
            </a:lvl7pPr>
            <a:lvl8pPr marL="3429000" indent="-228600" eaLnBrk="0" fontAlgn="base" hangingPunct="0">
              <a:spcBef>
                <a:spcPct val="0"/>
              </a:spcBef>
              <a:spcAft>
                <a:spcPct val="0"/>
              </a:spcAft>
              <a:buFont typeface="Wingdings" pitchFamily="2" charset="2"/>
              <a:defRPr>
                <a:solidFill>
                  <a:schemeClr val="tx1"/>
                </a:solidFill>
                <a:latin typeface="Arial" charset="0"/>
              </a:defRPr>
            </a:lvl8pPr>
            <a:lvl9pPr marL="3886200" indent="-228600" eaLnBrk="0" fontAlgn="base" hangingPunct="0">
              <a:spcBef>
                <a:spcPct val="0"/>
              </a:spcBef>
              <a:spcAft>
                <a:spcPct val="0"/>
              </a:spcAft>
              <a:buFont typeface="Wingdings" pitchFamily="2" charset="2"/>
              <a:defRPr>
                <a:solidFill>
                  <a:schemeClr val="tx1"/>
                </a:solidFill>
                <a:latin typeface="Arial" charset="0"/>
              </a:defRPr>
            </a:lvl9pPr>
          </a:lstStyle>
          <a:p>
            <a:pPr algn="ctr" fontAlgn="base">
              <a:spcBef>
                <a:spcPct val="0"/>
              </a:spcBef>
              <a:spcAft>
                <a:spcPct val="0"/>
              </a:spcAft>
            </a:pPr>
            <a:endParaRPr lang="en-GB" altLang="en-US" dirty="0">
              <a:solidFill>
                <a:srgbClr val="ECECE2"/>
              </a:solidFill>
            </a:endParaRPr>
          </a:p>
        </p:txBody>
      </p:sp>
      <p:sp>
        <p:nvSpPr>
          <p:cNvPr id="1033" name="Line 10"/>
          <p:cNvSpPr>
            <a:spLocks noChangeShapeType="1"/>
          </p:cNvSpPr>
          <p:nvPr/>
        </p:nvSpPr>
        <p:spPr bwMode="auto">
          <a:xfrm>
            <a:off x="0" y="6858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Wingdings" pitchFamily="2" charset="2"/>
              <a:buNone/>
            </a:pPr>
            <a:endParaRPr lang="en-US" dirty="0">
              <a:solidFill>
                <a:srgbClr val="000000"/>
              </a:solidFill>
            </a:endParaRPr>
          </a:p>
        </p:txBody>
      </p:sp>
      <p:sp>
        <p:nvSpPr>
          <p:cNvPr id="1034" name="Line 12"/>
          <p:cNvSpPr>
            <a:spLocks noChangeShapeType="1"/>
          </p:cNvSpPr>
          <p:nvPr/>
        </p:nvSpPr>
        <p:spPr bwMode="auto">
          <a:xfrm>
            <a:off x="0" y="6248400"/>
            <a:ext cx="9144000" cy="0"/>
          </a:xfrm>
          <a:prstGeom prst="line">
            <a:avLst/>
          </a:prstGeom>
          <a:noFill/>
          <a:ln w="9525">
            <a:solidFill>
              <a:srgbClr val="00808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Wingdings" pitchFamily="2" charset="2"/>
              <a:buNone/>
            </a:pPr>
            <a:endParaRPr lang="en-US" dirty="0">
              <a:solidFill>
                <a:srgbClr val="000000"/>
              </a:solidFill>
            </a:endParaRPr>
          </a:p>
        </p:txBody>
      </p:sp>
    </p:spTree>
    <p:extLst>
      <p:ext uri="{BB962C8B-B14F-4D97-AF65-F5344CB8AC3E}">
        <p14:creationId xmlns:p14="http://schemas.microsoft.com/office/powerpoint/2010/main" val="3030674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dt="0"/>
  <p:txStyles>
    <p:titleStyle>
      <a:lvl1pPr algn="l" rtl="0" eaLnBrk="0" fontAlgn="base" hangingPunct="0">
        <a:spcBef>
          <a:spcPct val="0"/>
        </a:spcBef>
        <a:spcAft>
          <a:spcPct val="0"/>
        </a:spcAft>
        <a:defRPr>
          <a:solidFill>
            <a:schemeClr val="bg1"/>
          </a:solidFill>
          <a:latin typeface="+mj-lt"/>
          <a:ea typeface="+mj-ea"/>
          <a:cs typeface="+mj-cs"/>
        </a:defRPr>
      </a:lvl1pPr>
      <a:lvl2pPr algn="l" rtl="0" eaLnBrk="0" fontAlgn="base" hangingPunct="0">
        <a:spcBef>
          <a:spcPct val="0"/>
        </a:spcBef>
        <a:spcAft>
          <a:spcPct val="0"/>
        </a:spcAft>
        <a:defRPr>
          <a:solidFill>
            <a:schemeClr val="bg1"/>
          </a:solidFill>
          <a:latin typeface="Arial Black" pitchFamily="34" charset="0"/>
        </a:defRPr>
      </a:lvl2pPr>
      <a:lvl3pPr algn="l" rtl="0" eaLnBrk="0" fontAlgn="base" hangingPunct="0">
        <a:spcBef>
          <a:spcPct val="0"/>
        </a:spcBef>
        <a:spcAft>
          <a:spcPct val="0"/>
        </a:spcAft>
        <a:defRPr>
          <a:solidFill>
            <a:schemeClr val="bg1"/>
          </a:solidFill>
          <a:latin typeface="Arial Black" pitchFamily="34" charset="0"/>
        </a:defRPr>
      </a:lvl3pPr>
      <a:lvl4pPr algn="l" rtl="0" eaLnBrk="0" fontAlgn="base" hangingPunct="0">
        <a:spcBef>
          <a:spcPct val="0"/>
        </a:spcBef>
        <a:spcAft>
          <a:spcPct val="0"/>
        </a:spcAft>
        <a:defRPr>
          <a:solidFill>
            <a:schemeClr val="bg1"/>
          </a:solidFill>
          <a:latin typeface="Arial Black" pitchFamily="34" charset="0"/>
        </a:defRPr>
      </a:lvl4pPr>
      <a:lvl5pPr algn="l" rtl="0" eaLnBrk="0" fontAlgn="base" hangingPunct="0">
        <a:spcBef>
          <a:spcPct val="0"/>
        </a:spcBef>
        <a:spcAft>
          <a:spcPct val="0"/>
        </a:spcAft>
        <a:defRPr>
          <a:solidFill>
            <a:schemeClr val="bg1"/>
          </a:solidFill>
          <a:latin typeface="Arial Black" pitchFamily="34" charset="0"/>
        </a:defRPr>
      </a:lvl5pPr>
      <a:lvl6pPr marL="457200" algn="l" rtl="0" fontAlgn="base">
        <a:spcBef>
          <a:spcPct val="0"/>
        </a:spcBef>
        <a:spcAft>
          <a:spcPct val="0"/>
        </a:spcAft>
        <a:defRPr>
          <a:solidFill>
            <a:schemeClr val="bg1"/>
          </a:solidFill>
          <a:latin typeface="Arial Black" pitchFamily="34" charset="0"/>
        </a:defRPr>
      </a:lvl6pPr>
      <a:lvl7pPr marL="914400" algn="l" rtl="0" fontAlgn="base">
        <a:spcBef>
          <a:spcPct val="0"/>
        </a:spcBef>
        <a:spcAft>
          <a:spcPct val="0"/>
        </a:spcAft>
        <a:defRPr>
          <a:solidFill>
            <a:schemeClr val="bg1"/>
          </a:solidFill>
          <a:latin typeface="Arial Black" pitchFamily="34" charset="0"/>
        </a:defRPr>
      </a:lvl7pPr>
      <a:lvl8pPr marL="1371600" algn="l" rtl="0" fontAlgn="base">
        <a:spcBef>
          <a:spcPct val="0"/>
        </a:spcBef>
        <a:spcAft>
          <a:spcPct val="0"/>
        </a:spcAft>
        <a:defRPr>
          <a:solidFill>
            <a:schemeClr val="bg1"/>
          </a:solidFill>
          <a:latin typeface="Arial Black" pitchFamily="34" charset="0"/>
        </a:defRPr>
      </a:lvl8pPr>
      <a:lvl9pPr marL="1828800" algn="l" rtl="0" fontAlgn="base">
        <a:spcBef>
          <a:spcPct val="0"/>
        </a:spcBef>
        <a:spcAft>
          <a:spcPct val="0"/>
        </a:spcAft>
        <a:defRPr>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03250" y="1498064"/>
            <a:ext cx="7727950" cy="3847281"/>
            <a:chOff x="603250" y="546100"/>
            <a:chExt cx="7727950" cy="3847281"/>
          </a:xfrm>
        </p:grpSpPr>
        <p:pic>
          <p:nvPicPr>
            <p:cNvPr id="10" name="Picture 9" descr="ERCOT cmyk-0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1" name="TextBox 10"/>
            <p:cNvSpPr txBox="1"/>
            <p:nvPr/>
          </p:nvSpPr>
          <p:spPr>
            <a:xfrm>
              <a:off x="787400" y="2115834"/>
              <a:ext cx="7543800" cy="2277547"/>
            </a:xfrm>
            <a:prstGeom prst="rect">
              <a:avLst/>
            </a:prstGeom>
            <a:noFill/>
          </p:spPr>
          <p:txBody>
            <a:bodyPr wrap="square" rtlCol="0">
              <a:spAutoFit/>
            </a:bodyPr>
            <a:lstStyle/>
            <a:p>
              <a:r>
                <a:rPr lang="en-US" sz="2800" b="1" dirty="0" smtClean="0"/>
                <a:t>DAM </a:t>
              </a:r>
              <a:r>
                <a:rPr lang="en-US" sz="2800" b="1" dirty="0"/>
                <a:t>Collateral Requirements</a:t>
              </a:r>
            </a:p>
            <a:p>
              <a:endParaRPr lang="en-US" b="1" dirty="0" smtClean="0"/>
            </a:p>
            <a:p>
              <a:r>
                <a:rPr lang="en-US" sz="2000" i="1" dirty="0" smtClean="0"/>
                <a:t>Carrie Bivens</a:t>
              </a:r>
            </a:p>
            <a:p>
              <a:r>
                <a:rPr lang="en-US" dirty="0" smtClean="0"/>
                <a:t>Manager, Day-Ahead Market </a:t>
              </a:r>
            </a:p>
            <a:p>
              <a:r>
                <a:rPr lang="en-US" dirty="0" smtClean="0"/>
                <a:t> </a:t>
              </a:r>
            </a:p>
            <a:p>
              <a:endParaRPr lang="en-US" dirty="0" smtClean="0"/>
            </a:p>
            <a:p>
              <a:r>
                <a:rPr lang="en-US" dirty="0" smtClean="0"/>
                <a:t>Dec 16, 2015</a:t>
              </a:r>
            </a:p>
          </p:txBody>
        </p:sp>
        <p:cxnSp>
          <p:nvCxnSpPr>
            <p:cNvPr id="12" name="Straight Connector 11"/>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14" name="Footer Placeholder 3"/>
          <p:cNvSpPr>
            <a:spLocks noGrp="1"/>
          </p:cNvSpPr>
          <p:nvPr>
            <p:ph type="ftr" sz="quarter" idx="10"/>
          </p:nvPr>
        </p:nvSpPr>
        <p:spPr>
          <a:xfrm>
            <a:off x="1143000" y="6432550"/>
            <a:ext cx="7835900" cy="425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spcBef>
                <a:spcPct val="0"/>
              </a:spcBef>
              <a:buFontTx/>
              <a:buNone/>
            </a:pPr>
            <a:r>
              <a:rPr lang="en-US" altLang="en-US" sz="1200" b="0" dirty="0" smtClean="0">
                <a:solidFill>
                  <a:srgbClr val="000000"/>
                </a:solidFill>
              </a:rPr>
              <a:t>				</a:t>
            </a:r>
            <a:fld id="{158D21A7-D265-4757-B67A-633FCC4457F1}" type="slidenum">
              <a:rPr lang="en-US" altLang="en-US" sz="1200" b="0" smtClean="0">
                <a:solidFill>
                  <a:srgbClr val="000000"/>
                </a:solidFill>
              </a:rPr>
              <a:pPr>
                <a:spcBef>
                  <a:spcPct val="0"/>
                </a:spcBef>
                <a:buFontTx/>
                <a:buNone/>
              </a:pPr>
              <a:t>1</a:t>
            </a:fld>
            <a:r>
              <a:rPr lang="en-US" altLang="en-US" sz="1200" b="0" dirty="0" smtClean="0">
                <a:solidFill>
                  <a:srgbClr val="000000"/>
                </a:solidFill>
              </a:rPr>
              <a:t>			</a:t>
            </a:r>
          </a:p>
        </p:txBody>
      </p:sp>
    </p:spTree>
    <p:extLst>
      <p:ext uri="{BB962C8B-B14F-4D97-AF65-F5344CB8AC3E}">
        <p14:creationId xmlns:p14="http://schemas.microsoft.com/office/powerpoint/2010/main" val="1416163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1800" dirty="0" smtClean="0"/>
              <a:t>Objectives for credit constraints in Day Ahead Market</a:t>
            </a:r>
            <a:endParaRPr lang="en-US" altLang="en-US" dirty="0" smtClean="0"/>
          </a:p>
        </p:txBody>
      </p:sp>
      <p:sp>
        <p:nvSpPr>
          <p:cNvPr id="3075" name="Content Placeholder 2"/>
          <p:cNvSpPr>
            <a:spLocks noGrp="1"/>
          </p:cNvSpPr>
          <p:nvPr>
            <p:ph idx="1"/>
          </p:nvPr>
        </p:nvSpPr>
        <p:spPr>
          <a:xfrm>
            <a:off x="228600" y="1028700"/>
            <a:ext cx="8547100" cy="5295900"/>
          </a:xfrm>
        </p:spPr>
        <p:txBody>
          <a:bodyPr/>
          <a:lstStyle/>
          <a:p>
            <a:pPr>
              <a:buFontTx/>
              <a:buNone/>
            </a:pPr>
            <a:endParaRPr lang="en-US" altLang="en-US" sz="1800" b="0" dirty="0" smtClean="0"/>
          </a:p>
          <a:p>
            <a:pPr>
              <a:buFontTx/>
              <a:buNone/>
            </a:pPr>
            <a:r>
              <a:rPr lang="en-US" altLang="en-US" sz="1800" b="0" dirty="0" smtClean="0"/>
              <a:t>Objectives for having credit constraints in the Day Ahead Market (DAM)</a:t>
            </a:r>
          </a:p>
          <a:p>
            <a:pPr>
              <a:buFontTx/>
              <a:buNone/>
            </a:pPr>
            <a:endParaRPr lang="en-US" altLang="en-US" sz="1800" b="0" dirty="0" smtClean="0"/>
          </a:p>
          <a:p>
            <a:r>
              <a:rPr lang="en-US" altLang="en-US" sz="1800" b="0" dirty="0" smtClean="0"/>
              <a:t>Ensure that a Counter-Party (CP) can pay for its activity in the DAM and any potential related activity in Real Time (RT)</a:t>
            </a:r>
          </a:p>
          <a:p>
            <a:pPr lvl="1"/>
            <a:r>
              <a:rPr lang="en-US" altLang="en-US" sz="1800" dirty="0" smtClean="0"/>
              <a:t>Bids to buy from DAM are covered</a:t>
            </a:r>
          </a:p>
          <a:p>
            <a:pPr lvl="1"/>
            <a:r>
              <a:rPr lang="en-US" altLang="en-US" sz="1800" dirty="0" smtClean="0"/>
              <a:t>RT impact from offers to sell in the DAM are covered</a:t>
            </a:r>
            <a:endParaRPr lang="en-US" altLang="en-US" dirty="0" smtClean="0"/>
          </a:p>
          <a:p>
            <a:pPr lvl="1"/>
            <a:endParaRPr lang="en-US" altLang="en-US" dirty="0" smtClean="0"/>
          </a:p>
          <a:p>
            <a:pPr marL="457200" lvl="1" indent="0">
              <a:buNone/>
            </a:pPr>
            <a:endParaRPr lang="en-US" altLang="en-US" dirty="0"/>
          </a:p>
          <a:p>
            <a:pPr>
              <a:buFontTx/>
              <a:buNone/>
            </a:pPr>
            <a:r>
              <a:rPr lang="en-US" altLang="en-US" sz="1800" b="0" dirty="0" smtClean="0"/>
              <a:t>Source of information </a:t>
            </a:r>
          </a:p>
          <a:p>
            <a:r>
              <a:rPr lang="en-US" altLang="en-US" sz="1800" b="0" dirty="0" smtClean="0"/>
              <a:t>Protocol Section 4.4.10 - Credit Requirement for DAM Bids and Offers</a:t>
            </a:r>
          </a:p>
          <a:p>
            <a:r>
              <a:rPr lang="en-US" sz="1800" b="0" dirty="0"/>
              <a:t>Procedures for Setting Nodal Day Ahead Market (DAM) Credit Requirement Parameters</a:t>
            </a:r>
            <a:endParaRPr lang="en-US" altLang="en-US" sz="1800" b="0" dirty="0"/>
          </a:p>
          <a:p>
            <a:pPr marL="457200" lvl="1" indent="0">
              <a:buNone/>
            </a:pPr>
            <a:endParaRPr lang="en-US" altLang="en-US" dirty="0" smtClean="0"/>
          </a:p>
        </p:txBody>
      </p:sp>
      <p:sp>
        <p:nvSpPr>
          <p:cNvPr id="3076" name="Footer Placeholder 3"/>
          <p:cNvSpPr>
            <a:spLocks noGrp="1"/>
          </p:cNvSpPr>
          <p:nvPr>
            <p:ph type="ftr" sz="quarter" idx="10"/>
          </p:nvPr>
        </p:nvSpPr>
        <p:spPr>
          <a:xfrm>
            <a:off x="1143000" y="6432550"/>
            <a:ext cx="7835900" cy="425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Arial" charset="0"/>
              </a:defRPr>
            </a:lvl1pPr>
            <a:lvl2pPr marL="742950" indent="-285750">
              <a:spcBef>
                <a:spcPct val="20000"/>
              </a:spcBef>
              <a:buChar char="–"/>
              <a:defRPr sz="2000">
                <a:solidFill>
                  <a:schemeClr val="tx1"/>
                </a:solidFill>
                <a:latin typeface="Arial" charset="0"/>
              </a:defRPr>
            </a:lvl2pPr>
            <a:lvl3pPr marL="1143000" indent="-228600">
              <a:spcBef>
                <a:spcPct val="20000"/>
              </a:spcBef>
              <a:buChar char="•"/>
              <a:defRPr sz="1600">
                <a:solidFill>
                  <a:schemeClr val="tx1"/>
                </a:solidFill>
                <a:latin typeface="Arial" charset="0"/>
              </a:defRPr>
            </a:lvl3pPr>
            <a:lvl4pPr marL="1600200" indent="-228600">
              <a:spcBef>
                <a:spcPct val="20000"/>
              </a:spcBef>
              <a:buChar char="–"/>
              <a:defRPr sz="1600">
                <a:solidFill>
                  <a:schemeClr val="tx1"/>
                </a:solidFill>
                <a:latin typeface="Arial" charset="0"/>
              </a:defRPr>
            </a:lvl4pPr>
            <a:lvl5pPr marL="2057400" indent="-22860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spcBef>
                <a:spcPct val="0"/>
              </a:spcBef>
              <a:buFontTx/>
              <a:buNone/>
            </a:pPr>
            <a:r>
              <a:rPr lang="en-US" altLang="en-US" sz="1200" b="0" dirty="0" smtClean="0">
                <a:solidFill>
                  <a:srgbClr val="000000"/>
                </a:solidFill>
              </a:rPr>
              <a:t>				</a:t>
            </a:r>
            <a:fld id="{158D21A7-D265-4757-B67A-633FCC4457F1}" type="slidenum">
              <a:rPr lang="en-US" altLang="en-US" sz="1200" b="0" smtClean="0">
                <a:solidFill>
                  <a:srgbClr val="000000"/>
                </a:solidFill>
              </a:rPr>
              <a:pPr>
                <a:spcBef>
                  <a:spcPct val="0"/>
                </a:spcBef>
                <a:buFontTx/>
                <a:buNone/>
              </a:pPr>
              <a:t>2</a:t>
            </a:fld>
            <a:r>
              <a:rPr lang="en-US" altLang="en-US" sz="1200" b="0" dirty="0" smtClean="0">
                <a:solidFill>
                  <a:srgbClr val="000000"/>
                </a:solidFill>
              </a:rPr>
              <a:t>			</a:t>
            </a:r>
          </a:p>
        </p:txBody>
      </p:sp>
    </p:spTree>
    <p:extLst>
      <p:ext uri="{BB962C8B-B14F-4D97-AF65-F5344CB8AC3E}">
        <p14:creationId xmlns:p14="http://schemas.microsoft.com/office/powerpoint/2010/main" val="2143373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Exposure(CE) for Energy Bid</a:t>
            </a:r>
            <a:endParaRPr lang="en-US" dirty="0"/>
          </a:p>
        </p:txBody>
      </p:sp>
      <p:sp>
        <p:nvSpPr>
          <p:cNvPr id="3" name="Content Placeholder 2"/>
          <p:cNvSpPr>
            <a:spLocks noGrp="1"/>
          </p:cNvSpPr>
          <p:nvPr>
            <p:ph idx="1"/>
          </p:nvPr>
        </p:nvSpPr>
        <p:spPr>
          <a:xfrm>
            <a:off x="228600" y="762000"/>
            <a:ext cx="8763000" cy="5410200"/>
          </a:xfrm>
        </p:spPr>
        <p:txBody>
          <a:bodyPr/>
          <a:lstStyle/>
          <a:p>
            <a:pPr marL="457200" indent="-457200">
              <a:buFont typeface="+mj-lt"/>
              <a:buAutoNum type="arabicPeriod"/>
            </a:pPr>
            <a:endParaRPr lang="en-US" sz="1800" b="0" dirty="0" smtClean="0"/>
          </a:p>
          <a:p>
            <a:pPr marL="457200" indent="-457200">
              <a:buFont typeface="+mj-lt"/>
              <a:buAutoNum type="arabicPeriod"/>
            </a:pPr>
            <a:r>
              <a:rPr lang="en-US" sz="1800" b="0" dirty="0" smtClean="0"/>
              <a:t>If Bid Price </a:t>
            </a:r>
            <a:r>
              <a:rPr lang="en-US" sz="1800" b="0" dirty="0"/>
              <a:t>&lt;=  </a:t>
            </a:r>
            <a:r>
              <a:rPr lang="en-US" sz="1800" b="0" dirty="0" smtClean="0"/>
              <a:t>0  then </a:t>
            </a:r>
          </a:p>
          <a:p>
            <a:pPr marL="0" indent="0">
              <a:buNone/>
            </a:pPr>
            <a:r>
              <a:rPr lang="en-US" sz="1800" b="0" dirty="0" smtClean="0"/>
              <a:t>       CE= </a:t>
            </a:r>
            <a:r>
              <a:rPr lang="en-US" sz="1800" b="0" dirty="0"/>
              <a:t>0 </a:t>
            </a:r>
            <a:endParaRPr lang="en-US" sz="1800" b="0" dirty="0" smtClean="0"/>
          </a:p>
          <a:p>
            <a:pPr marL="0" indent="0">
              <a:buNone/>
            </a:pPr>
            <a:endParaRPr lang="en-US" sz="1800" b="0" dirty="0" smtClean="0"/>
          </a:p>
          <a:p>
            <a:pPr marL="0" indent="0">
              <a:buNone/>
            </a:pPr>
            <a:r>
              <a:rPr lang="en-US" sz="1800" b="0" dirty="0" smtClean="0"/>
              <a:t>2.    If Bid Price  </a:t>
            </a:r>
            <a:r>
              <a:rPr lang="en-US" sz="1800" b="0" dirty="0"/>
              <a:t>&gt;  d</a:t>
            </a:r>
            <a:r>
              <a:rPr lang="en-US" sz="1800" b="0" baseline="30000" dirty="0"/>
              <a:t>th</a:t>
            </a:r>
            <a:r>
              <a:rPr lang="en-US" sz="1800" b="0" dirty="0"/>
              <a:t> P</a:t>
            </a:r>
            <a:r>
              <a:rPr lang="en-US" sz="1800" b="0" dirty="0" smtClean="0"/>
              <a:t>ercentile DASPP  then </a:t>
            </a:r>
          </a:p>
          <a:p>
            <a:pPr marL="0" indent="0">
              <a:buNone/>
            </a:pPr>
            <a:r>
              <a:rPr lang="en-US" sz="1800" b="0" dirty="0" smtClean="0"/>
              <a:t>       CE= </a:t>
            </a:r>
            <a:r>
              <a:rPr lang="en-US" sz="1800" b="0" dirty="0"/>
              <a:t>quantity*(d</a:t>
            </a:r>
            <a:r>
              <a:rPr lang="en-US" sz="1800" b="0" baseline="30000" dirty="0"/>
              <a:t>th </a:t>
            </a:r>
            <a:r>
              <a:rPr lang="en-US" sz="1800" b="0" baseline="30000" dirty="0" smtClean="0"/>
              <a:t> </a:t>
            </a:r>
            <a:r>
              <a:rPr lang="en-US" sz="1800" b="0" dirty="0" smtClean="0"/>
              <a:t>Percentile + e1*(Bid Price- </a:t>
            </a:r>
            <a:r>
              <a:rPr lang="en-US" sz="1800" b="0" dirty="0" err="1"/>
              <a:t>d</a:t>
            </a:r>
            <a:r>
              <a:rPr lang="en-US" sz="1800" b="0" baseline="30000" dirty="0" err="1"/>
              <a:t>th</a:t>
            </a:r>
            <a:r>
              <a:rPr lang="en-US" sz="1800" b="0" baseline="30000" dirty="0"/>
              <a:t> </a:t>
            </a:r>
            <a:r>
              <a:rPr lang="en-US" sz="1800" b="0" baseline="30000" dirty="0" smtClean="0"/>
              <a:t> </a:t>
            </a:r>
            <a:r>
              <a:rPr lang="en-US" sz="1800" b="0" dirty="0" smtClean="0"/>
              <a:t>Percentile))</a:t>
            </a:r>
          </a:p>
          <a:p>
            <a:pPr marL="0" indent="0">
              <a:buNone/>
            </a:pPr>
            <a:endParaRPr lang="en-US" sz="1800" b="0" dirty="0"/>
          </a:p>
          <a:p>
            <a:pPr marL="0" indent="0">
              <a:buNone/>
            </a:pPr>
            <a:r>
              <a:rPr lang="en-US" sz="1800" b="0" dirty="0"/>
              <a:t>3.   </a:t>
            </a:r>
            <a:r>
              <a:rPr lang="en-US" sz="1800" b="0" dirty="0" smtClean="0"/>
              <a:t> If </a:t>
            </a:r>
            <a:r>
              <a:rPr lang="en-US" sz="1800" b="0" dirty="0"/>
              <a:t>0 &lt; </a:t>
            </a:r>
            <a:r>
              <a:rPr lang="en-US" sz="1800" b="0" dirty="0" smtClean="0"/>
              <a:t>Bid Price </a:t>
            </a:r>
            <a:r>
              <a:rPr lang="en-US" sz="1800" b="0" dirty="0"/>
              <a:t>&lt;= d</a:t>
            </a:r>
            <a:r>
              <a:rPr lang="en-US" sz="1800" b="0" baseline="30000" dirty="0"/>
              <a:t>th </a:t>
            </a:r>
            <a:r>
              <a:rPr lang="en-US" sz="1800" b="0" dirty="0" smtClean="0"/>
              <a:t>Percentile DASPP</a:t>
            </a:r>
            <a:r>
              <a:rPr lang="en-US" sz="1800" b="0" dirty="0"/>
              <a:t>, then</a:t>
            </a:r>
          </a:p>
          <a:p>
            <a:pPr marL="0" indent="0">
              <a:buNone/>
            </a:pPr>
            <a:r>
              <a:rPr lang="en-US" sz="1800" b="0" dirty="0" smtClean="0"/>
              <a:t>       CE= </a:t>
            </a:r>
            <a:r>
              <a:rPr lang="en-US" sz="1800" b="0" dirty="0"/>
              <a:t>quantity* </a:t>
            </a:r>
            <a:r>
              <a:rPr lang="en-US" sz="1800" b="0" dirty="0" smtClean="0"/>
              <a:t>Bid Price</a:t>
            </a:r>
            <a:endParaRPr lang="en-US" sz="1800" b="0" dirty="0"/>
          </a:p>
          <a:p>
            <a:pPr marL="0" indent="0">
              <a:buNone/>
            </a:pPr>
            <a:endParaRPr lang="en-US" dirty="0" smtClean="0"/>
          </a:p>
          <a:p>
            <a:pPr marL="0" indent="0">
              <a:buNone/>
            </a:pPr>
            <a:r>
              <a:rPr lang="en-US" sz="1100" dirty="0" smtClean="0">
                <a:solidFill>
                  <a:srgbClr val="FF0000"/>
                </a:solidFill>
              </a:rPr>
              <a:t>dth </a:t>
            </a:r>
            <a:r>
              <a:rPr lang="en-US" sz="1100" dirty="0">
                <a:solidFill>
                  <a:srgbClr val="FF0000"/>
                </a:solidFill>
              </a:rPr>
              <a:t>P</a:t>
            </a:r>
            <a:r>
              <a:rPr lang="en-US" sz="1100" dirty="0" smtClean="0">
                <a:solidFill>
                  <a:srgbClr val="FF0000"/>
                </a:solidFill>
              </a:rPr>
              <a:t>ercentile  DASPP: 85th </a:t>
            </a:r>
            <a:r>
              <a:rPr lang="en-US" sz="1100" dirty="0">
                <a:solidFill>
                  <a:srgbClr val="FF0000"/>
                </a:solidFill>
              </a:rPr>
              <a:t>percentile of the Day-Ahead Settlement Point Price (DASPP) for the hour over the previous 30 </a:t>
            </a:r>
            <a:r>
              <a:rPr lang="en-US" sz="1100" dirty="0" smtClean="0">
                <a:solidFill>
                  <a:srgbClr val="FF0000"/>
                </a:solidFill>
              </a:rPr>
              <a:t>days</a:t>
            </a:r>
          </a:p>
          <a:p>
            <a:pPr marL="0" indent="0">
              <a:buNone/>
            </a:pPr>
            <a:r>
              <a:rPr lang="en-US" sz="1100" dirty="0">
                <a:solidFill>
                  <a:srgbClr val="FF0000"/>
                </a:solidFill>
              </a:rPr>
              <a:t>e1 : 95th percentile of Ratio1 over the last 30 </a:t>
            </a:r>
            <a:r>
              <a:rPr lang="en-US" sz="1100" dirty="0" smtClean="0">
                <a:solidFill>
                  <a:srgbClr val="FF0000"/>
                </a:solidFill>
              </a:rPr>
              <a:t>days, where </a:t>
            </a:r>
            <a:r>
              <a:rPr lang="en-US" sz="1100" dirty="0">
                <a:solidFill>
                  <a:srgbClr val="FF0000"/>
                </a:solidFill>
              </a:rPr>
              <a:t>Ratio1 is a daily calculation as follows:</a:t>
            </a:r>
          </a:p>
          <a:p>
            <a:pPr marL="0" indent="0">
              <a:buNone/>
            </a:pPr>
            <a:r>
              <a:rPr lang="en-US" sz="1100" dirty="0">
                <a:solidFill>
                  <a:srgbClr val="FF0000"/>
                </a:solidFill>
              </a:rPr>
              <a:t>Ratio1 = Min[1, Max[0, (</a:t>
            </a:r>
            <a:r>
              <a:rPr lang="el-GR" sz="1100" dirty="0">
                <a:solidFill>
                  <a:srgbClr val="FF0000"/>
                </a:solidFill>
              </a:rPr>
              <a:t>Σ</a:t>
            </a:r>
            <a:r>
              <a:rPr lang="en-US" sz="1100" dirty="0">
                <a:solidFill>
                  <a:srgbClr val="FF0000"/>
                </a:solidFill>
              </a:rPr>
              <a:t>h=1,24 (Qcleared-Bids*PDAM - Qcleared-TPO*PDAM - Qcleared-EOO*PDAM)/</a:t>
            </a:r>
          </a:p>
          <a:p>
            <a:pPr marL="0" indent="0">
              <a:buNone/>
            </a:pPr>
            <a:r>
              <a:rPr lang="en-US" sz="1100" dirty="0">
                <a:solidFill>
                  <a:srgbClr val="FF0000"/>
                </a:solidFill>
              </a:rPr>
              <a:t>(</a:t>
            </a:r>
            <a:r>
              <a:rPr lang="el-GR" sz="1100" dirty="0">
                <a:solidFill>
                  <a:srgbClr val="FF0000"/>
                </a:solidFill>
              </a:rPr>
              <a:t>Σ </a:t>
            </a:r>
            <a:r>
              <a:rPr lang="en-US" sz="1100" dirty="0">
                <a:solidFill>
                  <a:srgbClr val="FF0000"/>
                </a:solidFill>
              </a:rPr>
              <a:t>h=1,24 Qcleared-Bids*PDAM)]]</a:t>
            </a:r>
          </a:p>
          <a:p>
            <a:pPr marL="0" indent="0">
              <a:buNone/>
            </a:pPr>
            <a:r>
              <a:rPr lang="en-US" sz="1100" dirty="0">
                <a:solidFill>
                  <a:srgbClr val="FF0000"/>
                </a:solidFill>
              </a:rPr>
              <a:t>except Ratio1 = 1 when </a:t>
            </a:r>
            <a:r>
              <a:rPr lang="el-GR" sz="1100" dirty="0">
                <a:solidFill>
                  <a:srgbClr val="FF0000"/>
                </a:solidFill>
              </a:rPr>
              <a:t>Σ </a:t>
            </a:r>
            <a:r>
              <a:rPr lang="en-US" sz="1100" dirty="0">
                <a:solidFill>
                  <a:srgbClr val="FF0000"/>
                </a:solidFill>
              </a:rPr>
              <a:t>h=1,24 Qcleared-Bids*PDAM = 0</a:t>
            </a:r>
          </a:p>
          <a:p>
            <a:pPr marL="0" indent="0">
              <a:buNone/>
            </a:pPr>
            <a:endParaRPr lang="en-US" dirty="0"/>
          </a:p>
          <a:p>
            <a:pPr marL="0" indent="0">
              <a:buNone/>
            </a:pPr>
            <a:endParaRPr lang="en-US" b="0" dirty="0" smtClean="0"/>
          </a:p>
          <a:p>
            <a:pPr marL="0" indent="0">
              <a:buNone/>
            </a:pPr>
            <a:endParaRPr lang="en-US" b="0" dirty="0" smtClean="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3</a:t>
            </a:fld>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149272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5" end="5"/>
                                            </p:txEl>
                                          </p:spTgt>
                                        </p:tgtEl>
                                        <p:attrNameLst>
                                          <p:attrName>style.color</p:attrName>
                                        </p:attrNameLst>
                                      </p:cBhvr>
                                      <p:to>
                                        <a:schemeClr val="accent2"/>
                                      </p:to>
                                    </p:animClr>
                                    <p:animClr clrSpc="rgb" dir="cw">
                                      <p:cBhvr>
                                        <p:cTn id="7" dur="500" fill="hold"/>
                                        <p:tgtEl>
                                          <p:spTgt spid="3">
                                            <p:txEl>
                                              <p:pRg st="5" end="5"/>
                                            </p:txEl>
                                          </p:spTgt>
                                        </p:tgtEl>
                                        <p:attrNameLst>
                                          <p:attrName>fillcolor</p:attrName>
                                        </p:attrNameLst>
                                      </p:cBhvr>
                                      <p:to>
                                        <a:schemeClr val="accent2"/>
                                      </p:to>
                                    </p:animClr>
                                    <p:set>
                                      <p:cBhvr>
                                        <p:cTn id="8" dur="500" fill="hold"/>
                                        <p:tgtEl>
                                          <p:spTgt spid="3">
                                            <p:txEl>
                                              <p:pRg st="5" end="5"/>
                                            </p:txEl>
                                          </p:spTgt>
                                        </p:tgtEl>
                                        <p:attrNameLst>
                                          <p:attrName>fill.type</p:attrName>
                                        </p:attrNameLst>
                                      </p:cBhvr>
                                      <p:to>
                                        <p:strVal val="solid"/>
                                      </p:to>
                                    </p:set>
                                    <p:set>
                                      <p:cBhvr>
                                        <p:cTn id="9" dur="500" fill="hold"/>
                                        <p:tgtEl>
                                          <p:spTgt spid="3">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Bid CE Calculations</a:t>
            </a:r>
            <a:endParaRPr lang="en-US" dirty="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4</a:t>
            </a:fld>
            <a:r>
              <a:rPr lang="en-US" dirty="0" smtClean="0">
                <a:solidFill>
                  <a:srgbClr val="000000"/>
                </a:solidFill>
              </a:rPr>
              <a:t>			</a:t>
            </a:r>
            <a:endParaRPr lang="en-US" dirty="0">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1735605"/>
              </p:ext>
            </p:extLst>
          </p:nvPr>
        </p:nvGraphicFramePr>
        <p:xfrm>
          <a:off x="228600" y="1028700"/>
          <a:ext cx="7104453" cy="3281680"/>
        </p:xfrm>
        <a:graphic>
          <a:graphicData uri="http://schemas.openxmlformats.org/drawingml/2006/table">
            <a:tbl>
              <a:tblPr firstRow="1" bandRow="1">
                <a:tableStyleId>{5C22544A-7EE6-4342-B048-85BDC9FD1C3A}</a:tableStyleId>
              </a:tblPr>
              <a:tblGrid>
                <a:gridCol w="1313253"/>
                <a:gridCol w="2895600"/>
                <a:gridCol w="2895600"/>
              </a:tblGrid>
              <a:tr h="370840">
                <a:tc>
                  <a:txBody>
                    <a:bodyPr/>
                    <a:lstStyle/>
                    <a:p>
                      <a:r>
                        <a:rPr lang="en-US" sz="1400" dirty="0" smtClean="0">
                          <a:solidFill>
                            <a:schemeClr val="tx1"/>
                          </a:solidFill>
                        </a:rPr>
                        <a:t>Scenario</a:t>
                      </a:r>
                      <a:endParaRPr lang="en-US" sz="1400" dirty="0">
                        <a:solidFill>
                          <a:schemeClr val="tx1"/>
                        </a:solidFill>
                      </a:endParaRPr>
                    </a:p>
                  </a:txBody>
                  <a:tcPr/>
                </a:tc>
                <a:tc>
                  <a:txBody>
                    <a:bodyPr/>
                    <a:lstStyle/>
                    <a:p>
                      <a:r>
                        <a:rPr lang="en-US" sz="1600" b="1" kern="1200" dirty="0" smtClean="0">
                          <a:solidFill>
                            <a:schemeClr val="tx1"/>
                          </a:solidFill>
                          <a:latin typeface="+mn-lt"/>
                          <a:ea typeface="+mn-ea"/>
                          <a:cs typeface="+mn-cs"/>
                        </a:rPr>
                        <a:t>e1 = 1</a:t>
                      </a:r>
                      <a:endParaRPr lang="en-US" sz="1600" b="1" kern="1200" dirty="0">
                        <a:solidFill>
                          <a:schemeClr val="tx1"/>
                        </a:solidFill>
                        <a:latin typeface="+mn-lt"/>
                        <a:ea typeface="+mn-ea"/>
                        <a:cs typeface="+mn-cs"/>
                      </a:endParaRPr>
                    </a:p>
                  </a:txBody>
                  <a:tcPr/>
                </a:tc>
                <a:tc>
                  <a:txBody>
                    <a:bodyPr/>
                    <a:lstStyle/>
                    <a:p>
                      <a:r>
                        <a:rPr lang="en-US" sz="1600" b="1" kern="1200" dirty="0" smtClean="0">
                          <a:solidFill>
                            <a:schemeClr val="tx1"/>
                          </a:solidFill>
                          <a:latin typeface="+mn-lt"/>
                          <a:ea typeface="+mn-ea"/>
                          <a:cs typeface="+mn-cs"/>
                        </a:rPr>
                        <a:t>e1 = 0.2</a:t>
                      </a:r>
                      <a:endParaRPr lang="en-US" sz="1600" b="1" kern="1200" dirty="0">
                        <a:solidFill>
                          <a:schemeClr val="tx1"/>
                        </a:solidFill>
                        <a:latin typeface="+mn-lt"/>
                        <a:ea typeface="+mn-ea"/>
                        <a:cs typeface="+mn-cs"/>
                      </a:endParaRPr>
                    </a:p>
                  </a:txBody>
                  <a:tcPr/>
                </a:tc>
              </a:tr>
              <a:tr h="370840">
                <a:tc>
                  <a:txBody>
                    <a:bodyPr/>
                    <a:lstStyle/>
                    <a:p>
                      <a:r>
                        <a:rPr lang="en-US" sz="1400" dirty="0" err="1" smtClean="0"/>
                        <a:t>dth</a:t>
                      </a:r>
                      <a:r>
                        <a:rPr lang="en-US" sz="1400" baseline="0" dirty="0" smtClean="0"/>
                        <a:t> Percentile DASPP</a:t>
                      </a:r>
                      <a:endParaRPr lang="en-US" sz="1400" dirty="0"/>
                    </a:p>
                  </a:txBody>
                  <a:tcPr/>
                </a:tc>
                <a:tc>
                  <a:txBody>
                    <a:bodyPr/>
                    <a:lstStyle/>
                    <a:p>
                      <a:r>
                        <a:rPr lang="en-US" sz="1400" dirty="0" smtClean="0"/>
                        <a:t>60</a:t>
                      </a:r>
                      <a:endParaRPr lang="en-US" sz="1400" dirty="0"/>
                    </a:p>
                  </a:txBody>
                  <a:tcPr/>
                </a:tc>
                <a:tc>
                  <a:txBody>
                    <a:bodyPr/>
                    <a:lstStyle/>
                    <a:p>
                      <a:r>
                        <a:rPr lang="en-US" sz="1400" dirty="0" smtClean="0"/>
                        <a:t>60</a:t>
                      </a:r>
                      <a:endParaRPr lang="en-US" sz="1400" dirty="0"/>
                    </a:p>
                  </a:txBody>
                  <a:tcPr/>
                </a:tc>
              </a:tr>
              <a:tr h="370840">
                <a:tc>
                  <a:txBody>
                    <a:bodyPr/>
                    <a:lstStyle/>
                    <a:p>
                      <a:r>
                        <a:rPr lang="en-US" sz="1400" dirty="0" smtClean="0"/>
                        <a:t>Bid Price</a:t>
                      </a:r>
                      <a:endParaRPr lang="en-US" sz="1400" dirty="0"/>
                    </a:p>
                  </a:txBody>
                  <a:tcPr/>
                </a:tc>
                <a:tc>
                  <a:txBody>
                    <a:bodyPr/>
                    <a:lstStyle/>
                    <a:p>
                      <a:r>
                        <a:rPr lang="en-US" sz="1400" dirty="0" smtClean="0"/>
                        <a:t>5,000</a:t>
                      </a:r>
                      <a:endParaRPr lang="en-US" sz="1400" dirty="0"/>
                    </a:p>
                  </a:txBody>
                  <a:tcPr/>
                </a:tc>
                <a:tc>
                  <a:txBody>
                    <a:bodyPr/>
                    <a:lstStyle/>
                    <a:p>
                      <a:r>
                        <a:rPr lang="en-US" sz="1400" dirty="0" smtClean="0"/>
                        <a:t>5,000</a:t>
                      </a:r>
                      <a:endParaRPr lang="en-US" sz="1400" dirty="0"/>
                    </a:p>
                  </a:txBody>
                  <a:tcPr/>
                </a:tc>
              </a:tr>
              <a:tr h="370840">
                <a:tc>
                  <a:txBody>
                    <a:bodyPr/>
                    <a:lstStyle/>
                    <a:p>
                      <a:r>
                        <a:rPr lang="en-US" sz="1400" dirty="0" smtClean="0"/>
                        <a:t>e1</a:t>
                      </a:r>
                      <a:endParaRPr lang="en-US" sz="1400" dirty="0"/>
                    </a:p>
                  </a:txBody>
                  <a:tcPr/>
                </a:tc>
                <a:tc>
                  <a:txBody>
                    <a:bodyPr/>
                    <a:lstStyle/>
                    <a:p>
                      <a:r>
                        <a:rPr lang="en-US" sz="1400" dirty="0" smtClean="0"/>
                        <a:t>1</a:t>
                      </a:r>
                      <a:endParaRPr lang="en-US" sz="1400" dirty="0"/>
                    </a:p>
                  </a:txBody>
                  <a:tcPr/>
                </a:tc>
                <a:tc>
                  <a:txBody>
                    <a:bodyPr/>
                    <a:lstStyle/>
                    <a:p>
                      <a:r>
                        <a:rPr lang="en-US" sz="1400" dirty="0" smtClean="0"/>
                        <a:t>0.2</a:t>
                      </a:r>
                      <a:endParaRPr lang="en-US" sz="1400" dirty="0"/>
                    </a:p>
                  </a:txBody>
                  <a:tcPr/>
                </a:tc>
              </a:tr>
              <a:tr h="370840">
                <a:tc>
                  <a:txBody>
                    <a:bodyPr/>
                    <a:lstStyle/>
                    <a:p>
                      <a:r>
                        <a:rPr lang="en-US" sz="1400" dirty="0" smtClean="0"/>
                        <a:t>Quantity</a:t>
                      </a:r>
                      <a:r>
                        <a:rPr lang="en-US" sz="1400" baseline="0" dirty="0" smtClean="0"/>
                        <a:t> </a:t>
                      </a:r>
                      <a:endParaRPr lang="en-US" sz="1400" dirty="0"/>
                    </a:p>
                  </a:txBody>
                  <a:tcPr/>
                </a:tc>
                <a:tc>
                  <a:txBody>
                    <a:bodyPr/>
                    <a:lstStyle/>
                    <a:p>
                      <a:r>
                        <a:rPr lang="en-US" sz="1400" dirty="0" smtClean="0"/>
                        <a:t>10</a:t>
                      </a:r>
                      <a:endParaRPr lang="en-US" sz="1400" dirty="0"/>
                    </a:p>
                  </a:txBody>
                  <a:tcPr/>
                </a:tc>
                <a:tc>
                  <a:txBody>
                    <a:bodyPr/>
                    <a:lstStyle/>
                    <a:p>
                      <a:r>
                        <a:rPr lang="en-US" sz="1400" dirty="0" smtClean="0"/>
                        <a:t>10</a:t>
                      </a:r>
                      <a:endParaRPr lang="en-US" sz="1400" dirty="0"/>
                    </a:p>
                  </a:txBody>
                  <a:tcPr/>
                </a:tc>
              </a:tr>
              <a:tr h="370840">
                <a:tc>
                  <a:txBody>
                    <a:bodyPr/>
                    <a:lstStyle/>
                    <a:p>
                      <a:r>
                        <a:rPr lang="en-US" sz="1400" dirty="0" smtClean="0"/>
                        <a:t>CE</a:t>
                      </a:r>
                      <a:r>
                        <a:rPr lang="en-US" sz="1400" baseline="0" dirty="0" smtClean="0"/>
                        <a:t> F</a:t>
                      </a:r>
                      <a:r>
                        <a:rPr lang="en-US" sz="1400" dirty="0" smtClean="0"/>
                        <a:t>ormula</a:t>
                      </a:r>
                      <a:endParaRPr lang="en-US" sz="1400" dirty="0"/>
                    </a:p>
                  </a:txBody>
                  <a:tcPr/>
                </a:tc>
                <a:tc>
                  <a:txBody>
                    <a:bodyPr/>
                    <a:lstStyle/>
                    <a:p>
                      <a:r>
                        <a:rPr lang="en-US" sz="1400" dirty="0" smtClean="0"/>
                        <a:t>Quantity *(DASPP</a:t>
                      </a:r>
                      <a:r>
                        <a:rPr lang="en-US" sz="1400" baseline="0" dirty="0" smtClean="0"/>
                        <a:t> + e1*(Bid Price-DASPP))</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Quantity *(DASPP</a:t>
                      </a:r>
                      <a:r>
                        <a:rPr lang="en-US" sz="1400" baseline="0" dirty="0" smtClean="0"/>
                        <a:t> + e1*(Bid Price-DASPP))</a:t>
                      </a:r>
                      <a:endParaRPr lang="en-US" sz="1400" dirty="0" smtClean="0"/>
                    </a:p>
                    <a:p>
                      <a:endParaRPr lang="en-US" sz="1400" dirty="0"/>
                    </a:p>
                  </a:txBody>
                  <a:tcPr/>
                </a:tc>
              </a:tr>
              <a:tr h="370840">
                <a:tc>
                  <a:txBody>
                    <a:bodyPr/>
                    <a:lstStyle/>
                    <a:p>
                      <a:r>
                        <a:rPr lang="en-US" sz="1400" dirty="0" smtClean="0"/>
                        <a:t>CE</a:t>
                      </a:r>
                      <a:r>
                        <a:rPr lang="en-US" sz="1400" baseline="0" dirty="0" smtClean="0"/>
                        <a:t> Value</a:t>
                      </a:r>
                      <a:endParaRPr lang="en-US" sz="1400" dirty="0"/>
                    </a:p>
                  </a:txBody>
                  <a:tcPr/>
                </a:tc>
                <a:tc>
                  <a:txBody>
                    <a:bodyPr/>
                    <a:lstStyle/>
                    <a:p>
                      <a:r>
                        <a:rPr lang="en-US" sz="1400" dirty="0" smtClean="0"/>
                        <a:t>10*(60 + 1*(200-60)) = </a:t>
                      </a:r>
                      <a:r>
                        <a:rPr lang="en-US" sz="1600" dirty="0" smtClean="0">
                          <a:solidFill>
                            <a:srgbClr val="FF0000"/>
                          </a:solidFill>
                        </a:rPr>
                        <a:t>50,000</a:t>
                      </a:r>
                      <a:endParaRPr lang="en-US" sz="1400" dirty="0">
                        <a:solidFill>
                          <a:srgbClr val="FF0000"/>
                        </a:solidFill>
                      </a:endParaRPr>
                    </a:p>
                  </a:txBody>
                  <a:tcPr/>
                </a:tc>
                <a:tc>
                  <a:txBody>
                    <a:bodyPr/>
                    <a:lstStyle/>
                    <a:p>
                      <a:r>
                        <a:rPr lang="en-US" sz="1400" dirty="0" smtClean="0"/>
                        <a:t>10*(60 + 0.2*(200-60)) = </a:t>
                      </a:r>
                      <a:r>
                        <a:rPr lang="en-US" sz="1600" dirty="0" smtClean="0">
                          <a:solidFill>
                            <a:srgbClr val="FF0000"/>
                          </a:solidFill>
                        </a:rPr>
                        <a:t>10,480</a:t>
                      </a:r>
                    </a:p>
                    <a:p>
                      <a:endParaRPr lang="en-US" sz="1400" dirty="0"/>
                    </a:p>
                  </a:txBody>
                  <a:tcPr/>
                </a:tc>
              </a:tr>
            </a:tbl>
          </a:graphicData>
        </a:graphic>
      </p:graphicFrame>
    </p:spTree>
    <p:extLst>
      <p:ext uri="{BB962C8B-B14F-4D97-AF65-F5344CB8AC3E}">
        <p14:creationId xmlns:p14="http://schemas.microsoft.com/office/powerpoint/2010/main" val="305191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Exposure(CE) for Three Part Supply Offer</a:t>
            </a:r>
            <a:endParaRPr lang="en-US" dirty="0"/>
          </a:p>
        </p:txBody>
      </p:sp>
      <p:sp>
        <p:nvSpPr>
          <p:cNvPr id="3" name="Content Placeholder 2"/>
          <p:cNvSpPr>
            <a:spLocks noGrp="1"/>
          </p:cNvSpPr>
          <p:nvPr>
            <p:ph idx="1"/>
          </p:nvPr>
        </p:nvSpPr>
        <p:spPr>
          <a:xfrm>
            <a:off x="228600" y="762000"/>
            <a:ext cx="8547100" cy="5410200"/>
          </a:xfrm>
        </p:spPr>
        <p:txBody>
          <a:bodyPr/>
          <a:lstStyle/>
          <a:p>
            <a:pPr marL="457200" indent="-457200">
              <a:buFont typeface="+mj-lt"/>
              <a:buAutoNum type="arabicPeriod"/>
            </a:pPr>
            <a:endParaRPr lang="en-US" sz="1800" b="0" dirty="0" smtClean="0"/>
          </a:p>
          <a:p>
            <a:pPr marL="457200" indent="-457200">
              <a:buFont typeface="+mj-lt"/>
              <a:buAutoNum type="arabicPeriod"/>
            </a:pPr>
            <a:r>
              <a:rPr lang="en-US" sz="1800" b="0" dirty="0"/>
              <a:t>If </a:t>
            </a:r>
            <a:r>
              <a:rPr lang="en-US" sz="1800" b="0" dirty="0" smtClean="0"/>
              <a:t>offer </a:t>
            </a:r>
            <a:r>
              <a:rPr lang="en-US" sz="1800" b="0" dirty="0"/>
              <a:t>Price &lt;= yth Percentile DASPP  then </a:t>
            </a:r>
          </a:p>
          <a:p>
            <a:pPr marL="0" indent="0">
              <a:buNone/>
            </a:pPr>
            <a:r>
              <a:rPr lang="en-US" sz="1800" b="0" dirty="0"/>
              <a:t>  	If zth Percentile DASPP &gt;0 then </a:t>
            </a:r>
            <a:r>
              <a:rPr lang="en-US" sz="1800" b="0" dirty="0" smtClean="0"/>
              <a:t>CE= </a:t>
            </a:r>
            <a:r>
              <a:rPr lang="en-US" sz="1800" b="0" dirty="0"/>
              <a:t>quantity*zth  Percentile DASPP  	</a:t>
            </a:r>
            <a:r>
              <a:rPr lang="en-US" sz="1600" b="0" i="1" dirty="0" smtClean="0"/>
              <a:t>(CE reduced) </a:t>
            </a:r>
            <a:endParaRPr lang="en-US" sz="1600" b="0" i="1" dirty="0"/>
          </a:p>
          <a:p>
            <a:pPr marL="0" indent="0">
              <a:buNone/>
            </a:pPr>
            <a:r>
              <a:rPr lang="en-US" sz="1800" b="0" dirty="0"/>
              <a:t>	If zth Percentile DASPP &lt;0 then </a:t>
            </a:r>
            <a:r>
              <a:rPr lang="en-US" sz="1800" b="0" dirty="0" smtClean="0"/>
              <a:t>CE= </a:t>
            </a:r>
            <a:r>
              <a:rPr lang="en-US" sz="1800" b="0" dirty="0"/>
              <a:t>quantity*zth  Percentile DASPP  	</a:t>
            </a:r>
            <a:r>
              <a:rPr lang="en-US" sz="1400" b="0" i="1" dirty="0" smtClean="0"/>
              <a:t>(</a:t>
            </a:r>
            <a:r>
              <a:rPr lang="en-US" sz="1600" b="0" i="1" dirty="0" smtClean="0"/>
              <a:t>CE increased)</a:t>
            </a:r>
            <a:endParaRPr lang="en-US" sz="1600" b="0" i="1" dirty="0"/>
          </a:p>
          <a:p>
            <a:pPr marL="0" indent="0">
              <a:buNone/>
            </a:pPr>
            <a:endParaRPr lang="en-US" sz="1800" b="0" dirty="0"/>
          </a:p>
          <a:p>
            <a:pPr>
              <a:buAutoNum type="arabicPeriod" startAt="2"/>
            </a:pPr>
            <a:r>
              <a:rPr lang="en-US" sz="1800" b="0" dirty="0" smtClean="0"/>
              <a:t> If </a:t>
            </a:r>
            <a:r>
              <a:rPr lang="en-US" sz="1800" b="0" dirty="0"/>
              <a:t>offer price &gt; yth Percentile </a:t>
            </a:r>
            <a:r>
              <a:rPr lang="en-US" sz="1800" b="0" dirty="0" smtClean="0"/>
              <a:t>DASPP then CE </a:t>
            </a:r>
            <a:r>
              <a:rPr lang="en-US" sz="1800" b="0" dirty="0"/>
              <a:t>= 0</a:t>
            </a:r>
          </a:p>
          <a:p>
            <a:pPr marL="0" indent="0">
              <a:buNone/>
            </a:pPr>
            <a:endParaRPr lang="en-US" dirty="0" smtClean="0"/>
          </a:p>
          <a:p>
            <a:pPr marL="0" indent="0">
              <a:buNone/>
            </a:pPr>
            <a:r>
              <a:rPr lang="en-US" sz="1100" dirty="0" smtClean="0">
                <a:solidFill>
                  <a:srgbClr val="FF0000"/>
                </a:solidFill>
              </a:rPr>
              <a:t>yth </a:t>
            </a:r>
            <a:r>
              <a:rPr lang="en-US" sz="1100" dirty="0">
                <a:solidFill>
                  <a:srgbClr val="FF0000"/>
                </a:solidFill>
              </a:rPr>
              <a:t>P</a:t>
            </a:r>
            <a:r>
              <a:rPr lang="en-US" sz="1100" dirty="0" smtClean="0">
                <a:solidFill>
                  <a:srgbClr val="FF0000"/>
                </a:solidFill>
              </a:rPr>
              <a:t>ercentile  DASPP: 45th </a:t>
            </a:r>
            <a:r>
              <a:rPr lang="en-US" sz="1100" dirty="0">
                <a:solidFill>
                  <a:srgbClr val="FF0000"/>
                </a:solidFill>
              </a:rPr>
              <a:t>percentile of the Day-Ahead Settlement Point Price (DASPP) for the hour over the previous 30 </a:t>
            </a:r>
            <a:r>
              <a:rPr lang="en-US" sz="1100" dirty="0" smtClean="0">
                <a:solidFill>
                  <a:srgbClr val="FF0000"/>
                </a:solidFill>
              </a:rPr>
              <a:t>days</a:t>
            </a:r>
          </a:p>
          <a:p>
            <a:pPr marL="0" indent="0">
              <a:buNone/>
            </a:pPr>
            <a:r>
              <a:rPr lang="en-US" sz="1100" dirty="0">
                <a:solidFill>
                  <a:srgbClr val="FF0000"/>
                </a:solidFill>
              </a:rPr>
              <a:t>z</a:t>
            </a:r>
            <a:r>
              <a:rPr lang="en-US" sz="1100" dirty="0" smtClean="0">
                <a:solidFill>
                  <a:srgbClr val="FF0000"/>
                </a:solidFill>
              </a:rPr>
              <a:t>th </a:t>
            </a:r>
            <a:r>
              <a:rPr lang="en-US" sz="1100" dirty="0">
                <a:solidFill>
                  <a:srgbClr val="FF0000"/>
                </a:solidFill>
              </a:rPr>
              <a:t>Percentile  DASPP: </a:t>
            </a:r>
            <a:r>
              <a:rPr lang="en-US" sz="1100" dirty="0" smtClean="0">
                <a:solidFill>
                  <a:srgbClr val="FF0000"/>
                </a:solidFill>
              </a:rPr>
              <a:t>50th </a:t>
            </a:r>
            <a:r>
              <a:rPr lang="en-US" sz="1100" dirty="0">
                <a:solidFill>
                  <a:srgbClr val="FF0000"/>
                </a:solidFill>
              </a:rPr>
              <a:t>percentile of the Day-Ahead Settlement Point Price (DASPP) for the hour over the previous 30 days</a:t>
            </a:r>
          </a:p>
          <a:p>
            <a:pPr marL="0" indent="0">
              <a:buNone/>
            </a:pPr>
            <a:endParaRPr lang="en-US" dirty="0"/>
          </a:p>
          <a:p>
            <a:pPr marL="0" indent="0">
              <a:buNone/>
            </a:pPr>
            <a:endParaRPr lang="en-US" b="0" dirty="0" smtClean="0"/>
          </a:p>
          <a:p>
            <a:pPr marL="0" indent="0">
              <a:buNone/>
            </a:pPr>
            <a:endParaRPr lang="en-US" b="0" dirty="0" smtClean="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5</a:t>
            </a:fld>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1120439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TPO CE Calculations</a:t>
            </a:r>
            <a:endParaRPr lang="en-US" dirty="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6</a:t>
            </a:fld>
            <a:r>
              <a:rPr lang="en-US" dirty="0" smtClean="0">
                <a:solidFill>
                  <a:srgbClr val="000000"/>
                </a:solidFill>
              </a:rPr>
              <a:t>			</a:t>
            </a:r>
            <a:endParaRPr lang="en-US" dirty="0">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122004"/>
              </p:ext>
            </p:extLst>
          </p:nvPr>
        </p:nvGraphicFramePr>
        <p:xfrm>
          <a:off x="228600" y="1028700"/>
          <a:ext cx="8839200" cy="3591560"/>
        </p:xfrm>
        <a:graphic>
          <a:graphicData uri="http://schemas.openxmlformats.org/drawingml/2006/table">
            <a:tbl>
              <a:tblPr firstRow="1" bandRow="1">
                <a:tableStyleId>{5C22544A-7EE6-4342-B048-85BDC9FD1C3A}</a:tableStyleId>
              </a:tblPr>
              <a:tblGrid>
                <a:gridCol w="1313253"/>
                <a:gridCol w="1734747"/>
                <a:gridCol w="2362200"/>
                <a:gridCol w="3429000"/>
              </a:tblGrid>
              <a:tr h="370840">
                <a:tc>
                  <a:txBody>
                    <a:bodyPr/>
                    <a:lstStyle/>
                    <a:p>
                      <a:r>
                        <a:rPr lang="en-US" sz="1400" dirty="0" smtClean="0">
                          <a:solidFill>
                            <a:schemeClr val="tx1"/>
                          </a:solidFill>
                        </a:rPr>
                        <a:t>Scenario</a:t>
                      </a:r>
                      <a:endParaRPr lang="en-US" sz="1400" dirty="0">
                        <a:solidFill>
                          <a:schemeClr val="tx1"/>
                        </a:solidFill>
                      </a:endParaRPr>
                    </a:p>
                  </a:txBody>
                  <a:tcPr/>
                </a:tc>
                <a:tc gridSpan="2">
                  <a:txBody>
                    <a:bodyPr/>
                    <a:lstStyle/>
                    <a:p>
                      <a:pPr marL="0" algn="l" defTabSz="914400" rtl="0" eaLnBrk="1" latinLnBrk="0" hangingPunct="1"/>
                      <a:r>
                        <a:rPr lang="en-US" sz="1400" b="1" kern="1200" dirty="0" smtClean="0">
                          <a:solidFill>
                            <a:schemeClr val="tx1"/>
                          </a:solidFill>
                          <a:latin typeface="+mn-lt"/>
                          <a:ea typeface="+mn-ea"/>
                          <a:cs typeface="+mn-cs"/>
                        </a:rPr>
                        <a:t>Offer Price &lt;= yth</a:t>
                      </a:r>
                      <a:r>
                        <a:rPr lang="en-US" sz="1400" b="1" kern="1200" baseline="0" dirty="0" smtClean="0">
                          <a:solidFill>
                            <a:schemeClr val="tx1"/>
                          </a:solidFill>
                          <a:latin typeface="+mn-lt"/>
                          <a:ea typeface="+mn-ea"/>
                          <a:cs typeface="+mn-cs"/>
                        </a:rPr>
                        <a:t> Percentile DASPP</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1" kern="1200" dirty="0" smtClean="0">
                          <a:solidFill>
                            <a:schemeClr val="tx1"/>
                          </a:solidFill>
                          <a:latin typeface="+mn-lt"/>
                          <a:ea typeface="+mn-ea"/>
                          <a:cs typeface="+mn-cs"/>
                        </a:rPr>
                        <a:t>(TPO transactions that are “likely to be awarded”)</a:t>
                      </a:r>
                      <a:endParaRPr lang="en-US" sz="1050" b="1" i="1" kern="1200" dirty="0">
                        <a:solidFill>
                          <a:schemeClr val="tx1"/>
                        </a:solidFill>
                        <a:latin typeface="+mn-lt"/>
                        <a:ea typeface="+mn-ea"/>
                        <a:cs typeface="+mn-cs"/>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kern="1200" dirty="0">
                        <a:solidFill>
                          <a:schemeClr val="tx1"/>
                        </a:solidFill>
                        <a:latin typeface="+mn-lt"/>
                        <a:ea typeface="+mn-ea"/>
                        <a:cs typeface="+mn-cs"/>
                      </a:endParaRPr>
                    </a:p>
                  </a:txBody>
                  <a:tcPr/>
                </a:tc>
                <a:tc>
                  <a:txBody>
                    <a:bodyPr/>
                    <a:lstStyle/>
                    <a:p>
                      <a:pPr marL="0" algn="l" defTabSz="914400" rtl="0" eaLnBrk="1" latinLnBrk="0" hangingPunct="1"/>
                      <a:r>
                        <a:rPr lang="en-US" sz="1400" b="1" kern="1200" dirty="0" smtClean="0">
                          <a:solidFill>
                            <a:schemeClr val="tx1"/>
                          </a:solidFill>
                          <a:latin typeface="+mn-lt"/>
                          <a:ea typeface="+mn-ea"/>
                          <a:cs typeface="+mn-cs"/>
                        </a:rPr>
                        <a:t>Offer Price &gt; yth</a:t>
                      </a:r>
                      <a:r>
                        <a:rPr lang="en-US" sz="1400" b="1" kern="1200" baseline="0" dirty="0" smtClean="0">
                          <a:solidFill>
                            <a:schemeClr val="tx1"/>
                          </a:solidFill>
                          <a:latin typeface="+mn-lt"/>
                          <a:ea typeface="+mn-ea"/>
                          <a:cs typeface="+mn-cs"/>
                        </a:rPr>
                        <a:t> Percentile DASPP</a:t>
                      </a:r>
                    </a:p>
                    <a:p>
                      <a:pPr marL="0" algn="l" defTabSz="914400" rtl="0" eaLnBrk="1" latinLnBrk="0" hangingPunct="1"/>
                      <a:r>
                        <a:rPr lang="en-US" sz="1050" b="1" i="1" kern="1200" dirty="0" smtClean="0">
                          <a:solidFill>
                            <a:schemeClr val="tx1"/>
                          </a:solidFill>
                          <a:latin typeface="+mn-lt"/>
                          <a:ea typeface="+mn-ea"/>
                          <a:cs typeface="+mn-cs"/>
                        </a:rPr>
                        <a:t>(TPO transactions that are deemed “not likely to be awarded”)</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yth</a:t>
                      </a:r>
                      <a:r>
                        <a:rPr lang="en-US" sz="1400" baseline="0" dirty="0" smtClean="0"/>
                        <a:t> Percentile DASPP</a:t>
                      </a:r>
                      <a:endParaRPr lang="en-US" sz="1400" dirty="0"/>
                    </a:p>
                  </a:txBody>
                  <a:tcPr/>
                </a:tc>
                <a:tc>
                  <a:txBody>
                    <a:bodyPr/>
                    <a:lstStyle/>
                    <a:p>
                      <a:r>
                        <a:rPr lang="en-US" sz="1400" dirty="0" smtClean="0"/>
                        <a:t>55</a:t>
                      </a:r>
                      <a:endParaRPr lang="en-US" sz="1400" dirty="0"/>
                    </a:p>
                  </a:txBody>
                  <a:tcPr/>
                </a:tc>
                <a:tc>
                  <a:txBody>
                    <a:bodyPr/>
                    <a:lstStyle/>
                    <a:p>
                      <a:r>
                        <a:rPr lang="en-US" sz="1400" dirty="0" smtClean="0"/>
                        <a:t>-5</a:t>
                      </a:r>
                      <a:endParaRPr lang="en-US" sz="1400" dirty="0"/>
                    </a:p>
                  </a:txBody>
                  <a:tcPr/>
                </a:tc>
                <a:tc>
                  <a:txBody>
                    <a:bodyPr/>
                    <a:lstStyle/>
                    <a:p>
                      <a:r>
                        <a:rPr lang="en-US" sz="1400" dirty="0" smtClean="0"/>
                        <a:t>55</a:t>
                      </a:r>
                      <a:endParaRPr lang="en-US" sz="1400" dirty="0"/>
                    </a:p>
                  </a:txBody>
                  <a:tcPr/>
                </a:tc>
              </a:tr>
              <a:tr h="370840">
                <a:tc>
                  <a:txBody>
                    <a:bodyPr/>
                    <a:lstStyle/>
                    <a:p>
                      <a:r>
                        <a:rPr lang="en-US" sz="1400" dirty="0" smtClean="0"/>
                        <a:t>zth</a:t>
                      </a:r>
                      <a:r>
                        <a:rPr lang="en-US" sz="1400" baseline="0" dirty="0" smtClean="0"/>
                        <a:t> Percentile DASPP</a:t>
                      </a:r>
                      <a:endParaRPr lang="en-US" sz="1400" dirty="0"/>
                    </a:p>
                  </a:txBody>
                  <a:tcPr/>
                </a:tc>
                <a:tc>
                  <a:txBody>
                    <a:bodyPr/>
                    <a:lstStyle/>
                    <a:p>
                      <a:r>
                        <a:rPr lang="en-US" sz="1400" dirty="0" smtClean="0"/>
                        <a:t>60</a:t>
                      </a:r>
                      <a:endParaRPr lang="en-US" sz="1400" dirty="0"/>
                    </a:p>
                  </a:txBody>
                  <a:tcPr/>
                </a:tc>
                <a:tc>
                  <a:txBody>
                    <a:bodyPr/>
                    <a:lstStyle/>
                    <a:p>
                      <a:r>
                        <a:rPr lang="en-US" sz="1400" dirty="0" smtClean="0"/>
                        <a:t>-4</a:t>
                      </a:r>
                      <a:endParaRPr lang="en-US" sz="1400" dirty="0"/>
                    </a:p>
                  </a:txBody>
                  <a:tcPr/>
                </a:tc>
                <a:tc>
                  <a:txBody>
                    <a:bodyPr/>
                    <a:lstStyle/>
                    <a:p>
                      <a:r>
                        <a:rPr lang="en-US" sz="1400" dirty="0" smtClean="0"/>
                        <a:t>60</a:t>
                      </a:r>
                      <a:endParaRPr lang="en-US" sz="1400" dirty="0"/>
                    </a:p>
                  </a:txBody>
                  <a:tcPr/>
                </a:tc>
              </a:tr>
              <a:tr h="370840">
                <a:tc>
                  <a:txBody>
                    <a:bodyPr/>
                    <a:lstStyle/>
                    <a:p>
                      <a:r>
                        <a:rPr lang="en-US" sz="1400" dirty="0" smtClean="0"/>
                        <a:t>Offer Price</a:t>
                      </a:r>
                      <a:endParaRPr lang="en-US" sz="1400" dirty="0"/>
                    </a:p>
                  </a:txBody>
                  <a:tcPr/>
                </a:tc>
                <a:tc>
                  <a:txBody>
                    <a:bodyPr/>
                    <a:lstStyle/>
                    <a:p>
                      <a:r>
                        <a:rPr lang="en-US" sz="1400" dirty="0" smtClean="0"/>
                        <a:t>50</a:t>
                      </a:r>
                      <a:endParaRPr lang="en-US" sz="1400" dirty="0"/>
                    </a:p>
                  </a:txBody>
                  <a:tcPr/>
                </a:tc>
                <a:tc>
                  <a:txBody>
                    <a:bodyPr/>
                    <a:lstStyle/>
                    <a:p>
                      <a:r>
                        <a:rPr lang="en-US" sz="1400" dirty="0" smtClean="0"/>
                        <a:t>-6</a:t>
                      </a:r>
                      <a:endParaRPr lang="en-US" sz="1400" dirty="0"/>
                    </a:p>
                  </a:txBody>
                  <a:tcPr/>
                </a:tc>
                <a:tc>
                  <a:txBody>
                    <a:bodyPr/>
                    <a:lstStyle/>
                    <a:p>
                      <a:r>
                        <a:rPr lang="en-US" sz="1400" dirty="0" smtClean="0"/>
                        <a:t>200</a:t>
                      </a:r>
                      <a:endParaRPr lang="en-US" sz="1400" dirty="0"/>
                    </a:p>
                  </a:txBody>
                  <a:tcPr/>
                </a:tc>
              </a:tr>
              <a:tr h="370840">
                <a:tc>
                  <a:txBody>
                    <a:bodyPr/>
                    <a:lstStyle/>
                    <a:p>
                      <a:r>
                        <a:rPr lang="en-US" sz="1400" dirty="0" smtClean="0"/>
                        <a:t>Quantity</a:t>
                      </a:r>
                      <a:r>
                        <a:rPr lang="en-US" sz="1400" baseline="0" dirty="0" smtClean="0"/>
                        <a:t> </a:t>
                      </a:r>
                      <a:endParaRPr lang="en-US" sz="1400" dirty="0"/>
                    </a:p>
                  </a:txBody>
                  <a:tcPr/>
                </a:tc>
                <a:tc>
                  <a:txBody>
                    <a:bodyPr/>
                    <a:lstStyle/>
                    <a:p>
                      <a:r>
                        <a:rPr lang="en-US" sz="1400" dirty="0" smtClean="0"/>
                        <a:t>10</a:t>
                      </a:r>
                      <a:endParaRPr lang="en-US" sz="1400" dirty="0"/>
                    </a:p>
                  </a:txBody>
                  <a:tcPr/>
                </a:tc>
                <a:tc>
                  <a:txBody>
                    <a:bodyPr/>
                    <a:lstStyle/>
                    <a:p>
                      <a:r>
                        <a:rPr lang="en-US" sz="1400" dirty="0" smtClean="0"/>
                        <a:t>10</a:t>
                      </a:r>
                      <a:endParaRPr lang="en-US" sz="1400" dirty="0"/>
                    </a:p>
                  </a:txBody>
                  <a:tcPr/>
                </a:tc>
                <a:tc>
                  <a:txBody>
                    <a:bodyPr/>
                    <a:lstStyle/>
                    <a:p>
                      <a:r>
                        <a:rPr lang="en-US" sz="1400" dirty="0" smtClean="0"/>
                        <a:t>10</a:t>
                      </a:r>
                      <a:endParaRPr lang="en-US" sz="1400" dirty="0"/>
                    </a:p>
                  </a:txBody>
                  <a:tcPr/>
                </a:tc>
              </a:tr>
              <a:tr h="370840">
                <a:tc>
                  <a:txBody>
                    <a:bodyPr/>
                    <a:lstStyle/>
                    <a:p>
                      <a:r>
                        <a:rPr lang="en-US" sz="1400" dirty="0" smtClean="0"/>
                        <a:t>CE</a:t>
                      </a:r>
                      <a:r>
                        <a:rPr lang="en-US" sz="1400" baseline="0" dirty="0" smtClean="0"/>
                        <a:t> F</a:t>
                      </a:r>
                      <a:r>
                        <a:rPr lang="en-US" sz="1400" dirty="0" smtClean="0"/>
                        <a:t>ormula</a:t>
                      </a:r>
                      <a:endParaRPr lang="en-US" sz="1400" dirty="0"/>
                    </a:p>
                  </a:txBody>
                  <a:tcPr/>
                </a:tc>
                <a:tc>
                  <a:txBody>
                    <a:bodyPr/>
                    <a:lstStyle/>
                    <a:p>
                      <a:r>
                        <a:rPr lang="en-US" sz="1400" dirty="0" smtClean="0"/>
                        <a:t>Quantity * zth</a:t>
                      </a:r>
                      <a:r>
                        <a:rPr lang="en-US" sz="1400" baseline="0" dirty="0" smtClean="0"/>
                        <a:t> percentile DASPP</a:t>
                      </a:r>
                      <a:endParaRPr lang="en-US" sz="1400" dirty="0"/>
                    </a:p>
                  </a:txBody>
                  <a:tcPr/>
                </a:tc>
                <a:tc>
                  <a:txBody>
                    <a:bodyPr/>
                    <a:lstStyle/>
                    <a:p>
                      <a:r>
                        <a:rPr lang="en-US" sz="1400" dirty="0" smtClean="0"/>
                        <a:t>Quantity * zth</a:t>
                      </a:r>
                      <a:r>
                        <a:rPr lang="en-US" sz="1400" baseline="0" dirty="0" smtClean="0"/>
                        <a:t> percentile DASPP</a:t>
                      </a:r>
                      <a:endParaRPr lang="en-US" sz="1400" dirty="0"/>
                    </a:p>
                  </a:txBody>
                  <a:tcPr/>
                </a:tc>
                <a:tc>
                  <a:txBody>
                    <a:bodyPr/>
                    <a:lstStyle/>
                    <a:p>
                      <a:endParaRPr lang="en-US" sz="1400" dirty="0"/>
                    </a:p>
                  </a:txBody>
                  <a:tcPr/>
                </a:tc>
              </a:tr>
              <a:tr h="370840">
                <a:tc>
                  <a:txBody>
                    <a:bodyPr/>
                    <a:lstStyle/>
                    <a:p>
                      <a:r>
                        <a:rPr lang="en-US" sz="1400" dirty="0" smtClean="0"/>
                        <a:t>CE</a:t>
                      </a:r>
                      <a:r>
                        <a:rPr lang="en-US" sz="1400" baseline="0" dirty="0" smtClean="0"/>
                        <a:t> Value</a:t>
                      </a:r>
                      <a:endParaRPr lang="en-US" sz="1400" dirty="0"/>
                    </a:p>
                  </a:txBody>
                  <a:tcPr/>
                </a:tc>
                <a:tc>
                  <a:txBody>
                    <a:bodyPr/>
                    <a:lstStyle/>
                    <a:p>
                      <a:r>
                        <a:rPr lang="en-US" sz="1400" dirty="0" smtClean="0"/>
                        <a:t>10*60=600</a:t>
                      </a:r>
                      <a:r>
                        <a:rPr lang="en-US" sz="1400" baseline="0" dirty="0" smtClean="0"/>
                        <a:t> </a:t>
                      </a:r>
                    </a:p>
                    <a:p>
                      <a:r>
                        <a:rPr lang="en-US" sz="1000" b="1" i="1" kern="1200" baseline="0" dirty="0" smtClean="0">
                          <a:solidFill>
                            <a:srgbClr val="FF0000"/>
                          </a:solidFill>
                          <a:latin typeface="+mn-lt"/>
                          <a:ea typeface="+mn-ea"/>
                          <a:cs typeface="+mn-cs"/>
                        </a:rPr>
                        <a:t>(CE Decreased)</a:t>
                      </a:r>
                      <a:endParaRPr lang="en-US" sz="1000" b="1" i="1" kern="1200" baseline="0" dirty="0">
                        <a:solidFill>
                          <a:srgbClr val="FF0000"/>
                        </a:solidFill>
                        <a:latin typeface="+mn-lt"/>
                        <a:ea typeface="+mn-ea"/>
                        <a:cs typeface="+mn-cs"/>
                      </a:endParaRPr>
                    </a:p>
                  </a:txBody>
                  <a:tcPr/>
                </a:tc>
                <a:tc>
                  <a:txBody>
                    <a:bodyPr/>
                    <a:lstStyle/>
                    <a:p>
                      <a:r>
                        <a:rPr lang="en-US" sz="1400" dirty="0" smtClean="0"/>
                        <a:t>10*-4 = -40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i="1" baseline="0" dirty="0" smtClean="0">
                          <a:solidFill>
                            <a:srgbClr val="FF0000"/>
                          </a:solidFill>
                        </a:rPr>
                        <a:t>(CE Increased)</a:t>
                      </a:r>
                      <a:endParaRPr lang="en-US" sz="1000" b="1" i="1" dirty="0" smtClean="0">
                        <a:solidFill>
                          <a:srgbClr val="FF0000"/>
                        </a:solidFill>
                      </a:endParaRP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a:t>
                      </a:r>
                    </a:p>
                    <a:p>
                      <a:endParaRPr lang="en-US" sz="1400" dirty="0"/>
                    </a:p>
                  </a:txBody>
                  <a:tcPr/>
                </a:tc>
              </a:tr>
            </a:tbl>
          </a:graphicData>
        </a:graphic>
      </p:graphicFrame>
    </p:spTree>
    <p:extLst>
      <p:ext uri="{BB962C8B-B14F-4D97-AF65-F5344CB8AC3E}">
        <p14:creationId xmlns:p14="http://schemas.microsoft.com/office/powerpoint/2010/main" val="3454026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Factors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83602267"/>
              </p:ext>
            </p:extLst>
          </p:nvPr>
        </p:nvGraphicFramePr>
        <p:xfrm>
          <a:off x="76200" y="990600"/>
          <a:ext cx="8915400" cy="3845560"/>
        </p:xfrm>
        <a:graphic>
          <a:graphicData uri="http://schemas.openxmlformats.org/drawingml/2006/table">
            <a:tbl>
              <a:tblPr firstRow="1" bandRow="1">
                <a:tableStyleId>{5C22544A-7EE6-4342-B048-85BDC9FD1C3A}</a:tableStyleId>
              </a:tblPr>
              <a:tblGrid>
                <a:gridCol w="1066800"/>
                <a:gridCol w="1143000"/>
                <a:gridCol w="3810000"/>
                <a:gridCol w="2895600"/>
              </a:tblGrid>
              <a:tr h="370840">
                <a:tc>
                  <a:txBody>
                    <a:bodyPr/>
                    <a:lstStyle/>
                    <a:p>
                      <a:pPr marL="0" algn="l" defTabSz="914400" rtl="0" eaLnBrk="1" latinLnBrk="0" hangingPunct="1"/>
                      <a:r>
                        <a:rPr lang="en-US" sz="1400" b="1" kern="1200" dirty="0" smtClean="0">
                          <a:solidFill>
                            <a:schemeClr val="tx1"/>
                          </a:solidFill>
                          <a:latin typeface="+mn-lt"/>
                          <a:ea typeface="+mn-ea"/>
                          <a:cs typeface="+mn-cs"/>
                        </a:rPr>
                        <a:t>Parameter</a:t>
                      </a:r>
                      <a:endParaRPr lang="en-US" sz="1400" b="1" kern="1200" dirty="0">
                        <a:solidFill>
                          <a:schemeClr val="tx1"/>
                        </a:solidFill>
                        <a:latin typeface="+mn-lt"/>
                        <a:ea typeface="+mn-ea"/>
                        <a:cs typeface="+mn-cs"/>
                      </a:endParaRPr>
                    </a:p>
                  </a:txBody>
                  <a:tcPr/>
                </a:tc>
                <a:tc>
                  <a:txBody>
                    <a:bodyPr/>
                    <a:lstStyle/>
                    <a:p>
                      <a:pPr marL="0" algn="l" defTabSz="914400" rtl="0" eaLnBrk="1" latinLnBrk="0" hangingPunct="1"/>
                      <a:r>
                        <a:rPr lang="en-US" sz="1400" b="1" kern="1200" dirty="0" smtClean="0">
                          <a:solidFill>
                            <a:schemeClr val="tx1"/>
                          </a:solidFill>
                          <a:latin typeface="+mn-lt"/>
                          <a:ea typeface="+mn-ea"/>
                          <a:cs typeface="+mn-cs"/>
                        </a:rPr>
                        <a:t>Applies to:</a:t>
                      </a:r>
                      <a:endParaRPr lang="en-US" sz="1400" b="1" kern="1200" dirty="0">
                        <a:solidFill>
                          <a:schemeClr val="tx1"/>
                        </a:solidFill>
                        <a:latin typeface="+mn-lt"/>
                        <a:ea typeface="+mn-ea"/>
                        <a:cs typeface="+mn-cs"/>
                      </a:endParaRPr>
                    </a:p>
                  </a:txBody>
                  <a:tcPr/>
                </a:tc>
                <a:tc>
                  <a:txBody>
                    <a:bodyPr/>
                    <a:lstStyle/>
                    <a:p>
                      <a:pPr marL="0" algn="l" defTabSz="914400" rtl="0" eaLnBrk="1" latinLnBrk="0" hangingPunct="1"/>
                      <a:r>
                        <a:rPr lang="en-US" sz="1400" b="1" kern="1200" dirty="0" smtClean="0">
                          <a:solidFill>
                            <a:schemeClr val="tx1"/>
                          </a:solidFill>
                          <a:latin typeface="+mn-lt"/>
                          <a:ea typeface="+mn-ea"/>
                          <a:cs typeface="+mn-cs"/>
                        </a:rPr>
                        <a:t>Calculated:</a:t>
                      </a:r>
                      <a:endParaRPr lang="en-US" sz="1400" b="1" kern="1200" dirty="0">
                        <a:solidFill>
                          <a:schemeClr val="tx1"/>
                        </a:solidFill>
                        <a:latin typeface="+mn-lt"/>
                        <a:ea typeface="+mn-ea"/>
                        <a:cs typeface="+mn-cs"/>
                      </a:endParaRPr>
                    </a:p>
                  </a:txBody>
                  <a:tcPr/>
                </a:tc>
                <a:tc>
                  <a:txBody>
                    <a:bodyPr/>
                    <a:lstStyle/>
                    <a:p>
                      <a:pPr marL="0" algn="l" defTabSz="914400" rtl="0" eaLnBrk="1" latinLnBrk="0" hangingPunct="1"/>
                      <a:r>
                        <a:rPr lang="en-US" sz="1400" b="1" kern="1200" dirty="0" smtClean="0">
                          <a:solidFill>
                            <a:schemeClr val="tx1"/>
                          </a:solidFill>
                          <a:latin typeface="+mn-lt"/>
                          <a:ea typeface="+mn-ea"/>
                          <a:cs typeface="+mn-cs"/>
                        </a:rPr>
                        <a:t>Used to:</a:t>
                      </a:r>
                      <a:endParaRPr lang="en-US" sz="1400" b="1" kern="1200" dirty="0">
                        <a:solidFill>
                          <a:schemeClr val="tx1"/>
                        </a:solidFill>
                        <a:latin typeface="+mn-lt"/>
                        <a:ea typeface="+mn-ea"/>
                        <a:cs typeface="+mn-cs"/>
                      </a:endParaRPr>
                    </a:p>
                  </a:txBody>
                  <a:tcPr/>
                </a:tc>
              </a:tr>
              <a:tr h="370840">
                <a:tc>
                  <a:txBody>
                    <a:bodyPr/>
                    <a:lstStyle/>
                    <a:p>
                      <a:r>
                        <a:rPr lang="en-US" sz="1200" b="1" dirty="0" smtClean="0"/>
                        <a:t>“e1”</a:t>
                      </a:r>
                      <a:endParaRPr lang="en-US" sz="1200" b="1" dirty="0"/>
                    </a:p>
                  </a:txBody>
                  <a:tcPr/>
                </a:tc>
                <a:tc>
                  <a:txBody>
                    <a:bodyPr/>
                    <a:lstStyle/>
                    <a:p>
                      <a:r>
                        <a:rPr lang="en-US" sz="1200" kern="1200" dirty="0" smtClean="0">
                          <a:solidFill>
                            <a:schemeClr val="dk1"/>
                          </a:solidFill>
                          <a:latin typeface="+mn-lt"/>
                          <a:ea typeface="+mn-ea"/>
                          <a:cs typeface="+mn-cs"/>
                        </a:rPr>
                        <a:t>DAM Energy Bids</a:t>
                      </a:r>
                      <a:endParaRPr lang="en-US" sz="1200" kern="1200" dirty="0">
                        <a:solidFill>
                          <a:schemeClr val="dk1"/>
                        </a:solidFill>
                        <a:latin typeface="+mn-lt"/>
                        <a:ea typeface="+mn-ea"/>
                        <a:cs typeface="+mn-cs"/>
                      </a:endParaRPr>
                    </a:p>
                  </a:txBody>
                  <a:tcPr/>
                </a:tc>
                <a:tc>
                  <a:txBody>
                    <a:bodyPr/>
                    <a:lstStyle/>
                    <a:p>
                      <a:r>
                        <a:rPr lang="en-US" sz="1200" dirty="0" smtClean="0"/>
                        <a:t>Defined</a:t>
                      </a:r>
                      <a:r>
                        <a:rPr lang="en-US" sz="1200" baseline="0" dirty="0" smtClean="0"/>
                        <a:t> ratio (Ratio1) comparing </a:t>
                      </a:r>
                      <a:r>
                        <a:rPr lang="en-US" sz="1200" u="sng" baseline="0" dirty="0" smtClean="0"/>
                        <a:t>balance between awarded DAM Energy Bids, EOOs and TPOs</a:t>
                      </a:r>
                      <a:r>
                        <a:rPr lang="en-US" sz="1200" baseline="0" dirty="0" smtClean="0"/>
                        <a:t>.</a:t>
                      </a:r>
                    </a:p>
                    <a:p>
                      <a:r>
                        <a:rPr lang="en-US" sz="1200" baseline="0" dirty="0" smtClean="0"/>
                        <a:t>Calculated daily by CP.</a:t>
                      </a:r>
                    </a:p>
                    <a:p>
                      <a:r>
                        <a:rPr lang="en-US" sz="1200" baseline="0" dirty="0" smtClean="0"/>
                        <a:t>Calculated based on values (quantity * price).</a:t>
                      </a:r>
                    </a:p>
                    <a:p>
                      <a:r>
                        <a:rPr lang="en-US" sz="1200" baseline="0" dirty="0" smtClean="0"/>
                        <a:t>A specified percentile from the past 30 days Ratio1 is used</a:t>
                      </a:r>
                      <a:endParaRPr lang="en-US" sz="1200" dirty="0"/>
                    </a:p>
                  </a:txBody>
                  <a:tcPr/>
                </a:tc>
                <a:tc>
                  <a:txBody>
                    <a:bodyPr/>
                    <a:lstStyle/>
                    <a:p>
                      <a:pPr marL="0" algn="l" defTabSz="914400" rtl="0" eaLnBrk="1" latinLnBrk="0" hangingPunct="1"/>
                      <a:r>
                        <a:rPr lang="en-US" sz="1200" kern="1200" baseline="0" dirty="0" smtClean="0">
                          <a:solidFill>
                            <a:schemeClr val="dk1"/>
                          </a:solidFill>
                          <a:latin typeface="+mn-lt"/>
                          <a:ea typeface="+mn-ea"/>
                          <a:cs typeface="+mn-cs"/>
                        </a:rPr>
                        <a:t>Modify DAM Energy Bid exposure and set value between recent historical pricing (when “e1” is near “0” ) and bid price (when “e1” is near “1”)</a:t>
                      </a:r>
                      <a:endParaRPr lang="en-US" sz="1200" kern="1200" baseline="0" dirty="0">
                        <a:solidFill>
                          <a:schemeClr val="dk1"/>
                        </a:solidFill>
                        <a:latin typeface="+mn-lt"/>
                        <a:ea typeface="+mn-ea"/>
                        <a:cs typeface="+mn-cs"/>
                      </a:endParaRPr>
                    </a:p>
                  </a:txBody>
                  <a:tcPr/>
                </a:tc>
              </a:tr>
              <a:tr h="370840">
                <a:tc>
                  <a:txBody>
                    <a:bodyPr/>
                    <a:lstStyle/>
                    <a:p>
                      <a:r>
                        <a:rPr lang="en-US" sz="1200" b="1" dirty="0" smtClean="0"/>
                        <a:t>“e2”</a:t>
                      </a:r>
                      <a:endParaRPr lang="en-US" sz="1200" b="1"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EOOs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baseline="0" dirty="0" smtClean="0">
                          <a:solidFill>
                            <a:schemeClr val="dk1"/>
                          </a:solidFill>
                          <a:latin typeface="+mn-lt"/>
                          <a:ea typeface="+mn-ea"/>
                          <a:cs typeface="+mn-cs"/>
                        </a:rPr>
                        <a:t>Defined ratio (Ratio2) comparing balance between awarded EOOs, TPOs and DAM Energy Bids</a:t>
                      </a:r>
                    </a:p>
                    <a:p>
                      <a:pPr marL="0" algn="l" defTabSz="914400" rtl="0" eaLnBrk="1" latinLnBrk="0" hangingPunct="1"/>
                      <a:r>
                        <a:rPr lang="en-US" sz="1200" kern="1200" baseline="0" dirty="0" smtClean="0">
                          <a:solidFill>
                            <a:schemeClr val="dk1"/>
                          </a:solidFill>
                          <a:latin typeface="+mn-lt"/>
                          <a:ea typeface="+mn-ea"/>
                          <a:cs typeface="+mn-cs"/>
                        </a:rPr>
                        <a:t>Calculated daily by CP.</a:t>
                      </a:r>
                    </a:p>
                    <a:p>
                      <a:pPr marL="0" algn="l" defTabSz="914400" rtl="0" eaLnBrk="1" latinLnBrk="0" hangingPunct="1"/>
                      <a:r>
                        <a:rPr lang="en-US" sz="1200" kern="1200" baseline="0" dirty="0" smtClean="0">
                          <a:solidFill>
                            <a:schemeClr val="dk1"/>
                          </a:solidFill>
                          <a:latin typeface="+mn-lt"/>
                          <a:ea typeface="+mn-ea"/>
                          <a:cs typeface="+mn-cs"/>
                        </a:rPr>
                        <a:t>Calculated based on quantities only</a:t>
                      </a:r>
                    </a:p>
                    <a:p>
                      <a:pPr marL="0" algn="l" defTabSz="914400" rtl="0" eaLnBrk="1" latinLnBrk="0" hangingPunct="1"/>
                      <a:r>
                        <a:rPr lang="en-US" sz="1200" kern="1200" baseline="0" dirty="0" smtClean="0">
                          <a:solidFill>
                            <a:schemeClr val="dk1"/>
                          </a:solidFill>
                          <a:latin typeface="+mn-lt"/>
                          <a:ea typeface="+mn-ea"/>
                          <a:cs typeface="+mn-cs"/>
                        </a:rPr>
                        <a:t>A specified percentile from the past 30 days Ratio2 is used</a:t>
                      </a:r>
                    </a:p>
                    <a:p>
                      <a:endParaRPr lang="en-US" dirty="0"/>
                    </a:p>
                  </a:txBody>
                  <a:tcPr/>
                </a:tc>
                <a:tc>
                  <a:txBody>
                    <a:bodyPr/>
                    <a:lstStyle/>
                    <a:p>
                      <a:r>
                        <a:rPr lang="en-US" sz="1200" kern="1200" baseline="0" dirty="0" smtClean="0">
                          <a:solidFill>
                            <a:schemeClr val="dk1"/>
                          </a:solidFill>
                          <a:latin typeface="+mn-lt"/>
                          <a:ea typeface="+mn-ea"/>
                          <a:cs typeface="+mn-cs"/>
                        </a:rPr>
                        <a:t>Modify EOO exposures and allow between no offset value (when “e2” is near “0”) and full offset value at the 45th percentile of historical prices (when “e2” is near “1”) for offers likely to be awarded. </a:t>
                      </a:r>
                      <a:endParaRPr lang="en-US" sz="1200" kern="1200" baseline="0" dirty="0">
                        <a:solidFill>
                          <a:schemeClr val="dk1"/>
                        </a:solidFill>
                        <a:latin typeface="+mn-lt"/>
                        <a:ea typeface="+mn-ea"/>
                        <a:cs typeface="+mn-cs"/>
                      </a:endParaRPr>
                    </a:p>
                  </a:txBody>
                  <a:tcPr/>
                </a:tc>
              </a:tr>
              <a:tr h="370840">
                <a:tc>
                  <a:txBody>
                    <a:bodyPr/>
                    <a:lstStyle/>
                    <a:p>
                      <a:r>
                        <a:rPr lang="en-US" sz="1200" b="1" dirty="0" smtClean="0"/>
                        <a:t>“e3”</a:t>
                      </a:r>
                      <a:endParaRPr lang="en-US" sz="1200" b="1"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EOOs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baseline="0" dirty="0" smtClean="0">
                          <a:solidFill>
                            <a:schemeClr val="dk1"/>
                          </a:solidFill>
                          <a:latin typeface="+mn-lt"/>
                          <a:ea typeface="+mn-ea"/>
                          <a:cs typeface="+mn-cs"/>
                        </a:rPr>
                        <a:t>Valued at 1</a:t>
                      </a:r>
                      <a:endParaRPr lang="en-US" sz="1200" kern="1200" baseline="0" dirty="0">
                        <a:solidFill>
                          <a:schemeClr val="dk1"/>
                        </a:solidFill>
                        <a:latin typeface="+mn-lt"/>
                        <a:ea typeface="+mn-ea"/>
                        <a:cs typeface="+mn-cs"/>
                      </a:endParaRPr>
                    </a:p>
                  </a:txBody>
                  <a:tcPr/>
                </a:tc>
                <a:tc>
                  <a:txBody>
                    <a:bodyPr/>
                    <a:lstStyle/>
                    <a:p>
                      <a:r>
                        <a:rPr lang="en-US" sz="1200" kern="1200" baseline="0" dirty="0" smtClean="0">
                          <a:solidFill>
                            <a:schemeClr val="dk1"/>
                          </a:solidFill>
                          <a:latin typeface="+mn-lt"/>
                          <a:ea typeface="+mn-ea"/>
                          <a:cs typeface="+mn-cs"/>
                        </a:rPr>
                        <a:t>Require collateral for 90% of the price difference between DAM and RT for all EOO offers, whether likely to be awarded or not</a:t>
                      </a:r>
                      <a:endParaRPr lang="en-US" sz="1200" kern="1200" baseline="0" dirty="0">
                        <a:solidFill>
                          <a:schemeClr val="dk1"/>
                        </a:solidFill>
                        <a:latin typeface="+mn-lt"/>
                        <a:ea typeface="+mn-ea"/>
                        <a:cs typeface="+mn-cs"/>
                      </a:endParaRPr>
                    </a:p>
                  </a:txBody>
                  <a:tcPr/>
                </a:tc>
              </a:tr>
            </a:tbl>
          </a:graphicData>
        </a:graphic>
      </p:graphicFrame>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7</a:t>
            </a:fld>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72663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Factors Calculation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0852864"/>
              </p:ext>
            </p:extLst>
          </p:nvPr>
        </p:nvGraphicFramePr>
        <p:xfrm>
          <a:off x="76200" y="990600"/>
          <a:ext cx="9067800" cy="4897120"/>
        </p:xfrm>
        <a:graphic>
          <a:graphicData uri="http://schemas.openxmlformats.org/drawingml/2006/table">
            <a:tbl>
              <a:tblPr firstRow="1" bandRow="1">
                <a:tableStyleId>{5C22544A-7EE6-4342-B048-85BDC9FD1C3A}</a:tableStyleId>
              </a:tblPr>
              <a:tblGrid>
                <a:gridCol w="990600"/>
                <a:gridCol w="1024467"/>
                <a:gridCol w="3565118"/>
                <a:gridCol w="3487615"/>
              </a:tblGrid>
              <a:tr h="370840">
                <a:tc>
                  <a:txBody>
                    <a:bodyPr/>
                    <a:lstStyle/>
                    <a:p>
                      <a:pPr marL="0" algn="l" defTabSz="914400" rtl="0" eaLnBrk="1" latinLnBrk="0" hangingPunct="1"/>
                      <a:r>
                        <a:rPr lang="en-US" sz="1200" b="1" kern="1200" dirty="0" smtClean="0">
                          <a:solidFill>
                            <a:schemeClr val="tx1"/>
                          </a:solidFill>
                          <a:latin typeface="+mn-lt"/>
                          <a:ea typeface="+mn-ea"/>
                          <a:cs typeface="+mn-cs"/>
                        </a:rPr>
                        <a:t>Parameter</a:t>
                      </a:r>
                      <a:endParaRPr lang="en-US" sz="1200" b="1" kern="1200" dirty="0">
                        <a:solidFill>
                          <a:schemeClr val="tx1"/>
                        </a:solidFill>
                        <a:latin typeface="+mn-lt"/>
                        <a:ea typeface="+mn-ea"/>
                        <a:cs typeface="+mn-cs"/>
                      </a:endParaRPr>
                    </a:p>
                  </a:txBody>
                  <a:tcPr/>
                </a:tc>
                <a:tc>
                  <a:txBody>
                    <a:bodyPr/>
                    <a:lstStyle/>
                    <a:p>
                      <a:pPr marL="0" algn="l" defTabSz="914400" rtl="0" eaLnBrk="1" latinLnBrk="0" hangingPunct="1"/>
                      <a:r>
                        <a:rPr lang="en-US" sz="1200" b="1" kern="1200" dirty="0" smtClean="0">
                          <a:solidFill>
                            <a:schemeClr val="tx1"/>
                          </a:solidFill>
                          <a:latin typeface="+mn-lt"/>
                          <a:ea typeface="+mn-ea"/>
                          <a:cs typeface="+mn-cs"/>
                        </a:rPr>
                        <a:t>New Counter</a:t>
                      </a:r>
                      <a:r>
                        <a:rPr lang="en-US" sz="1200" b="1" kern="1200" baseline="0" dirty="0" smtClean="0">
                          <a:solidFill>
                            <a:schemeClr val="tx1"/>
                          </a:solidFill>
                          <a:latin typeface="+mn-lt"/>
                          <a:ea typeface="+mn-ea"/>
                          <a:cs typeface="+mn-cs"/>
                        </a:rPr>
                        <a:t> Party </a:t>
                      </a:r>
                    </a:p>
                    <a:p>
                      <a:pPr marL="0" algn="l" defTabSz="914400" rtl="0" eaLnBrk="1" latinLnBrk="0" hangingPunct="1"/>
                      <a:r>
                        <a:rPr lang="en-US" sz="900" b="1" kern="1200" baseline="0" dirty="0" smtClean="0">
                          <a:solidFill>
                            <a:schemeClr val="tx1"/>
                          </a:solidFill>
                          <a:latin typeface="+mn-lt"/>
                          <a:ea typeface="+mn-ea"/>
                          <a:cs typeface="+mn-cs"/>
                        </a:rPr>
                        <a:t>(From entry until the second biweekly reset)</a:t>
                      </a:r>
                      <a:endParaRPr lang="en-US" sz="900" b="1" kern="1200" dirty="0">
                        <a:solidFill>
                          <a:schemeClr val="tx1"/>
                        </a:solidFill>
                        <a:latin typeface="+mn-lt"/>
                        <a:ea typeface="+mn-ea"/>
                        <a:cs typeface="+mn-cs"/>
                      </a:endParaRPr>
                    </a:p>
                  </a:txBody>
                  <a:tcPr/>
                </a:tc>
                <a:tc>
                  <a:txBody>
                    <a:bodyPr/>
                    <a:lstStyle/>
                    <a:p>
                      <a:pPr marL="0" algn="l" defTabSz="914400" rtl="0" eaLnBrk="1" latinLnBrk="0" hangingPunct="1"/>
                      <a:r>
                        <a:rPr lang="en-US" sz="1200" b="1" kern="1200" dirty="0" smtClean="0">
                          <a:solidFill>
                            <a:schemeClr val="tx1"/>
                          </a:solidFill>
                          <a:latin typeface="+mn-lt"/>
                          <a:ea typeface="+mn-ea"/>
                          <a:cs typeface="+mn-cs"/>
                        </a:rPr>
                        <a:t>Default value for every Counter-Party </a:t>
                      </a:r>
                      <a:endParaRPr lang="en-US" sz="1200" b="1" kern="1200" dirty="0">
                        <a:solidFill>
                          <a:schemeClr val="tx1"/>
                        </a:solidFill>
                        <a:latin typeface="+mn-lt"/>
                        <a:ea typeface="+mn-ea"/>
                        <a:cs typeface="+mn-cs"/>
                      </a:endParaRPr>
                    </a:p>
                  </a:txBody>
                  <a:tcPr/>
                </a:tc>
                <a:tc>
                  <a:txBody>
                    <a:bodyPr/>
                    <a:lstStyle/>
                    <a:p>
                      <a:pPr marL="0" algn="l" defTabSz="914400" rtl="0" eaLnBrk="1" latinLnBrk="0" hangingPunct="1"/>
                      <a:r>
                        <a:rPr lang="en-US" sz="1200" b="1" kern="1200" dirty="0" smtClean="0">
                          <a:solidFill>
                            <a:schemeClr val="tx1"/>
                          </a:solidFill>
                          <a:latin typeface="+mn-lt"/>
                          <a:ea typeface="+mn-ea"/>
                          <a:cs typeface="+mn-cs"/>
                        </a:rPr>
                        <a:t>Entities who meet the requirements for favorable treatment</a:t>
                      </a:r>
                      <a:endParaRPr lang="en-US" sz="1200" b="1" kern="1200" dirty="0">
                        <a:solidFill>
                          <a:schemeClr val="tx1"/>
                        </a:solidFill>
                        <a:latin typeface="+mn-lt"/>
                        <a:ea typeface="+mn-ea"/>
                        <a:cs typeface="+mn-cs"/>
                      </a:endParaRPr>
                    </a:p>
                  </a:txBody>
                  <a:tcPr/>
                </a:tc>
              </a:tr>
              <a:tr h="370840">
                <a:tc>
                  <a:txBody>
                    <a:bodyPr/>
                    <a:lstStyle/>
                    <a:p>
                      <a:r>
                        <a:rPr lang="en-US" sz="1200" b="1" dirty="0" smtClean="0"/>
                        <a:t>“e1”</a:t>
                      </a:r>
                      <a:endParaRPr lang="en-US" sz="1200" b="1" dirty="0"/>
                    </a:p>
                  </a:txBody>
                  <a:tcPr/>
                </a:tc>
                <a:tc>
                  <a:txBody>
                    <a:bodyPr/>
                    <a:lstStyle/>
                    <a:p>
                      <a:r>
                        <a:rPr lang="en-US" sz="1200" kern="1200" dirty="0" smtClean="0">
                          <a:solidFill>
                            <a:schemeClr val="dk1"/>
                          </a:solidFill>
                          <a:latin typeface="+mn-lt"/>
                          <a:ea typeface="+mn-ea"/>
                          <a:cs typeface="+mn-cs"/>
                        </a:rPr>
                        <a:t>1</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050" b="1" kern="1200" dirty="0" smtClean="0">
                          <a:solidFill>
                            <a:schemeClr val="dk1"/>
                          </a:solidFill>
                          <a:latin typeface="+mn-lt"/>
                          <a:ea typeface="+mn-ea"/>
                          <a:cs typeface="+mn-cs"/>
                        </a:rPr>
                        <a:t>95th percentile </a:t>
                      </a:r>
                      <a:r>
                        <a:rPr lang="en-US" sz="1050" b="0" kern="1200" dirty="0" smtClean="0">
                          <a:solidFill>
                            <a:schemeClr val="dk1"/>
                          </a:solidFill>
                          <a:latin typeface="+mn-lt"/>
                          <a:ea typeface="+mn-ea"/>
                          <a:cs typeface="+mn-cs"/>
                        </a:rPr>
                        <a:t>of Ratio1 over the last 30 days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where Ratio1 is a daily calculation as follows: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Ratio1 = Min[1, Max[0, (</a:t>
                      </a:r>
                      <a:r>
                        <a:rPr lang="el-GR" sz="1050" b="0" kern="1200" dirty="0" smtClean="0">
                          <a:solidFill>
                            <a:schemeClr val="dk1"/>
                          </a:solidFill>
                          <a:latin typeface="+mn-lt"/>
                          <a:ea typeface="+mn-ea"/>
                          <a:cs typeface="+mn-cs"/>
                        </a:rPr>
                        <a:t>Σ</a:t>
                      </a:r>
                      <a:r>
                        <a:rPr lang="en-US" sz="1050" b="0" kern="1200" dirty="0" smtClean="0">
                          <a:solidFill>
                            <a:schemeClr val="dk1"/>
                          </a:solidFill>
                          <a:latin typeface="+mn-lt"/>
                          <a:ea typeface="+mn-ea"/>
                          <a:cs typeface="+mn-cs"/>
                        </a:rPr>
                        <a:t>h=1,24 (Qcleared-Bids*PDAM - Qcleared-TPO*PDAM - Qcleared-EOO*PDAM)/ </a:t>
                      </a:r>
                    </a:p>
                    <a:p>
                      <a:pPr marL="0" algn="l" defTabSz="914400" rtl="0" eaLnBrk="1" latinLnBrk="0" hangingPunct="1"/>
                      <a:r>
                        <a:rPr lang="el-GR" sz="1050" b="0" kern="1200" dirty="0" smtClean="0">
                          <a:solidFill>
                            <a:schemeClr val="dk1"/>
                          </a:solidFill>
                          <a:latin typeface="+mn-lt"/>
                          <a:ea typeface="+mn-ea"/>
                          <a:cs typeface="+mn-cs"/>
                        </a:rPr>
                        <a:t>(Σ </a:t>
                      </a:r>
                      <a:r>
                        <a:rPr lang="en-US" sz="1050" b="0" kern="1200" dirty="0" smtClean="0">
                          <a:solidFill>
                            <a:schemeClr val="dk1"/>
                          </a:solidFill>
                          <a:latin typeface="+mn-lt"/>
                          <a:ea typeface="+mn-ea"/>
                          <a:cs typeface="+mn-cs"/>
                        </a:rPr>
                        <a:t>h=1,24 Qcleared-Bids*PDAM)]]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except Ratio1 = 1 when Σ h=1,24 Qcleared-Bids*PDAM = 0 </a:t>
                      </a:r>
                      <a:endParaRPr lang="en-US" sz="1050" b="0" kern="1200" dirty="0">
                        <a:solidFill>
                          <a:schemeClr val="dk1"/>
                        </a:solidFill>
                        <a:latin typeface="+mn-lt"/>
                        <a:ea typeface="+mn-ea"/>
                        <a:cs typeface="+mn-cs"/>
                      </a:endParaRPr>
                    </a:p>
                  </a:txBody>
                  <a:tcPr/>
                </a:tc>
                <a:tc>
                  <a:txBody>
                    <a:bodyPr/>
                    <a:lstStyle/>
                    <a:p>
                      <a:pPr marL="0" algn="l" defTabSz="914400" rtl="0" eaLnBrk="1" latinLnBrk="0" hangingPunct="1"/>
                      <a:r>
                        <a:rPr lang="en-US" sz="1050" b="1" kern="1200" dirty="0" smtClean="0">
                          <a:solidFill>
                            <a:schemeClr val="dk1"/>
                          </a:solidFill>
                          <a:latin typeface="+mn-lt"/>
                          <a:ea typeface="+mn-ea"/>
                          <a:cs typeface="+mn-cs"/>
                        </a:rPr>
                        <a:t>75th percentile </a:t>
                      </a:r>
                      <a:r>
                        <a:rPr lang="en-US" sz="1050" b="0" kern="1200" dirty="0" smtClean="0">
                          <a:solidFill>
                            <a:schemeClr val="dk1"/>
                          </a:solidFill>
                          <a:latin typeface="+mn-lt"/>
                          <a:ea typeface="+mn-ea"/>
                          <a:cs typeface="+mn-cs"/>
                        </a:rPr>
                        <a:t>of Ratio1 over the last 30 days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where Ratio1 is a daily calculation as follows: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Ratio1 = Min[1, Max[0, (</a:t>
                      </a:r>
                      <a:r>
                        <a:rPr lang="el-GR" sz="1050" b="0" kern="1200" dirty="0" smtClean="0">
                          <a:solidFill>
                            <a:schemeClr val="dk1"/>
                          </a:solidFill>
                          <a:latin typeface="+mn-lt"/>
                          <a:ea typeface="+mn-ea"/>
                          <a:cs typeface="+mn-cs"/>
                        </a:rPr>
                        <a:t>Σ</a:t>
                      </a:r>
                      <a:r>
                        <a:rPr lang="en-US" sz="1050" b="0" kern="1200" dirty="0" smtClean="0">
                          <a:solidFill>
                            <a:schemeClr val="dk1"/>
                          </a:solidFill>
                          <a:latin typeface="+mn-lt"/>
                          <a:ea typeface="+mn-ea"/>
                          <a:cs typeface="+mn-cs"/>
                        </a:rPr>
                        <a:t>h=1,24 (Qcleared-Bids*PDAM - Qcleared-TPO*PDAM - Qcleared-EOO*PDAM)/ </a:t>
                      </a:r>
                    </a:p>
                    <a:p>
                      <a:pPr marL="0" algn="l" defTabSz="914400" rtl="0" eaLnBrk="1" latinLnBrk="0" hangingPunct="1"/>
                      <a:r>
                        <a:rPr lang="el-GR" sz="1050" b="0" kern="1200" dirty="0" smtClean="0">
                          <a:solidFill>
                            <a:schemeClr val="dk1"/>
                          </a:solidFill>
                          <a:latin typeface="+mn-lt"/>
                          <a:ea typeface="+mn-ea"/>
                          <a:cs typeface="+mn-cs"/>
                        </a:rPr>
                        <a:t>(Σ </a:t>
                      </a:r>
                      <a:r>
                        <a:rPr lang="en-US" sz="1050" b="0" kern="1200" dirty="0" smtClean="0">
                          <a:solidFill>
                            <a:schemeClr val="dk1"/>
                          </a:solidFill>
                          <a:latin typeface="+mn-lt"/>
                          <a:ea typeface="+mn-ea"/>
                          <a:cs typeface="+mn-cs"/>
                        </a:rPr>
                        <a:t>h=1,24 Qcleared-Bids*PDAM)]] </a:t>
                      </a:r>
                    </a:p>
                    <a:p>
                      <a:pPr marL="0" algn="l" defTabSz="914400" rtl="0" eaLnBrk="1" latinLnBrk="0" hangingPunct="1"/>
                      <a:endParaRPr lang="en-US" sz="1050" b="0" kern="1200" dirty="0" smtClean="0">
                        <a:solidFill>
                          <a:schemeClr val="dk1"/>
                        </a:solidFill>
                        <a:latin typeface="+mn-lt"/>
                        <a:ea typeface="+mn-ea"/>
                        <a:cs typeface="+mn-cs"/>
                      </a:endParaRPr>
                    </a:p>
                    <a:p>
                      <a:pPr marL="0" algn="l" defTabSz="914400" rtl="0" eaLnBrk="1" latinLnBrk="0" hangingPunct="1"/>
                      <a:r>
                        <a:rPr lang="en-US" sz="1050" b="0" kern="1200" dirty="0" smtClean="0">
                          <a:solidFill>
                            <a:schemeClr val="dk1"/>
                          </a:solidFill>
                          <a:latin typeface="+mn-lt"/>
                          <a:ea typeface="+mn-ea"/>
                          <a:cs typeface="+mn-cs"/>
                        </a:rPr>
                        <a:t>except Ratio1 = 1 when Σ h=1,24 Qcleared-Bids*PDAM = 0 </a:t>
                      </a:r>
                      <a:endParaRPr lang="en-US" sz="1050" b="0" kern="1200" dirty="0">
                        <a:solidFill>
                          <a:schemeClr val="dk1"/>
                        </a:solidFill>
                        <a:latin typeface="+mn-lt"/>
                        <a:ea typeface="+mn-ea"/>
                        <a:cs typeface="+mn-cs"/>
                      </a:endParaRPr>
                    </a:p>
                  </a:txBody>
                  <a:tcPr/>
                </a:tc>
              </a:tr>
              <a:tr h="370840">
                <a:tc>
                  <a:txBody>
                    <a:bodyPr/>
                    <a:lstStyle/>
                    <a:p>
                      <a:r>
                        <a:rPr lang="en-US" sz="1200" b="1" dirty="0" smtClean="0"/>
                        <a:t>“e2”</a:t>
                      </a:r>
                      <a:endParaRPr lang="en-US" sz="1200" b="1"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0</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0</a:t>
                      </a:r>
                      <a:endParaRPr lang="en-US" sz="1200" kern="1200" dirty="0">
                        <a:solidFill>
                          <a:schemeClr val="dk1"/>
                        </a:solidFill>
                        <a:latin typeface="+mn-lt"/>
                        <a:ea typeface="+mn-ea"/>
                        <a:cs typeface="+mn-cs"/>
                      </a:endParaRPr>
                    </a:p>
                  </a:txBody>
                  <a:tcPr/>
                </a:tc>
                <a:tc>
                  <a:txBody>
                    <a:bodyPr/>
                    <a:lstStyle/>
                    <a:p>
                      <a:r>
                        <a:rPr lang="en-US" sz="1050" b="1" kern="1200" dirty="0" smtClean="0">
                          <a:solidFill>
                            <a:schemeClr val="dk1"/>
                          </a:solidFill>
                          <a:latin typeface="+mn-lt"/>
                          <a:ea typeface="+mn-ea"/>
                          <a:cs typeface="+mn-cs"/>
                        </a:rPr>
                        <a:t>25th percentile</a:t>
                      </a:r>
                      <a:r>
                        <a:rPr lang="en-US" sz="1800" b="1" i="0" u="none" strike="noStrike" kern="1200" baseline="0" dirty="0" smtClean="0">
                          <a:solidFill>
                            <a:schemeClr val="dk1"/>
                          </a:solidFill>
                          <a:latin typeface="+mn-lt"/>
                          <a:ea typeface="+mn-ea"/>
                          <a:cs typeface="+mn-cs"/>
                        </a:rPr>
                        <a:t> </a:t>
                      </a:r>
                      <a:r>
                        <a:rPr lang="en-US" sz="1050" b="0" kern="1200" dirty="0" smtClean="0">
                          <a:solidFill>
                            <a:schemeClr val="dk1"/>
                          </a:solidFill>
                          <a:latin typeface="+mn-lt"/>
                          <a:ea typeface="+mn-ea"/>
                          <a:cs typeface="+mn-cs"/>
                        </a:rPr>
                        <a:t>of Ratio2 over the last 30 days </a:t>
                      </a:r>
                    </a:p>
                    <a:p>
                      <a:endParaRPr lang="en-US" sz="1050" b="0" kern="1200" dirty="0" smtClean="0">
                        <a:solidFill>
                          <a:schemeClr val="dk1"/>
                        </a:solidFill>
                        <a:latin typeface="+mn-lt"/>
                        <a:ea typeface="+mn-ea"/>
                        <a:cs typeface="+mn-cs"/>
                      </a:endParaRPr>
                    </a:p>
                    <a:p>
                      <a:r>
                        <a:rPr lang="en-US" sz="1050" b="0" kern="1200" dirty="0" smtClean="0">
                          <a:solidFill>
                            <a:schemeClr val="dk1"/>
                          </a:solidFill>
                          <a:latin typeface="+mn-lt"/>
                          <a:ea typeface="+mn-ea"/>
                          <a:cs typeface="+mn-cs"/>
                        </a:rPr>
                        <a:t>where Ratio2 is a daily calculation as follows: </a:t>
                      </a:r>
                    </a:p>
                    <a:p>
                      <a:r>
                        <a:rPr lang="en-US" sz="1050" b="0" kern="1200" dirty="0" smtClean="0">
                          <a:solidFill>
                            <a:schemeClr val="dk1"/>
                          </a:solidFill>
                          <a:latin typeface="+mn-lt"/>
                          <a:ea typeface="+mn-ea"/>
                          <a:cs typeface="+mn-cs"/>
                        </a:rPr>
                        <a:t>Ratio2 = 1 - Max[0, (Σh=1,24 (Qcleared-EOO + Qcleared-TPO - Qcleared-Bids)/ </a:t>
                      </a:r>
                    </a:p>
                    <a:p>
                      <a:r>
                        <a:rPr lang="el-GR" sz="1050" b="0" kern="1200" dirty="0" smtClean="0">
                          <a:solidFill>
                            <a:schemeClr val="dk1"/>
                          </a:solidFill>
                          <a:latin typeface="+mn-lt"/>
                          <a:ea typeface="+mn-ea"/>
                          <a:cs typeface="+mn-cs"/>
                        </a:rPr>
                        <a:t>(Σ </a:t>
                      </a:r>
                      <a:r>
                        <a:rPr lang="en-US" sz="1050" b="0" kern="1200" dirty="0" smtClean="0">
                          <a:solidFill>
                            <a:schemeClr val="dk1"/>
                          </a:solidFill>
                          <a:latin typeface="+mn-lt"/>
                          <a:ea typeface="+mn-ea"/>
                          <a:cs typeface="+mn-cs"/>
                        </a:rPr>
                        <a:t>h=1,24 (Qcleared-EOO + Qcleared-TPO))] </a:t>
                      </a:r>
                    </a:p>
                    <a:p>
                      <a:endParaRPr lang="en-US" sz="1050" b="0" kern="1200" dirty="0" smtClean="0">
                        <a:solidFill>
                          <a:schemeClr val="dk1"/>
                        </a:solidFill>
                        <a:latin typeface="+mn-lt"/>
                        <a:ea typeface="+mn-ea"/>
                        <a:cs typeface="+mn-cs"/>
                      </a:endParaRPr>
                    </a:p>
                    <a:p>
                      <a:r>
                        <a:rPr lang="en-US" sz="1050" b="0" kern="1200" dirty="0" smtClean="0">
                          <a:solidFill>
                            <a:schemeClr val="dk1"/>
                          </a:solidFill>
                          <a:latin typeface="+mn-lt"/>
                          <a:ea typeface="+mn-ea"/>
                          <a:cs typeface="+mn-cs"/>
                        </a:rPr>
                        <a:t>except Ratio2 = 0 when Σ h=1,24 (Qcleared-EOO + Qcleared-TPO) = 0 </a:t>
                      </a:r>
                      <a:endParaRPr lang="en-US" sz="1050" b="0" kern="1200" dirty="0">
                        <a:solidFill>
                          <a:schemeClr val="dk1"/>
                        </a:solidFill>
                        <a:latin typeface="+mn-lt"/>
                        <a:ea typeface="+mn-ea"/>
                        <a:cs typeface="+mn-cs"/>
                      </a:endParaRPr>
                    </a:p>
                  </a:txBody>
                  <a:tcPr/>
                </a:tc>
              </a:tr>
              <a:tr h="370840">
                <a:tc>
                  <a:txBody>
                    <a:bodyPr/>
                    <a:lstStyle/>
                    <a:p>
                      <a:r>
                        <a:rPr lang="en-US" sz="1200" b="1" dirty="0" smtClean="0"/>
                        <a:t>“e3”</a:t>
                      </a:r>
                      <a:endParaRPr lang="en-US" sz="1200" b="1"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1</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1</a:t>
                      </a:r>
                      <a:endParaRPr lang="en-US" sz="1200" kern="1200" dirty="0">
                        <a:solidFill>
                          <a:schemeClr val="dk1"/>
                        </a:solidFill>
                        <a:latin typeface="+mn-lt"/>
                        <a:ea typeface="+mn-ea"/>
                        <a:cs typeface="+mn-cs"/>
                      </a:endParaRPr>
                    </a:p>
                  </a:txBody>
                  <a:tcPr/>
                </a:tc>
                <a:tc>
                  <a:txBody>
                    <a:bodyPr/>
                    <a:lstStyle/>
                    <a:p>
                      <a:r>
                        <a:rPr lang="en-US" sz="1200" kern="1200" baseline="0" dirty="0" smtClean="0">
                          <a:solidFill>
                            <a:schemeClr val="dk1"/>
                          </a:solidFill>
                          <a:latin typeface="+mn-lt"/>
                          <a:ea typeface="+mn-ea"/>
                          <a:cs typeface="+mn-cs"/>
                        </a:rPr>
                        <a:t>1</a:t>
                      </a:r>
                      <a:endParaRPr lang="en-US" sz="1200" kern="1200" baseline="0" dirty="0">
                        <a:solidFill>
                          <a:schemeClr val="dk1"/>
                        </a:solidFill>
                        <a:latin typeface="+mn-lt"/>
                        <a:ea typeface="+mn-ea"/>
                        <a:cs typeface="+mn-cs"/>
                      </a:endParaRPr>
                    </a:p>
                  </a:txBody>
                  <a:tcPr/>
                </a:tc>
              </a:tr>
            </a:tbl>
          </a:graphicData>
        </a:graphic>
      </p:graphicFrame>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8</a:t>
            </a:fld>
            <a:r>
              <a:rPr lang="en-US" dirty="0" smtClean="0">
                <a:solidFill>
                  <a:srgbClr val="000000"/>
                </a:solidFill>
              </a:rPr>
              <a:t>			</a:t>
            </a:r>
            <a:endParaRPr lang="en-US" dirty="0">
              <a:solidFill>
                <a:srgbClr val="000000"/>
              </a:solidFill>
            </a:endParaRPr>
          </a:p>
        </p:txBody>
      </p:sp>
    </p:spTree>
    <p:extLst>
      <p:ext uri="{BB962C8B-B14F-4D97-AF65-F5344CB8AC3E}">
        <p14:creationId xmlns:p14="http://schemas.microsoft.com/office/powerpoint/2010/main" val="4155302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Footer Placeholder 3"/>
          <p:cNvSpPr>
            <a:spLocks noGrp="1"/>
          </p:cNvSpPr>
          <p:nvPr>
            <p:ph type="ftr" sz="quarter" idx="10"/>
          </p:nvPr>
        </p:nvSpPr>
        <p:spPr/>
        <p:txBody>
          <a:bodyPr/>
          <a:lstStyle/>
          <a:p>
            <a:pPr>
              <a:defRPr/>
            </a:pPr>
            <a:r>
              <a:rPr lang="en-US" dirty="0" smtClean="0">
                <a:solidFill>
                  <a:srgbClr val="000000"/>
                </a:solidFill>
              </a:rPr>
              <a:t>			</a:t>
            </a:r>
            <a:fld id="{4C2083E9-0DA5-4A4F-A593-A1FA2913FA6F}" type="slidenum">
              <a:rPr lang="en-US" smtClean="0">
                <a:solidFill>
                  <a:srgbClr val="000000"/>
                </a:solidFill>
              </a:rPr>
              <a:pPr>
                <a:defRPr/>
              </a:pPr>
              <a:t>9</a:t>
            </a:fld>
            <a:r>
              <a:rPr lang="en-US" dirty="0" smtClean="0">
                <a:solidFill>
                  <a:srgbClr val="000000"/>
                </a:solidFill>
              </a:rPr>
              <a:t>			</a:t>
            </a:r>
            <a:endParaRPr lang="en-US" dirty="0">
              <a:solidFill>
                <a:srgbClr val="000000"/>
              </a:solidFill>
            </a:endParaRPr>
          </a:p>
        </p:txBody>
      </p:sp>
      <p:pic>
        <p:nvPicPr>
          <p:cNvPr id="1029" name="Picture 5" descr="C:\Users\pbezwada\AppData\Local\Microsoft\Windows\Temporary Internet Files\Content.IE5\5F93ZGBU\Zhwp_Question_Mark.sv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14400"/>
            <a:ext cx="4800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176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as Nodal Powerpoint template 7-5-06">
  <a:themeElements>
    <a:clrScheme name="Texas Nodal Powerpoint template 7-5-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xas Nodal Powerpoint template 7-5-06">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33363" marR="0" indent="-233363" algn="l" defTabSz="914400" rtl="0" eaLnBrk="0" fontAlgn="base" latinLnBrk="0" hangingPunct="0">
          <a:lnSpc>
            <a:spcPct val="100000"/>
          </a:lnSpc>
          <a:spcBef>
            <a:spcPct val="0"/>
          </a:spcBef>
          <a:spcAft>
            <a:spcPct val="0"/>
          </a:spcAft>
          <a:buClrTx/>
          <a:buSzTx/>
          <a:buFont typeface="Wingdings" pitchFamily="2" charset="2"/>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99"/>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33363" marR="0" indent="-233363" algn="l" defTabSz="914400" rtl="0" eaLnBrk="0" fontAlgn="base" latinLnBrk="0" hangingPunct="0">
          <a:lnSpc>
            <a:spcPct val="100000"/>
          </a:lnSpc>
          <a:spcBef>
            <a:spcPct val="0"/>
          </a:spcBef>
          <a:spcAft>
            <a:spcPct val="0"/>
          </a:spcAft>
          <a:buClrTx/>
          <a:buSzTx/>
          <a:buFont typeface="Wingdings" pitchFamily="2" charset="2"/>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xas Nodal Powerpoint template 7-5-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xas Nodal Powerpoint template 7-5-0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xas Nodal Powerpoint template 7-5-0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xas Nodal Powerpoint template 7-5-0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xas Nodal Powerpoint template 7-5-0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xas Nodal Powerpoint template 7-5-0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xas Nodal Powerpoint template 7-5-06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xas Nodal Powerpoint template 7-5-0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xas Nodal Powerpoint template 7-5-0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xas Nodal Powerpoint template 7-5-0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xas Nodal Powerpoint template 7-5-0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xas Nodal Powerpoint template 7-5-0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491</TotalTime>
  <Words>840</Words>
  <Application>Microsoft Office PowerPoint</Application>
  <PresentationFormat>On-screen Show (4:3)</PresentationFormat>
  <Paragraphs>171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Texas Nodal Powerpoint template 7-5-06</vt:lpstr>
      <vt:lpstr>PowerPoint Presentation</vt:lpstr>
      <vt:lpstr>Objectives for credit constraints in Day Ahead Market</vt:lpstr>
      <vt:lpstr>Credit Exposure(CE) for Energy Bid</vt:lpstr>
      <vt:lpstr>Energy Bid CE Calculations</vt:lpstr>
      <vt:lpstr>Credit Exposure(CE) for Three Part Supply Offer</vt:lpstr>
      <vt:lpstr>TPO CE Calculations</vt:lpstr>
      <vt:lpstr>“e” Factors </vt:lpstr>
      <vt:lpstr>“e” Factors Calculation</vt:lpstr>
      <vt:lpstr>Questions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Measures of the Value of Trade in the Market</dc:title>
  <dc:creator>Bezwada, Prasanthi Neelima</dc:creator>
  <cp:lastModifiedBy>Zapanta, Zaldy</cp:lastModifiedBy>
  <cp:revision>85</cp:revision>
  <dcterms:created xsi:type="dcterms:W3CDTF">2015-12-04T14:49:44Z</dcterms:created>
  <dcterms:modified xsi:type="dcterms:W3CDTF">2016-01-19T22:22:28Z</dcterms:modified>
</cp:coreProperties>
</file>