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01</a:t>
              </a:r>
              <a:r>
                <a:rPr lang="en-US" dirty="0" smtClean="0"/>
                <a:t>/20/2016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01</a:t>
            </a:r>
            <a:r>
              <a:rPr lang="en-US" sz="1050" i="1" dirty="0" smtClean="0"/>
              <a:t>/20/16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0216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0216</a:t>
            </a:r>
            <a:r>
              <a:rPr lang="en-US" kern="0" dirty="0" smtClean="0">
                <a:solidFill>
                  <a:prstClr val="black"/>
                </a:solidFill>
              </a:rPr>
              <a:t> </a:t>
            </a:r>
            <a:r>
              <a:rPr lang="en-US" kern="0" dirty="0" smtClean="0">
                <a:solidFill>
                  <a:prstClr val="black"/>
                </a:solidFill>
              </a:rPr>
              <a:t>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0216 Connectivity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is </a:t>
            </a:r>
            <a:r>
              <a:rPr lang="en-US" sz="1800" b="0" dirty="0" smtClean="0">
                <a:solidFill>
                  <a:prstClr val="black"/>
                </a:solidFill>
              </a:rPr>
              <a:t>in progress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7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are testing </a:t>
            </a:r>
            <a:r>
              <a:rPr lang="en-US" sz="1800" b="0" dirty="0">
                <a:solidFill>
                  <a:prstClr val="black"/>
                </a:solidFill>
              </a:rPr>
              <a:t>(Including </a:t>
            </a:r>
            <a:r>
              <a:rPr lang="en-US" sz="1800" b="0" dirty="0" smtClean="0">
                <a:solidFill>
                  <a:prstClr val="black"/>
                </a:solidFill>
              </a:rPr>
              <a:t>6 </a:t>
            </a:r>
            <a:r>
              <a:rPr lang="en-US" sz="1800" b="0" dirty="0">
                <a:solidFill>
                  <a:prstClr val="black"/>
                </a:solidFill>
              </a:rPr>
              <a:t>additional </a:t>
            </a:r>
            <a:r>
              <a:rPr lang="en-US" sz="1800" b="0" dirty="0" smtClean="0">
                <a:solidFill>
                  <a:prstClr val="black"/>
                </a:solidFill>
              </a:rPr>
              <a:t>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4 Existing </a:t>
            </a:r>
            <a:r>
              <a:rPr lang="en-US" sz="1800" b="0" dirty="0">
                <a:solidFill>
                  <a:prstClr val="black"/>
                </a:solidFill>
              </a:rPr>
              <a:t>CRs: </a:t>
            </a:r>
            <a:r>
              <a:rPr lang="en-US" sz="1800" b="0" dirty="0">
                <a:solidFill>
                  <a:prstClr val="black"/>
                </a:solidFill>
              </a:rPr>
              <a:t>2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CRs </a:t>
            </a:r>
            <a:r>
              <a:rPr lang="en-US" sz="1800" b="0" dirty="0" smtClean="0">
                <a:solidFill>
                  <a:prstClr val="black"/>
                </a:solidFill>
              </a:rPr>
              <a:t>are testing bank change, 1 CR is adding a territory, 1 CR is testing production system server changes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1,537 </a:t>
            </a:r>
            <a:r>
              <a:rPr lang="en-US" sz="1800" b="0" dirty="0">
                <a:solidFill>
                  <a:prstClr val="black"/>
                </a:solidFill>
              </a:rPr>
              <a:t>tasks </a:t>
            </a:r>
            <a:r>
              <a:rPr lang="en-US" sz="1800" b="0" dirty="0" smtClean="0">
                <a:solidFill>
                  <a:prstClr val="black"/>
                </a:solidFill>
              </a:rPr>
              <a:t>are scheduled including connectivity</a:t>
            </a:r>
            <a:endParaRPr lang="en-US" sz="1800" dirty="0">
              <a:solidFill>
                <a:prstClr val="black"/>
              </a:solidFill>
            </a:endParaRP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/>
              <a:t>01/20/16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0216 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108015"/>
            <a:ext cx="8573975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0216 </a:t>
            </a:r>
            <a:r>
              <a:rPr lang="en-US" sz="1800" b="0" dirty="0">
                <a:solidFill>
                  <a:prstClr val="black"/>
                </a:solidFill>
              </a:rPr>
              <a:t>signup began </a:t>
            </a:r>
            <a:r>
              <a:rPr lang="en-US" sz="1800" b="0" dirty="0" smtClean="0">
                <a:solidFill>
                  <a:prstClr val="black"/>
                </a:solidFill>
              </a:rPr>
              <a:t>01/06/16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0216 </a:t>
            </a:r>
            <a:r>
              <a:rPr lang="en-US" sz="1800" b="0" dirty="0">
                <a:solidFill>
                  <a:prstClr val="black"/>
                </a:solidFill>
              </a:rPr>
              <a:t>signup deadline was </a:t>
            </a:r>
            <a:r>
              <a:rPr lang="en-US" sz="1800" b="0" dirty="0" smtClean="0">
                <a:solidFill>
                  <a:prstClr val="black"/>
                </a:solidFill>
              </a:rPr>
              <a:t>01/13/16 </a:t>
            </a:r>
            <a:r>
              <a:rPr lang="en-US" sz="1800" b="0" dirty="0">
                <a:solidFill>
                  <a:prstClr val="black"/>
                </a:solidFill>
              </a:rPr>
              <a:t>(</a:t>
            </a:r>
            <a:r>
              <a:rPr lang="en-US" sz="1800" b="0" dirty="0" smtClean="0">
                <a:solidFill>
                  <a:prstClr val="black"/>
                </a:solidFill>
              </a:rPr>
              <a:t>Adhoc,03/04/16 </a:t>
            </a:r>
            <a:r>
              <a:rPr lang="en-US" sz="1800" b="0" dirty="0">
                <a:solidFill>
                  <a:prstClr val="black"/>
                </a:solidFill>
              </a:rPr>
              <a:t>for 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</a:t>
            </a:r>
            <a:r>
              <a:rPr lang="en-US" sz="1800" b="0" dirty="0" smtClean="0">
                <a:solidFill>
                  <a:prstClr val="black"/>
                </a:solidFill>
              </a:rPr>
              <a:t>testing began 01/19/16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begin </a:t>
            </a:r>
            <a:r>
              <a:rPr lang="en-US" sz="1800" b="0" dirty="0" smtClean="0">
                <a:solidFill>
                  <a:prstClr val="black"/>
                </a:solidFill>
              </a:rPr>
              <a:t>02/15/16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concludes on </a:t>
            </a:r>
            <a:r>
              <a:rPr lang="en-US" sz="1800" b="0" dirty="0" smtClean="0">
                <a:solidFill>
                  <a:prstClr val="black"/>
                </a:solidFill>
              </a:rPr>
              <a:t>02/26/16 </a:t>
            </a:r>
            <a:r>
              <a:rPr lang="en-US" sz="1800" b="0" dirty="0">
                <a:solidFill>
                  <a:prstClr val="black"/>
                </a:solidFill>
              </a:rPr>
              <a:t>(Contingency/Adhoc Period until </a:t>
            </a:r>
            <a:r>
              <a:rPr lang="en-US" sz="1800" b="0" dirty="0" smtClean="0">
                <a:solidFill>
                  <a:prstClr val="black"/>
                </a:solidFill>
              </a:rPr>
              <a:t>04/15/16)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/>
              <a:t>01/20/16</a:t>
            </a:r>
            <a:endParaRPr lang="en-US" sz="105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3577</TotalTime>
  <Words>134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170</cp:revision>
  <cp:lastPrinted>2013-01-30T23:16:36Z</cp:lastPrinted>
  <dcterms:created xsi:type="dcterms:W3CDTF">2010-04-12T23:12:02Z</dcterms:created>
  <dcterms:modified xsi:type="dcterms:W3CDTF">2016-01-19T15:21:14Z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