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 id="2147493467" r:id="rId5"/>
  </p:sldMasterIdLst>
  <p:notesMasterIdLst>
    <p:notesMasterId r:id="rId17"/>
  </p:notesMasterIdLst>
  <p:handoutMasterIdLst>
    <p:handoutMasterId r:id="rId18"/>
  </p:handoutMasterIdLst>
  <p:sldIdLst>
    <p:sldId id="260" r:id="rId6"/>
    <p:sldId id="305" r:id="rId7"/>
    <p:sldId id="302" r:id="rId8"/>
    <p:sldId id="306" r:id="rId9"/>
    <p:sldId id="311" r:id="rId10"/>
    <p:sldId id="312" r:id="rId11"/>
    <p:sldId id="314" r:id="rId12"/>
    <p:sldId id="313" r:id="rId13"/>
    <p:sldId id="315" r:id="rId14"/>
    <p:sldId id="310" r:id="rId15"/>
    <p:sldId id="300" r:id="rId16"/>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nanam, Prabhu" initials="GG" lastIdx="3" clrIdx="0"/>
  <p:cmAuthor id="1" name="Richardson, Ben" initials="RB" lastIdx="4" clrIdx="1">
    <p:extLst>
      <p:ext uri="{19B8F6BF-5375-455C-9EA6-DF929625EA0E}">
        <p15:presenceInfo xmlns:p15="http://schemas.microsoft.com/office/powerpoint/2012/main" userId="S-1-5-21-639947351-343809578-3807592339-470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2D050"/>
    <a:srgbClr val="72BFC5"/>
    <a:srgbClr val="333399"/>
    <a:srgbClr val="005386"/>
    <a:srgbClr val="55BAB7"/>
    <a:srgbClr val="00385E"/>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72" autoAdjust="0"/>
    <p:restoredTop sz="94595" autoAdjust="0"/>
  </p:normalViewPr>
  <p:slideViewPr>
    <p:cSldViewPr snapToGrid="0" snapToObjects="1">
      <p:cViewPr varScale="1">
        <p:scale>
          <a:sx n="60" d="100"/>
          <a:sy n="60" d="100"/>
        </p:scale>
        <p:origin x="84" y="42"/>
      </p:cViewPr>
      <p:guideLst>
        <p:guide orient="horz" pos="4032"/>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49" d="100"/>
        <a:sy n="149" d="100"/>
      </p:scale>
      <p:origin x="0" y="0"/>
    </p:cViewPr>
  </p:sorterViewPr>
  <p:notesViewPr>
    <p:cSldViewPr snapToGrid="0" snapToObjects="1" showGuides="1">
      <p:cViewPr varScale="1">
        <p:scale>
          <a:sx n="85" d="100"/>
          <a:sy n="85" d="100"/>
        </p:scale>
        <p:origin x="1740"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69DE495-51AC-4723-A7B4-B1B58AAC8C5A}" type="datetimeFigureOut">
              <a:rPr lang="en-US" smtClean="0"/>
              <a:t>1/19/2016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D1DF52B9-7E6C-4146-83FC-76B5AB271E46}" type="datetimeFigureOut">
              <a:rPr lang="en-US" smtClean="0"/>
              <a:t>1/19/2016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1</a:t>
            </a:fld>
            <a:endParaRPr lang="en-US" dirty="0"/>
          </a:p>
        </p:txBody>
      </p:sp>
    </p:spTree>
    <p:extLst>
      <p:ext uri="{BB962C8B-B14F-4D97-AF65-F5344CB8AC3E}">
        <p14:creationId xmlns:p14="http://schemas.microsoft.com/office/powerpoint/2010/main" val="870658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1B3D22-F502-4A52-A06E-717BD3D70E2C}" type="slidenum">
              <a:rPr lang="en-US" smtClean="0"/>
              <a:t>11</a:t>
            </a:fld>
            <a:endParaRPr lang="en-US"/>
          </a:p>
        </p:txBody>
      </p:sp>
    </p:spTree>
    <p:extLst>
      <p:ext uri="{BB962C8B-B14F-4D97-AF65-F5344CB8AC3E}">
        <p14:creationId xmlns:p14="http://schemas.microsoft.com/office/powerpoint/2010/main" val="1490882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32203822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1223948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62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2605946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664" y="1565275"/>
            <a:ext cx="4040188"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565275"/>
            <a:ext cx="4041775"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24868244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0847129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24922467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4"/>
            <a:ext cx="3008313" cy="892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2636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21822031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Picture 12"/>
          <p:cNvPicPr>
            <a:picLocks/>
          </p:cNvPicPr>
          <p:nvPr userDrawn="1"/>
        </p:nvPicPr>
        <p:blipFill rotWithShape="1">
          <a:blip r:embed="rId9">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9" name="Picture 8" descr="ERCOT cmyk-01.p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
        <p:nvSpPr>
          <p:cNvPr id="8" name="TextBox 7"/>
          <p:cNvSpPr txBox="1"/>
          <p:nvPr userDrawn="1"/>
        </p:nvSpPr>
        <p:spPr>
          <a:xfrm>
            <a:off x="1085849" y="6010274"/>
            <a:ext cx="6867526" cy="253916"/>
          </a:xfrm>
          <a:prstGeom prst="rect">
            <a:avLst/>
          </a:prstGeom>
          <a:noFill/>
        </p:spPr>
        <p:txBody>
          <a:bodyPr wrap="square" rtlCol="0">
            <a:spAutoFit/>
          </a:bodyPr>
          <a:lstStyle/>
          <a:p>
            <a:pPr algn="l"/>
            <a:r>
              <a:rPr lang="en-US" sz="1050" b="1" dirty="0" smtClean="0"/>
              <a:t>January 19, 2016</a:t>
            </a:r>
            <a:endParaRPr lang="en-US" sz="1050" dirty="0"/>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7" r:id="rId1"/>
    <p:sldLayoutId id="2147493458" r:id="rId2"/>
    <p:sldLayoutId id="2147493459" r:id="rId3"/>
    <p:sldLayoutId id="2147493460" r:id="rId4"/>
    <p:sldLayoutId id="2147493461" r:id="rId5"/>
    <p:sldLayoutId id="2147493462" r:id="rId6"/>
    <p:sldLayoutId id="2147493463" r:id="rId7"/>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68453"/>
            <a:ext cx="9144000" cy="72169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p:cNvPicPr>
          <p:nvPr userDrawn="1"/>
        </p:nvPicPr>
        <p:blipFill rotWithShape="1">
          <a:blip r:embed="rId4">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603250" y="1498064"/>
            <a:ext cx="7727950" cy="3246318"/>
            <a:chOff x="603250" y="546100"/>
            <a:chExt cx="7727950" cy="3246318"/>
          </a:xfrm>
        </p:grpSpPr>
        <p:pic>
          <p:nvPicPr>
            <p:cNvPr id="9" name="Picture 8" descr="ERCOT cmyk-0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50" y="546100"/>
              <a:ext cx="2457704" cy="1041400"/>
            </a:xfrm>
            <a:prstGeom prst="rect">
              <a:avLst/>
            </a:prstGeom>
          </p:spPr>
        </p:pic>
        <p:sp>
          <p:nvSpPr>
            <p:cNvPr id="10" name="TextBox 9"/>
            <p:cNvSpPr txBox="1"/>
            <p:nvPr/>
          </p:nvSpPr>
          <p:spPr>
            <a:xfrm>
              <a:off x="787400" y="2130425"/>
              <a:ext cx="7543800" cy="1661993"/>
            </a:xfrm>
            <a:prstGeom prst="rect">
              <a:avLst/>
            </a:prstGeom>
            <a:noFill/>
          </p:spPr>
          <p:txBody>
            <a:bodyPr wrap="square" rtlCol="0">
              <a:spAutoFit/>
            </a:bodyPr>
            <a:lstStyle/>
            <a:p>
              <a:r>
                <a:rPr lang="en-US" sz="2800" b="1" dirty="0" smtClean="0"/>
                <a:t>ERCOT – LP&amp;L Study Scope Comments</a:t>
              </a:r>
            </a:p>
            <a:p>
              <a:endParaRPr lang="en-US" b="1" dirty="0" smtClean="0"/>
            </a:p>
            <a:p>
              <a:r>
                <a:rPr lang="en-US" sz="2000" i="1" dirty="0" smtClean="0"/>
                <a:t>Regional Planning Group</a:t>
              </a:r>
            </a:p>
            <a:p>
              <a:r>
                <a:rPr lang="en-US" dirty="0" smtClean="0"/>
                <a:t> </a:t>
              </a:r>
            </a:p>
            <a:p>
              <a:r>
                <a:rPr lang="en-US" dirty="0" smtClean="0"/>
                <a:t>January 19, 2016</a:t>
              </a:r>
            </a:p>
          </p:txBody>
        </p:sp>
        <p:cxnSp>
          <p:nvCxnSpPr>
            <p:cNvPr id="13" name="Straight Connector 12"/>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69797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2400" dirty="0" smtClean="0"/>
          </a:p>
          <a:p>
            <a:r>
              <a:rPr lang="en-US" sz="2400" dirty="0" smtClean="0"/>
              <a:t>Lubbock and </a:t>
            </a:r>
            <a:r>
              <a:rPr lang="en-US" sz="2400" dirty="0" err="1" smtClean="0"/>
              <a:t>Sharyland</a:t>
            </a:r>
            <a:r>
              <a:rPr lang="en-US" sz="2400" dirty="0" smtClean="0"/>
              <a:t> Interconnection Studies have been reviewed</a:t>
            </a:r>
          </a:p>
          <a:p>
            <a:r>
              <a:rPr lang="en-US" sz="2400" dirty="0" smtClean="0"/>
              <a:t>Steady State Data received from Lubbock</a:t>
            </a:r>
          </a:p>
          <a:p>
            <a:r>
              <a:rPr lang="en-US" sz="2400" dirty="0" smtClean="0"/>
              <a:t>Planning </a:t>
            </a:r>
            <a:r>
              <a:rPr lang="en-US" sz="2400" dirty="0"/>
              <a:t>Guide Section 6.9 </a:t>
            </a:r>
            <a:r>
              <a:rPr lang="en-US" sz="2400" dirty="0" smtClean="0"/>
              <a:t>generators are being added to the study case which is derived from the 2015 RTP 2021 case</a:t>
            </a:r>
          </a:p>
          <a:p>
            <a:r>
              <a:rPr lang="en-US" sz="2400" dirty="0" smtClean="0"/>
              <a:t>Study case with initial configuration has been constructed and solved</a:t>
            </a:r>
          </a:p>
          <a:p>
            <a:r>
              <a:rPr lang="en-US" sz="2400" dirty="0"/>
              <a:t>Study cases </a:t>
            </a:r>
            <a:r>
              <a:rPr lang="en-US" sz="2400" dirty="0" smtClean="0"/>
              <a:t>are being modified to include updated TPIT projects</a:t>
            </a:r>
          </a:p>
          <a:p>
            <a:r>
              <a:rPr lang="en-US" sz="2400" smtClean="0"/>
              <a:t>Next step: </a:t>
            </a:r>
            <a:r>
              <a:rPr lang="en-US" sz="2400" dirty="0" smtClean="0"/>
              <a:t>contingencies for study will defined</a:t>
            </a:r>
          </a:p>
        </p:txBody>
      </p:sp>
      <p:sp>
        <p:nvSpPr>
          <p:cNvPr id="3" name="Title 2"/>
          <p:cNvSpPr>
            <a:spLocks noGrp="1"/>
          </p:cNvSpPr>
          <p:nvPr>
            <p:ph type="title"/>
          </p:nvPr>
        </p:nvSpPr>
        <p:spPr/>
        <p:txBody>
          <a:bodyPr/>
          <a:lstStyle/>
          <a:p>
            <a:r>
              <a:rPr lang="en-US" dirty="0" smtClean="0"/>
              <a:t>Status</a:t>
            </a:r>
            <a:endParaRPr lang="en-US" dirty="0"/>
          </a:p>
        </p:txBody>
      </p:sp>
    </p:spTree>
    <p:extLst>
      <p:ext uri="{BB962C8B-B14F-4D97-AF65-F5344CB8AC3E}">
        <p14:creationId xmlns:p14="http://schemas.microsoft.com/office/powerpoint/2010/main" val="3070352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95400" y="3136613"/>
            <a:ext cx="6553200" cy="369332"/>
          </a:xfrm>
          <a:prstGeom prst="rect">
            <a:avLst/>
          </a:prstGeom>
          <a:noFill/>
        </p:spPr>
        <p:txBody>
          <a:bodyPr wrap="square" rtlCol="0">
            <a:spAutoFit/>
          </a:bodyPr>
          <a:lstStyle/>
          <a:p>
            <a:pPr algn="ctr"/>
            <a:endParaRPr lang="en-US" dirty="0" smtClean="0"/>
          </a:p>
        </p:txBody>
      </p:sp>
      <p:sp>
        <p:nvSpPr>
          <p:cNvPr id="2" name="Rectangle 1"/>
          <p:cNvSpPr/>
          <p:nvPr/>
        </p:nvSpPr>
        <p:spPr>
          <a:xfrm>
            <a:off x="3954127" y="1593668"/>
            <a:ext cx="1235746" cy="2215991"/>
          </a:xfrm>
          <a:prstGeom prst="rect">
            <a:avLst/>
          </a:prstGeom>
          <a:noFill/>
        </p:spPr>
        <p:txBody>
          <a:bodyPr wrap="square" lIns="91440" tIns="45720" rIns="91440" bIns="45720">
            <a:spAutoFit/>
          </a:bodyPr>
          <a:lstStyle/>
          <a:p>
            <a:pPr algn="ctr"/>
            <a:r>
              <a:rPr lang="en-US" sz="13800" b="1" cap="none" spc="0" dirty="0" smtClean="0">
                <a:ln w="22225">
                  <a:solidFill>
                    <a:schemeClr val="accent2"/>
                  </a:solidFill>
                  <a:prstDash val="solid"/>
                </a:ln>
                <a:solidFill>
                  <a:schemeClr val="accent2">
                    <a:lumMod val="40000"/>
                    <a:lumOff val="60000"/>
                  </a:schemeClr>
                </a:solidFill>
                <a:effectLst/>
              </a:rPr>
              <a:t>?</a:t>
            </a:r>
            <a:endParaRPr lang="en-US" sz="138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1100105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Comments</a:t>
            </a:r>
          </a:p>
          <a:p>
            <a:r>
              <a:rPr lang="en-US" sz="2400" dirty="0" smtClean="0"/>
              <a:t>Status</a:t>
            </a:r>
          </a:p>
        </p:txBody>
      </p:sp>
      <p:sp>
        <p:nvSpPr>
          <p:cNvPr id="3" name="Title 2"/>
          <p:cNvSpPr>
            <a:spLocks noGrp="1"/>
          </p:cNvSpPr>
          <p:nvPr>
            <p:ph type="title"/>
          </p:nvPr>
        </p:nvSpPr>
        <p:spPr/>
        <p:txBody>
          <a:bodyPr/>
          <a:lstStyle/>
          <a:p>
            <a:r>
              <a:rPr lang="en-US" dirty="0" smtClean="0"/>
              <a:t>Outline</a:t>
            </a:r>
            <a:endParaRPr lang="en-US" dirty="0"/>
          </a:p>
        </p:txBody>
      </p:sp>
    </p:spTree>
    <p:extLst>
      <p:ext uri="{BB962C8B-B14F-4D97-AF65-F5344CB8AC3E}">
        <p14:creationId xmlns:p14="http://schemas.microsoft.com/office/powerpoint/2010/main" val="251503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Following the December 15, 2015 RPG Meeting presentation ERCOT received comments from Sharyland Utilities, Golden Spread, WETT and Xcel Energy</a:t>
            </a:r>
          </a:p>
          <a:p>
            <a:r>
              <a:rPr lang="en-US" sz="2400" dirty="0" smtClean="0"/>
              <a:t>This presentation will summarize the comments and ERCOT’s response</a:t>
            </a:r>
          </a:p>
        </p:txBody>
      </p:sp>
      <p:sp>
        <p:nvSpPr>
          <p:cNvPr id="3" name="Title 2"/>
          <p:cNvSpPr>
            <a:spLocks noGrp="1"/>
          </p:cNvSpPr>
          <p:nvPr>
            <p:ph type="title"/>
          </p:nvPr>
        </p:nvSpPr>
        <p:spPr/>
        <p:txBody>
          <a:bodyPr/>
          <a:lstStyle/>
          <a:p>
            <a:r>
              <a:rPr lang="en-US" dirty="0" smtClean="0"/>
              <a:t>LP&amp;L Load Integration Study Scope Comments</a:t>
            </a:r>
            <a:endParaRPr lang="en-US" dirty="0"/>
          </a:p>
        </p:txBody>
      </p:sp>
    </p:spTree>
    <p:extLst>
      <p:ext uri="{BB962C8B-B14F-4D97-AF65-F5344CB8AC3E}">
        <p14:creationId xmlns:p14="http://schemas.microsoft.com/office/powerpoint/2010/main" val="555030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a:t>Combine ERCOT </a:t>
            </a:r>
            <a:r>
              <a:rPr lang="en-US" sz="2400" dirty="0" smtClean="0"/>
              <a:t>and </a:t>
            </a:r>
            <a:r>
              <a:rPr lang="en-US" sz="2400" dirty="0"/>
              <a:t>Sharyland LPL Load Integration RPG Projects into one </a:t>
            </a:r>
            <a:r>
              <a:rPr lang="en-US" sz="2400" dirty="0" smtClean="0"/>
              <a:t>Project</a:t>
            </a:r>
            <a:endParaRPr lang="en-US" sz="2400" dirty="0"/>
          </a:p>
          <a:p>
            <a:pPr lvl="1"/>
            <a:r>
              <a:rPr lang="en-US" sz="2000" dirty="0" smtClean="0">
                <a:solidFill>
                  <a:srgbClr val="FF0000"/>
                </a:solidFill>
              </a:rPr>
              <a:t>ERCOT will take the Sharyland study into consideration while performing this analysis</a:t>
            </a:r>
          </a:p>
          <a:p>
            <a:r>
              <a:rPr lang="en-US" sz="2400" dirty="0" smtClean="0"/>
              <a:t>Append Objective statement to reiterate</a:t>
            </a:r>
          </a:p>
          <a:p>
            <a:pPr lvl="1"/>
            <a:r>
              <a:rPr lang="en-US" sz="2000" dirty="0" smtClean="0"/>
              <a:t>Study limited to steady state, dynamic, capital and production cost impact, </a:t>
            </a:r>
            <a:r>
              <a:rPr lang="en-US" sz="2000" dirty="0"/>
              <a:t>include interconnect </a:t>
            </a:r>
            <a:r>
              <a:rPr lang="en-US" sz="2000" dirty="0" smtClean="0"/>
              <a:t>options, </a:t>
            </a:r>
            <a:r>
              <a:rPr lang="en-US" sz="2000" dirty="0"/>
              <a:t>list preferred end points, impacts, </a:t>
            </a:r>
            <a:r>
              <a:rPr lang="en-US" sz="2000" dirty="0" smtClean="0"/>
              <a:t>economic comparison</a:t>
            </a:r>
          </a:p>
          <a:p>
            <a:pPr lvl="1"/>
            <a:r>
              <a:rPr lang="en-US" sz="2000" dirty="0" smtClean="0">
                <a:solidFill>
                  <a:srgbClr val="FF0000"/>
                </a:solidFill>
              </a:rPr>
              <a:t>Already included in scope</a:t>
            </a:r>
          </a:p>
          <a:p>
            <a:r>
              <a:rPr lang="en-US" sz="2400" dirty="0" smtClean="0"/>
              <a:t>Other/Additional Studies that may be needed: SSR of existing ERCOT units after LPL integration</a:t>
            </a:r>
          </a:p>
          <a:p>
            <a:pPr lvl="1"/>
            <a:r>
              <a:rPr lang="en-US" sz="2000" dirty="0">
                <a:solidFill>
                  <a:srgbClr val="FF0000"/>
                </a:solidFill>
              </a:rPr>
              <a:t>SSR topology check will be included</a:t>
            </a:r>
            <a:endParaRPr lang="en-US" sz="2000" dirty="0" smtClean="0">
              <a:solidFill>
                <a:srgbClr val="FF0000"/>
              </a:solidFill>
            </a:endParaRPr>
          </a:p>
        </p:txBody>
      </p:sp>
      <p:sp>
        <p:nvSpPr>
          <p:cNvPr id="3" name="Title 2"/>
          <p:cNvSpPr>
            <a:spLocks noGrp="1"/>
          </p:cNvSpPr>
          <p:nvPr>
            <p:ph type="title"/>
          </p:nvPr>
        </p:nvSpPr>
        <p:spPr/>
        <p:txBody>
          <a:bodyPr/>
          <a:lstStyle/>
          <a:p>
            <a:r>
              <a:rPr lang="en-US" dirty="0" smtClean="0"/>
              <a:t>Sharyland Utilities Comments</a:t>
            </a:r>
            <a:endParaRPr lang="en-US" dirty="0"/>
          </a:p>
        </p:txBody>
      </p:sp>
    </p:spTree>
    <p:extLst>
      <p:ext uri="{BB962C8B-B14F-4D97-AF65-F5344CB8AC3E}">
        <p14:creationId xmlns:p14="http://schemas.microsoft.com/office/powerpoint/2010/main" val="269692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Include Golden Spread’s 12/20/15 </a:t>
            </a:r>
            <a:r>
              <a:rPr lang="en-US" sz="2400" smtClean="0"/>
              <a:t>AEEC forecast</a:t>
            </a:r>
            <a:endParaRPr lang="en-US" sz="2400" dirty="0"/>
          </a:p>
          <a:p>
            <a:pPr lvl="1"/>
            <a:r>
              <a:rPr lang="en-US" sz="2000" dirty="0" smtClean="0">
                <a:solidFill>
                  <a:srgbClr val="FF0000"/>
                </a:solidFill>
              </a:rPr>
              <a:t>Accepted</a:t>
            </a:r>
          </a:p>
          <a:p>
            <a:r>
              <a:rPr lang="en-US" sz="2400" dirty="0" smtClean="0"/>
              <a:t>Include study of impact of LPL integration on AEEC</a:t>
            </a:r>
          </a:p>
          <a:p>
            <a:pPr lvl="1"/>
            <a:r>
              <a:rPr lang="en-US" sz="2000" dirty="0" smtClean="0">
                <a:solidFill>
                  <a:srgbClr val="FF0000"/>
                </a:solidFill>
              </a:rPr>
              <a:t>ERCOT</a:t>
            </a:r>
            <a:r>
              <a:rPr lang="en-US" sz="2000" dirty="0" smtClean="0">
                <a:solidFill>
                  <a:srgbClr val="00B0F0"/>
                </a:solidFill>
              </a:rPr>
              <a:t> </a:t>
            </a:r>
            <a:r>
              <a:rPr lang="en-US" sz="2000" dirty="0" smtClean="0">
                <a:solidFill>
                  <a:srgbClr val="FF0000"/>
                </a:solidFill>
              </a:rPr>
              <a:t>will </a:t>
            </a:r>
            <a:r>
              <a:rPr lang="en-US" sz="2000" dirty="0">
                <a:solidFill>
                  <a:srgbClr val="FF0000"/>
                </a:solidFill>
              </a:rPr>
              <a:t>ensure </a:t>
            </a:r>
            <a:r>
              <a:rPr lang="en-US" sz="2000" dirty="0" smtClean="0">
                <a:solidFill>
                  <a:srgbClr val="FF0000"/>
                </a:solidFill>
              </a:rPr>
              <a:t>compliance with all </a:t>
            </a:r>
            <a:r>
              <a:rPr lang="en-US" sz="2000" dirty="0">
                <a:solidFill>
                  <a:srgbClr val="FF0000"/>
                </a:solidFill>
              </a:rPr>
              <a:t>NERC </a:t>
            </a:r>
            <a:r>
              <a:rPr lang="en-US" sz="2000" dirty="0" smtClean="0">
                <a:solidFill>
                  <a:srgbClr val="FF0000"/>
                </a:solidFill>
              </a:rPr>
              <a:t>&amp; ERCOT </a:t>
            </a:r>
            <a:r>
              <a:rPr lang="en-US" sz="2000" dirty="0">
                <a:solidFill>
                  <a:srgbClr val="FF0000"/>
                </a:solidFill>
              </a:rPr>
              <a:t>Planning Standards while including </a:t>
            </a:r>
            <a:r>
              <a:rPr lang="en-US" sz="2000" dirty="0" smtClean="0">
                <a:solidFill>
                  <a:srgbClr val="FF0000"/>
                </a:solidFill>
              </a:rPr>
              <a:t>units </a:t>
            </a:r>
            <a:r>
              <a:rPr lang="en-US" sz="2000" dirty="0">
                <a:solidFill>
                  <a:srgbClr val="FF0000"/>
                </a:solidFill>
              </a:rPr>
              <a:t>that meet </a:t>
            </a:r>
            <a:r>
              <a:rPr lang="en-US" sz="2000" dirty="0" smtClean="0">
                <a:solidFill>
                  <a:srgbClr val="FF0000"/>
                </a:solidFill>
              </a:rPr>
              <a:t>Planning Guide Section </a:t>
            </a:r>
            <a:r>
              <a:rPr lang="en-US" sz="2000" dirty="0">
                <a:solidFill>
                  <a:srgbClr val="FF0000"/>
                </a:solidFill>
              </a:rPr>
              <a:t>6.9 </a:t>
            </a:r>
            <a:r>
              <a:rPr lang="en-US" sz="2000" dirty="0" smtClean="0">
                <a:solidFill>
                  <a:srgbClr val="FF0000"/>
                </a:solidFill>
              </a:rPr>
              <a:t>requirements</a:t>
            </a:r>
          </a:p>
          <a:p>
            <a:r>
              <a:rPr lang="en-US" sz="2400" dirty="0" smtClean="0"/>
              <a:t>Include analysis of impact on LMP in West Load Zone</a:t>
            </a:r>
          </a:p>
          <a:p>
            <a:pPr lvl="1"/>
            <a:r>
              <a:rPr lang="en-US" sz="2000" dirty="0" smtClean="0">
                <a:solidFill>
                  <a:srgbClr val="FF0000"/>
                </a:solidFill>
              </a:rPr>
              <a:t>Production Costs included in economic analysis will be based on LMP forecasted by economics models.  Production Cost results will be made available to RPG</a:t>
            </a:r>
            <a:endParaRPr lang="en-US" sz="2000" dirty="0">
              <a:solidFill>
                <a:srgbClr val="FF0000"/>
              </a:solidFill>
            </a:endParaRPr>
          </a:p>
          <a:p>
            <a:pPr lvl="1"/>
            <a:endParaRPr lang="en-US" dirty="0" smtClean="0">
              <a:solidFill>
                <a:srgbClr val="FF0000"/>
              </a:solidFill>
            </a:endParaRPr>
          </a:p>
        </p:txBody>
      </p:sp>
      <p:sp>
        <p:nvSpPr>
          <p:cNvPr id="3" name="Title 2"/>
          <p:cNvSpPr>
            <a:spLocks noGrp="1"/>
          </p:cNvSpPr>
          <p:nvPr>
            <p:ph type="title"/>
          </p:nvPr>
        </p:nvSpPr>
        <p:spPr/>
        <p:txBody>
          <a:bodyPr/>
          <a:lstStyle/>
          <a:p>
            <a:r>
              <a:rPr lang="en-US" dirty="0" smtClean="0"/>
              <a:t>Golden Spread Electric Cooperative Comments</a:t>
            </a:r>
            <a:endParaRPr lang="en-US" dirty="0"/>
          </a:p>
        </p:txBody>
      </p:sp>
    </p:spTree>
    <p:extLst>
      <p:ext uri="{BB962C8B-B14F-4D97-AF65-F5344CB8AC3E}">
        <p14:creationId xmlns:p14="http://schemas.microsoft.com/office/powerpoint/2010/main" val="2618058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Note that: </a:t>
            </a:r>
          </a:p>
          <a:p>
            <a:pPr lvl="1"/>
            <a:r>
              <a:rPr lang="en-US" sz="2000" dirty="0" smtClean="0"/>
              <a:t>345/138 Auto serving Vealmoor is directly connected to Long Draw </a:t>
            </a:r>
          </a:p>
          <a:p>
            <a:pPr lvl="1"/>
            <a:r>
              <a:rPr lang="en-US" sz="2000" dirty="0"/>
              <a:t>Vealmoor is </a:t>
            </a:r>
            <a:r>
              <a:rPr lang="en-US" sz="2000" dirty="0" smtClean="0"/>
              <a:t>12 miles south of Long Draw</a:t>
            </a:r>
          </a:p>
          <a:p>
            <a:pPr lvl="1"/>
            <a:r>
              <a:rPr lang="en-US" sz="2000" dirty="0" smtClean="0"/>
              <a:t>Plenty of property available for Long Draw expansion</a:t>
            </a:r>
          </a:p>
          <a:p>
            <a:pPr lvl="1"/>
            <a:r>
              <a:rPr lang="en-US" sz="2000" dirty="0" smtClean="0"/>
              <a:t>Existing 345 kV line segment extending 22 miles north from point near Long Draw is</a:t>
            </a:r>
          </a:p>
          <a:p>
            <a:pPr lvl="2"/>
            <a:r>
              <a:rPr lang="en-US" sz="1800" dirty="0" smtClean="0"/>
              <a:t>Single circuit bundled Drake on H-frame  </a:t>
            </a:r>
          </a:p>
          <a:p>
            <a:pPr lvl="2"/>
            <a:r>
              <a:rPr lang="en-US" sz="1800" dirty="0" smtClean="0"/>
              <a:t>Not double circuit capable </a:t>
            </a:r>
          </a:p>
          <a:p>
            <a:pPr lvl="2"/>
            <a:r>
              <a:rPr lang="en-US" sz="1800" dirty="0" smtClean="0"/>
              <a:t>May need to be rebuilt &amp; recertified to serve LPL </a:t>
            </a:r>
          </a:p>
          <a:p>
            <a:pPr lvl="2"/>
            <a:r>
              <a:rPr lang="en-US" sz="1800" dirty="0" smtClean="0"/>
              <a:t>Will extend from Long Draw to LPL if employed in integration</a:t>
            </a:r>
          </a:p>
          <a:p>
            <a:pPr lvl="1"/>
            <a:r>
              <a:rPr lang="en-US" sz="2000" dirty="0" smtClean="0">
                <a:solidFill>
                  <a:srgbClr val="FF0000"/>
                </a:solidFill>
              </a:rPr>
              <a:t>WETT observations noted</a:t>
            </a:r>
          </a:p>
          <a:p>
            <a:pPr lvl="1"/>
            <a:endParaRPr lang="en-US" dirty="0" smtClean="0">
              <a:solidFill>
                <a:srgbClr val="FF0000"/>
              </a:solidFill>
            </a:endParaRPr>
          </a:p>
        </p:txBody>
      </p:sp>
      <p:sp>
        <p:nvSpPr>
          <p:cNvPr id="3" name="Title 2"/>
          <p:cNvSpPr>
            <a:spLocks noGrp="1"/>
          </p:cNvSpPr>
          <p:nvPr>
            <p:ph type="title"/>
          </p:nvPr>
        </p:nvSpPr>
        <p:spPr>
          <a:xfrm>
            <a:off x="379664" y="179143"/>
            <a:ext cx="8459536" cy="312693"/>
          </a:xfrm>
        </p:spPr>
        <p:txBody>
          <a:bodyPr/>
          <a:lstStyle/>
          <a:p>
            <a:r>
              <a:rPr lang="en-US" dirty="0" smtClean="0"/>
              <a:t>Wind Energy of Transmission of Texas (WETT) Comments</a:t>
            </a:r>
            <a:endParaRPr lang="en-US" dirty="0"/>
          </a:p>
        </p:txBody>
      </p:sp>
    </p:spTree>
    <p:extLst>
      <p:ext uri="{BB962C8B-B14F-4D97-AF65-F5344CB8AC3E}">
        <p14:creationId xmlns:p14="http://schemas.microsoft.com/office/powerpoint/2010/main" val="475278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400" dirty="0" smtClean="0"/>
              <a:t>Document:</a:t>
            </a:r>
          </a:p>
          <a:p>
            <a:pPr lvl="1"/>
            <a:r>
              <a:rPr lang="en-US" sz="2000" dirty="0" smtClean="0"/>
              <a:t>What LPL load moving &amp; not moving to ERCOT </a:t>
            </a:r>
          </a:p>
          <a:p>
            <a:pPr lvl="1"/>
            <a:r>
              <a:rPr lang="en-US" sz="2000" dirty="0" smtClean="0"/>
              <a:t>LPL generation retirement forecast</a:t>
            </a:r>
          </a:p>
          <a:p>
            <a:pPr lvl="1"/>
            <a:r>
              <a:rPr lang="en-US" sz="2000" dirty="0" smtClean="0"/>
              <a:t>Internal &amp; external LPL Transmission required for integration, including cost and timeline estimates</a:t>
            </a:r>
          </a:p>
          <a:p>
            <a:pPr lvl="1"/>
            <a:r>
              <a:rPr lang="en-US" sz="2000" dirty="0" smtClean="0">
                <a:solidFill>
                  <a:srgbClr val="FF0000"/>
                </a:solidFill>
              </a:rPr>
              <a:t>We accept assumptions from LPL on their internal plans, forecasts and requirements, see ERCOT Integration Study performed by LPL for the same. ERCOT report will include high-level description of our assumptions but models employed by ERCOT will also be made available on the MIS Secure for more detailed examination of assumptions. Identification of transmission that will be required external to LPL to integrate LPL into ERCOT is already included in scope</a:t>
            </a:r>
          </a:p>
          <a:p>
            <a:pPr marL="0" indent="0">
              <a:buNone/>
            </a:pPr>
            <a:endParaRPr lang="en-US" dirty="0" smtClean="0"/>
          </a:p>
          <a:p>
            <a:pPr lvl="1"/>
            <a:endParaRPr lang="en-US" dirty="0" smtClean="0">
              <a:solidFill>
                <a:srgbClr val="FF0000"/>
              </a:solidFill>
            </a:endParaRPr>
          </a:p>
          <a:p>
            <a:pPr lvl="1"/>
            <a:endParaRPr lang="en-US" dirty="0" smtClean="0"/>
          </a:p>
          <a:p>
            <a:endParaRPr lang="en-US" dirty="0" smtClean="0"/>
          </a:p>
          <a:p>
            <a:pPr lvl="1"/>
            <a:endParaRPr lang="en-US" dirty="0" smtClean="0">
              <a:solidFill>
                <a:srgbClr val="FF0000"/>
              </a:solidFill>
            </a:endParaRPr>
          </a:p>
          <a:p>
            <a:pPr lvl="1"/>
            <a:endParaRPr lang="en-US" dirty="0" smtClean="0">
              <a:solidFill>
                <a:srgbClr val="FF0000"/>
              </a:solidFill>
            </a:endParaRPr>
          </a:p>
        </p:txBody>
      </p:sp>
      <p:sp>
        <p:nvSpPr>
          <p:cNvPr id="3" name="Title 2"/>
          <p:cNvSpPr>
            <a:spLocks noGrp="1"/>
          </p:cNvSpPr>
          <p:nvPr>
            <p:ph type="title"/>
          </p:nvPr>
        </p:nvSpPr>
        <p:spPr>
          <a:xfrm>
            <a:off x="379664" y="179143"/>
            <a:ext cx="8459536" cy="312693"/>
          </a:xfrm>
        </p:spPr>
        <p:txBody>
          <a:bodyPr/>
          <a:lstStyle/>
          <a:p>
            <a:r>
              <a:rPr lang="en-US" sz="2000" dirty="0" smtClean="0"/>
              <a:t>Xcel Energy</a:t>
            </a:r>
            <a:endParaRPr lang="en-US" sz="2000" dirty="0"/>
          </a:p>
        </p:txBody>
      </p:sp>
    </p:spTree>
    <p:extLst>
      <p:ext uri="{BB962C8B-B14F-4D97-AF65-F5344CB8AC3E}">
        <p14:creationId xmlns:p14="http://schemas.microsoft.com/office/powerpoint/2010/main" val="2617671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400" dirty="0"/>
              <a:t>Evaluate potential impact of switching internal LPL generation along with switching AEEC</a:t>
            </a:r>
            <a:r>
              <a:rPr lang="en-US" sz="400" dirty="0"/>
              <a:t>:</a:t>
            </a:r>
          </a:p>
          <a:p>
            <a:pPr lvl="1"/>
            <a:r>
              <a:rPr lang="en-US" sz="2000" dirty="0">
                <a:solidFill>
                  <a:srgbClr val="FF0000"/>
                </a:solidFill>
              </a:rPr>
              <a:t>ERCOT will assume that the generation LPL has indicated will be moving to ERCOT will be available to serve peak load unless otherwise indicated by </a:t>
            </a:r>
            <a:r>
              <a:rPr lang="en-US" sz="2000" dirty="0" smtClean="0">
                <a:solidFill>
                  <a:srgbClr val="FF0000"/>
                </a:solidFill>
              </a:rPr>
              <a:t>LPL</a:t>
            </a:r>
            <a:endParaRPr lang="en-US" sz="2000" dirty="0" smtClean="0"/>
          </a:p>
          <a:p>
            <a:r>
              <a:rPr lang="en-US" sz="2400" dirty="0" smtClean="0"/>
              <a:t>Identify LPL load power factor requirement and perform sensitivity to identify how variations in LPL pf could affect preferred options</a:t>
            </a:r>
          </a:p>
          <a:p>
            <a:pPr lvl="1"/>
            <a:r>
              <a:rPr lang="en-US" sz="2000" dirty="0" smtClean="0">
                <a:solidFill>
                  <a:srgbClr val="FF0000"/>
                </a:solidFill>
              </a:rPr>
              <a:t>We accept LPL assumptions on load power factor</a:t>
            </a:r>
            <a:endParaRPr lang="en-US" dirty="0" smtClean="0"/>
          </a:p>
          <a:p>
            <a:endParaRPr lang="en-US" dirty="0" smtClean="0"/>
          </a:p>
          <a:p>
            <a:pPr lvl="1"/>
            <a:endParaRPr lang="en-US" dirty="0" smtClean="0">
              <a:solidFill>
                <a:srgbClr val="FF0000"/>
              </a:solidFill>
            </a:endParaRPr>
          </a:p>
          <a:p>
            <a:pPr lvl="1"/>
            <a:endParaRPr lang="en-US" dirty="0" smtClean="0"/>
          </a:p>
          <a:p>
            <a:endParaRPr lang="en-US" dirty="0" smtClean="0"/>
          </a:p>
          <a:p>
            <a:pPr lvl="1"/>
            <a:endParaRPr lang="en-US" dirty="0" smtClean="0">
              <a:solidFill>
                <a:srgbClr val="FF0000"/>
              </a:solidFill>
            </a:endParaRPr>
          </a:p>
          <a:p>
            <a:pPr lvl="1"/>
            <a:endParaRPr lang="en-US" dirty="0" smtClean="0">
              <a:solidFill>
                <a:srgbClr val="FF0000"/>
              </a:solidFill>
            </a:endParaRPr>
          </a:p>
        </p:txBody>
      </p:sp>
      <p:sp>
        <p:nvSpPr>
          <p:cNvPr id="3" name="Title 2"/>
          <p:cNvSpPr>
            <a:spLocks noGrp="1"/>
          </p:cNvSpPr>
          <p:nvPr>
            <p:ph type="title"/>
          </p:nvPr>
        </p:nvSpPr>
        <p:spPr>
          <a:xfrm>
            <a:off x="379664" y="179143"/>
            <a:ext cx="8459536" cy="312693"/>
          </a:xfrm>
        </p:spPr>
        <p:txBody>
          <a:bodyPr/>
          <a:lstStyle/>
          <a:p>
            <a:r>
              <a:rPr lang="en-US" sz="2000" dirty="0" smtClean="0"/>
              <a:t>Xcel Energy – cont.</a:t>
            </a:r>
            <a:endParaRPr lang="en-US" sz="2000" dirty="0"/>
          </a:p>
        </p:txBody>
      </p:sp>
    </p:spTree>
    <p:extLst>
      <p:ext uri="{BB962C8B-B14F-4D97-AF65-F5344CB8AC3E}">
        <p14:creationId xmlns:p14="http://schemas.microsoft.com/office/powerpoint/2010/main" val="2604692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400" dirty="0" smtClean="0"/>
              <a:t>LPL plans to leave some load, approximately 170 MW, connected to SPS for indefinite period. If this integration study includes examination of moving that load to ERCOT, please itemize expected cost of the same</a:t>
            </a:r>
          </a:p>
          <a:p>
            <a:pPr lvl="1"/>
            <a:r>
              <a:rPr lang="en-US" sz="2000" dirty="0" smtClean="0">
                <a:solidFill>
                  <a:srgbClr val="FF0000"/>
                </a:solidFill>
              </a:rPr>
              <a:t>The base analysis will not include the additional load that will be indefinitely connected to SPS. </a:t>
            </a:r>
            <a:r>
              <a:rPr lang="en-US" sz="2000" dirty="0">
                <a:solidFill>
                  <a:srgbClr val="FF0000"/>
                </a:solidFill>
              </a:rPr>
              <a:t> </a:t>
            </a:r>
            <a:r>
              <a:rPr lang="en-US" sz="2000" dirty="0" smtClean="0">
                <a:solidFill>
                  <a:srgbClr val="FF0000"/>
                </a:solidFill>
              </a:rPr>
              <a:t>However, ERCOT will perform a sensitivity analysis including additional load as a means of comparing the long-term viability of the final set of options</a:t>
            </a:r>
          </a:p>
          <a:p>
            <a:pPr lvl="1"/>
            <a:endParaRPr lang="en-US" dirty="0" smtClean="0"/>
          </a:p>
          <a:p>
            <a:endParaRPr lang="en-US" dirty="0" smtClean="0"/>
          </a:p>
          <a:p>
            <a:pPr lvl="1"/>
            <a:endParaRPr lang="en-US" dirty="0" smtClean="0">
              <a:solidFill>
                <a:srgbClr val="FF0000"/>
              </a:solidFill>
            </a:endParaRPr>
          </a:p>
          <a:p>
            <a:pPr lvl="1"/>
            <a:endParaRPr lang="en-US" dirty="0" smtClean="0"/>
          </a:p>
          <a:p>
            <a:endParaRPr lang="en-US" dirty="0" smtClean="0"/>
          </a:p>
          <a:p>
            <a:pPr lvl="1"/>
            <a:endParaRPr lang="en-US" dirty="0" smtClean="0">
              <a:solidFill>
                <a:srgbClr val="FF0000"/>
              </a:solidFill>
            </a:endParaRPr>
          </a:p>
          <a:p>
            <a:pPr lvl="1"/>
            <a:endParaRPr lang="en-US" dirty="0" smtClean="0">
              <a:solidFill>
                <a:srgbClr val="FF0000"/>
              </a:solidFill>
            </a:endParaRPr>
          </a:p>
        </p:txBody>
      </p:sp>
      <p:sp>
        <p:nvSpPr>
          <p:cNvPr id="3" name="Title 2"/>
          <p:cNvSpPr>
            <a:spLocks noGrp="1"/>
          </p:cNvSpPr>
          <p:nvPr>
            <p:ph type="title"/>
          </p:nvPr>
        </p:nvSpPr>
        <p:spPr>
          <a:xfrm>
            <a:off x="379664" y="179143"/>
            <a:ext cx="8459536" cy="312693"/>
          </a:xfrm>
        </p:spPr>
        <p:txBody>
          <a:bodyPr/>
          <a:lstStyle/>
          <a:p>
            <a:r>
              <a:rPr lang="en-US" sz="2000" dirty="0" smtClean="0"/>
              <a:t>Xcel Energy – cont.</a:t>
            </a:r>
            <a:endParaRPr lang="en-US" sz="2000" dirty="0"/>
          </a:p>
        </p:txBody>
      </p:sp>
    </p:spTree>
    <p:extLst>
      <p:ext uri="{BB962C8B-B14F-4D97-AF65-F5344CB8AC3E}">
        <p14:creationId xmlns:p14="http://schemas.microsoft.com/office/powerpoint/2010/main" val="2436823011"/>
      </p:ext>
    </p:extLst>
  </p:cSld>
  <p:clrMapOvr>
    <a:masterClrMapping/>
  </p:clrMapOvr>
</p:sld>
</file>

<file path=ppt/theme/theme1.xml><?xml version="1.0" encoding="utf-8"?>
<a:theme xmlns:a="http://schemas.openxmlformats.org/drawingml/2006/main" name="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Public</Information_x0020_Classification>
  </documentManagement>
</p:properties>
</file>

<file path=customXml/itemProps1.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3.xml><?xml version="1.0" encoding="utf-8"?>
<ds:datastoreItem xmlns:ds="http://schemas.openxmlformats.org/officeDocument/2006/customXml" ds:itemID="{7B6F2769-7194-4217-93D3-3AF3A4742282}">
  <ds:schemaRefs>
    <ds:schemaRef ds:uri="http://purl.org/dc/elements/1.1/"/>
    <ds:schemaRef ds:uri="http://schemas.microsoft.com/office/2006/documentManagement/types"/>
    <ds:schemaRef ds:uri="http://purl.org/dc/terms/"/>
    <ds:schemaRef ds:uri="http://schemas.openxmlformats.org/package/2006/metadata/core-properties"/>
    <ds:schemaRef ds:uri="http://schemas.microsoft.com/office/2006/metadata/properties"/>
    <ds:schemaRef ds:uri="c34af464-7aa1-4edd-9be4-83dffc1cb926"/>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2579</TotalTime>
  <Words>634</Words>
  <Application>Microsoft Office PowerPoint</Application>
  <PresentationFormat>On-screen Show (4:3)</PresentationFormat>
  <Paragraphs>75</Paragraphs>
  <Slides>11</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11</vt:i4>
      </vt:variant>
    </vt:vector>
  </HeadingPairs>
  <TitlesOfParts>
    <vt:vector size="15" baseType="lpstr">
      <vt:lpstr>Arial</vt:lpstr>
      <vt:lpstr>Calibri</vt:lpstr>
      <vt:lpstr>Office Theme</vt:lpstr>
      <vt:lpstr>Custom Design</vt:lpstr>
      <vt:lpstr>PowerPoint Presentation</vt:lpstr>
      <vt:lpstr>Outline</vt:lpstr>
      <vt:lpstr>LP&amp;L Load Integration Study Scope Comments</vt:lpstr>
      <vt:lpstr>Sharyland Utilities Comments</vt:lpstr>
      <vt:lpstr>Golden Spread Electric Cooperative Comments</vt:lpstr>
      <vt:lpstr>Wind Energy of Transmission of Texas (WETT) Comments</vt:lpstr>
      <vt:lpstr>Xcel Energy</vt:lpstr>
      <vt:lpstr>Xcel Energy – cont.</vt:lpstr>
      <vt:lpstr>Xcel Energy – cont.</vt:lpstr>
      <vt:lpstr>Status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Janak, Sarah</cp:lastModifiedBy>
  <cp:revision>257</cp:revision>
  <cp:lastPrinted>2014-12-17T00:10:54Z</cp:lastPrinted>
  <dcterms:created xsi:type="dcterms:W3CDTF">2010-04-12T23:12:02Z</dcterms:created>
  <dcterms:modified xsi:type="dcterms:W3CDTF">2016-01-19T16:18:18Z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