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28"/>
  </p:notesMasterIdLst>
  <p:handoutMasterIdLst>
    <p:handoutMasterId r:id="rId29"/>
  </p:handoutMasterIdLst>
  <p:sldIdLst>
    <p:sldId id="271" r:id="rId6"/>
    <p:sldId id="419" r:id="rId7"/>
    <p:sldId id="449" r:id="rId8"/>
    <p:sldId id="451" r:id="rId9"/>
    <p:sldId id="471" r:id="rId10"/>
    <p:sldId id="452" r:id="rId11"/>
    <p:sldId id="456" r:id="rId12"/>
    <p:sldId id="457" r:id="rId13"/>
    <p:sldId id="458" r:id="rId14"/>
    <p:sldId id="460" r:id="rId15"/>
    <p:sldId id="461" r:id="rId16"/>
    <p:sldId id="462" r:id="rId17"/>
    <p:sldId id="463" r:id="rId18"/>
    <p:sldId id="465" r:id="rId19"/>
    <p:sldId id="466" r:id="rId20"/>
    <p:sldId id="467" r:id="rId21"/>
    <p:sldId id="468" r:id="rId22"/>
    <p:sldId id="469" r:id="rId23"/>
    <p:sldId id="453" r:id="rId24"/>
    <p:sldId id="454" r:id="rId25"/>
    <p:sldId id="470" r:id="rId26"/>
    <p:sldId id="270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orient="horz" pos="840">
          <p15:clr>
            <a:srgbClr val="A4A3A4"/>
          </p15:clr>
        </p15:guide>
        <p15:guide id="3" pos="2272">
          <p15:clr>
            <a:srgbClr val="A4A3A4"/>
          </p15:clr>
        </p15:guide>
        <p15:guide id="4" pos="360">
          <p15:clr>
            <a:srgbClr val="A4A3A4"/>
          </p15:clr>
        </p15:guide>
        <p15:guide id="5" pos="2875">
          <p15:clr>
            <a:srgbClr val="A4A3A4"/>
          </p15:clr>
        </p15:guide>
        <p15:guide id="6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EE7B7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139" autoAdjust="0"/>
  </p:normalViewPr>
  <p:slideViewPr>
    <p:cSldViewPr snapToGrid="0" snapToObjects="1">
      <p:cViewPr varScale="1">
        <p:scale>
          <a:sx n="122" d="100"/>
          <a:sy n="122" d="100"/>
        </p:scale>
        <p:origin x="-1236" y="198"/>
      </p:cViewPr>
      <p:guideLst>
        <p:guide orient="horz" pos="4032"/>
        <p:guide orient="horz" pos="840"/>
        <p:guide pos="2272"/>
        <p:guide pos="360"/>
        <p:guide pos="287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1578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7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277096"/>
            <a:chOff x="603250" y="546100"/>
            <a:chExt cx="7727950" cy="3277096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ICE Price Data Analysis</a:t>
              </a:r>
              <a:endParaRPr lang="en-US" sz="2800" dirty="0" smtClean="0"/>
            </a:p>
            <a:p>
              <a:r>
                <a:rPr lang="en-US" sz="2000" dirty="0" smtClean="0"/>
                <a:t>CWG/MCWG</a:t>
              </a:r>
            </a:p>
            <a:p>
              <a:r>
                <a:rPr lang="en-US" sz="2000" dirty="0" smtClean="0"/>
                <a:t>Suresh Pabbisetty, CQF, ERP, CSQA.</a:t>
              </a:r>
              <a:endParaRPr lang="en-US" dirty="0" smtClean="0"/>
            </a:p>
            <a:p>
              <a:r>
                <a:rPr lang="en-US" dirty="0" smtClean="0"/>
                <a:t>ERCOT Public</a:t>
              </a:r>
              <a:endParaRPr lang="en-US" dirty="0"/>
            </a:p>
            <a:p>
              <a:r>
                <a:rPr lang="en-US" dirty="0" smtClean="0"/>
                <a:t>January 20, 2016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7116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21 Days Average Price Comparison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99" y="1166448"/>
            <a:ext cx="7668008" cy="485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8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77866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21 Days Average of ICE Price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63" y="1147198"/>
            <a:ext cx="7722796" cy="488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21 Days Average of CFM Predicted Price 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7" y="1516063"/>
            <a:ext cx="7690745" cy="45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9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8749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15 Days Average Price Comparison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99" y="1156823"/>
            <a:ext cx="7696885" cy="486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4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15 Days Average of ICE Price 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13" y="1236937"/>
            <a:ext cx="7671495" cy="478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8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15 Days Average of CFM Predicted Price 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37" y="1516063"/>
            <a:ext cx="7767747" cy="45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1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82599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7</a:t>
            </a:r>
            <a:r>
              <a:rPr lang="en-US" b="1" dirty="0" smtClean="0"/>
              <a:t> Days Average Price Comparison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63" y="1303625"/>
            <a:ext cx="7804548" cy="472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2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7</a:t>
            </a:r>
            <a:r>
              <a:rPr lang="en-US" b="1" dirty="0" smtClean="0"/>
              <a:t> Days Average of ICE Price 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13" y="1294687"/>
            <a:ext cx="7786996" cy="473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0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7</a:t>
            </a:r>
            <a:r>
              <a:rPr lang="en-US" b="1" dirty="0" smtClean="0"/>
              <a:t> Days Average of CFM Predicted Price  to RTSPP Correlation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38" y="1516063"/>
            <a:ext cx="7674669" cy="45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7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Statistics of </a:t>
            </a:r>
            <a:r>
              <a:rPr lang="en-US" b="1" smtClean="0"/>
              <a:t>ICE Price </a:t>
            </a:r>
            <a:r>
              <a:rPr lang="en-US" b="1" dirty="0" smtClean="0"/>
              <a:t>Errors (</a:t>
            </a:r>
            <a:r>
              <a:rPr lang="en-US" b="1" dirty="0"/>
              <a:t>Actual RTSPP – ICE/CFM </a:t>
            </a:r>
            <a:r>
              <a:rPr lang="en-US" b="1" dirty="0" smtClean="0"/>
              <a:t>Price</a:t>
            </a:r>
            <a:r>
              <a:rPr lang="en-US" dirty="0" smtClean="0"/>
              <a:t>)</a:t>
            </a:r>
            <a:r>
              <a:rPr lang="en-US" b="1" dirty="0" smtClean="0"/>
              <a:t>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15" y="1864898"/>
            <a:ext cx="7517812" cy="275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Background: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CWG/MCWG is considering using ICE futures prices as an input to determine ERCOT’s credit risk exposure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ERCOT staff has been running a Capacity Forecast Model (CFM) since early 2015 to estimate Excess Reserves by Operating Hour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CWG/MCWG has reviewed preliminary analysis results at their December 2015 meeting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Additional analysis was requested to compare ICE prices to actual RTM prices to market-wide TPE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Run descriptive statistics of relation between ICE prices to RTM prices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991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Statistics of CFM Predicted Price Errors (</a:t>
            </a:r>
            <a:r>
              <a:rPr lang="en-US" b="1" dirty="0"/>
              <a:t>Actual RTSPP </a:t>
            </a:r>
            <a:r>
              <a:rPr lang="en-US" b="1" dirty="0" smtClean="0"/>
              <a:t>– ICE/CFM Price</a:t>
            </a:r>
            <a:r>
              <a:rPr lang="en-US" b="1" dirty="0"/>
              <a:t>) - continued</a:t>
            </a:r>
            <a:r>
              <a:rPr lang="en-US" b="1" dirty="0" smtClean="0"/>
              <a:t>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21" y="1887797"/>
            <a:ext cx="7370812" cy="277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798513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R-Square Matrix: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251" y="1204027"/>
            <a:ext cx="5704488" cy="220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8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08487" y="2437800"/>
            <a:ext cx="375867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800" kern="0" dirty="0" smtClean="0"/>
              <a:t>Questions</a:t>
            </a:r>
            <a:endParaRPr lang="en-US" sz="4800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</a:t>
            </a:r>
            <a:r>
              <a:rPr lang="en-US" sz="1050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1725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Data Inputs and Transformations: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ICE Futures prices pertaining to North HUB Settlement Point for Daily Peak (END) and Off-peak (NED) contracts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ICE doesn’t have new pricing information available on weekends and </a:t>
            </a:r>
            <a:r>
              <a:rPr lang="en-US" dirty="0" smtClean="0"/>
              <a:t>holidays. The most </a:t>
            </a:r>
            <a:r>
              <a:rPr lang="en-US" dirty="0"/>
              <a:t>recent available price of the same contract is substituted if a price is </a:t>
            </a:r>
            <a:r>
              <a:rPr lang="en-US" dirty="0" smtClean="0"/>
              <a:t>missing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ICE Prices from early January 2011 through mid-December 2015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Daily Average Price is calculated as (16 * Peak Price + 8 * Off-peak Price)/24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North HUB RTSPP from </a:t>
            </a:r>
            <a:r>
              <a:rPr lang="en-US" dirty="0"/>
              <a:t>early January 2011 through </a:t>
            </a:r>
            <a:r>
              <a:rPr lang="en-US" dirty="0" smtClean="0"/>
              <a:t>mid-December 2015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Daily Average Price is calculated using simple average of all interval RTSPPs in an Operating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226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652741"/>
            <a:ext cx="7416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Data Inputs and Transformations (continued):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Capacity Forecast Model (CFM) Excess Reserves from </a:t>
            </a:r>
            <a:r>
              <a:rPr lang="en-US" dirty="0"/>
              <a:t>mid-March 2015 through mid-December </a:t>
            </a:r>
            <a:r>
              <a:rPr lang="en-US" dirty="0" smtClean="0"/>
              <a:t>2015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Prior tests of data indicated that relationship between </a:t>
            </a:r>
            <a:r>
              <a:rPr lang="en-US" dirty="0" smtClean="0"/>
              <a:t>CFM Excess Reserves </a:t>
            </a:r>
            <a:r>
              <a:rPr lang="en-US" dirty="0" smtClean="0"/>
              <a:t>and </a:t>
            </a:r>
            <a:r>
              <a:rPr lang="en-US" dirty="0" smtClean="0"/>
              <a:t>RTSPP </a:t>
            </a:r>
            <a:r>
              <a:rPr lang="en-US" dirty="0" smtClean="0"/>
              <a:t>is non-linear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 logarithm is taken for both CFM </a:t>
            </a:r>
            <a:r>
              <a:rPr lang="en-US" dirty="0"/>
              <a:t>Excess Reserves and </a:t>
            </a:r>
            <a:r>
              <a:rPr lang="en-US" dirty="0" smtClean="0"/>
              <a:t>RTSPP to allow linear regression.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Regression is performed to the above mentioned to identify the linear relationship as;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Log10(CFM </a:t>
            </a:r>
            <a:r>
              <a:rPr lang="en-US" dirty="0" smtClean="0"/>
              <a:t>Predicted </a:t>
            </a:r>
            <a:r>
              <a:rPr lang="en-US" dirty="0" smtClean="0"/>
              <a:t>Price) </a:t>
            </a:r>
            <a:r>
              <a:rPr lang="en-US" dirty="0"/>
              <a:t>= </a:t>
            </a:r>
            <a:endParaRPr lang="en-US" dirty="0" smtClean="0"/>
          </a:p>
          <a:p>
            <a:pPr lvl="3">
              <a:spcAft>
                <a:spcPts val="600"/>
              </a:spcAft>
            </a:pPr>
            <a:r>
              <a:rPr lang="en-US" dirty="0"/>
              <a:t>(-</a:t>
            </a:r>
            <a:r>
              <a:rPr lang="en-US" dirty="0" smtClean="0"/>
              <a:t>0.6521)*Log10(CFM </a:t>
            </a:r>
            <a:r>
              <a:rPr lang="en-US" dirty="0" smtClean="0"/>
              <a:t>Excess Reserves</a:t>
            </a:r>
            <a:r>
              <a:rPr lang="en-US" dirty="0" smtClean="0"/>
              <a:t>) + 4.2027</a:t>
            </a:r>
            <a:endParaRPr lang="en-US" dirty="0" smtClean="0"/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 slope of -0.6521 indicates a negative correlation, so that 1 unit of increase in Log10(Excess Reserves) would result in a decrease of 0.6521 units to Log10(CFM Predicted Price).  </a:t>
            </a: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100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652741"/>
            <a:ext cx="7416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Data Inputs and Transformations (continued):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CFM Predicted </a:t>
            </a:r>
            <a:r>
              <a:rPr lang="en-US" dirty="0"/>
              <a:t>Prices are available only for 6 forward days. Most recently available (6</a:t>
            </a:r>
            <a:r>
              <a:rPr lang="en-US" baseline="30000" dirty="0"/>
              <a:t>th</a:t>
            </a:r>
            <a:r>
              <a:rPr lang="en-US" dirty="0"/>
              <a:t> Day) Forward Price is used for 7</a:t>
            </a:r>
            <a:r>
              <a:rPr lang="en-US" baseline="30000" dirty="0"/>
              <a:t>th</a:t>
            </a:r>
            <a:r>
              <a:rPr lang="en-US" dirty="0"/>
              <a:t> through 21</a:t>
            </a:r>
            <a:r>
              <a:rPr lang="en-US" baseline="30000" dirty="0"/>
              <a:t>st</a:t>
            </a:r>
            <a:r>
              <a:rPr lang="en-US" dirty="0"/>
              <a:t> forward days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Aggregated </a:t>
            </a:r>
            <a:r>
              <a:rPr lang="en-US" dirty="0" smtClean="0"/>
              <a:t>market-wide TPE </a:t>
            </a:r>
            <a:r>
              <a:rPr lang="en-US" dirty="0"/>
              <a:t>from </a:t>
            </a:r>
            <a:r>
              <a:rPr lang="en-US" dirty="0" smtClean="0"/>
              <a:t>October 2012 </a:t>
            </a:r>
            <a:r>
              <a:rPr lang="en-US" dirty="0"/>
              <a:t>through mid-December </a:t>
            </a:r>
            <a:r>
              <a:rPr lang="en-US" dirty="0" smtClean="0"/>
              <a:t>2015</a:t>
            </a:r>
            <a:endParaRPr lang="en-US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Forward Price Averages of 21 days, 15 days and 7 days are calculated and used for analysis purposes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178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OFF1 P50 Excess Reserves to RTSPP regression by Hour: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13" y="1455037"/>
            <a:ext cx="7762872" cy="457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9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Price and TPE Comparison (2011 to 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74" y="1403350"/>
            <a:ext cx="7671333" cy="462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9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Price Comparison (2011 to 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25" y="1403350"/>
            <a:ext cx="7738709" cy="462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3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Price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8500" y="960741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Price Comparison (2015):</a:t>
            </a:r>
            <a:r>
              <a:rPr lang="en-US" b="1" dirty="0"/>
              <a:t>	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5265" y="6024691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24" y="1403349"/>
            <a:ext cx="7796461" cy="462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15F47F-7D5D-471B-8776-0C8510553D2F}">
  <ds:schemaRefs>
    <ds:schemaRef ds:uri="http://schemas.microsoft.com/office/infopath/2007/PartnerControls"/>
    <ds:schemaRef ds:uri="http://www.w3.org/XML/1998/namespace"/>
    <ds:schemaRef ds:uri="http://purl.org/dc/elements/1.1/"/>
    <ds:schemaRef ds:uri="c34af464-7aa1-4edd-9be4-83dffc1cb926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14383</TotalTime>
  <Words>646</Words>
  <Application>Microsoft Office PowerPoint</Application>
  <PresentationFormat>On-screen Show (4:3)</PresentationFormat>
  <Paragraphs>114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PowerPoint Presentation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ICE Price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CWG_012016</cp:lastModifiedBy>
  <cp:revision>452</cp:revision>
  <cp:lastPrinted>2015-02-13T20:57:01Z</cp:lastPrinted>
  <dcterms:created xsi:type="dcterms:W3CDTF">2010-04-12T23:12:02Z</dcterms:created>
  <dcterms:modified xsi:type="dcterms:W3CDTF">2016-01-14T21:00:25Z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